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57" r:id="rId3"/>
    <p:sldId id="271" r:id="rId4"/>
    <p:sldId id="259" r:id="rId5"/>
    <p:sldId id="269" r:id="rId6"/>
    <p:sldId id="268" r:id="rId7"/>
    <p:sldId id="267" r:id="rId8"/>
    <p:sldId id="261" r:id="rId9"/>
    <p:sldId id="262" r:id="rId10"/>
    <p:sldId id="263" r:id="rId11"/>
    <p:sldId id="264" r:id="rId12"/>
    <p:sldId id="265" r:id="rId13"/>
    <p:sldId id="295" r:id="rId14"/>
    <p:sldId id="266" r:id="rId15"/>
    <p:sldId id="273" r:id="rId16"/>
    <p:sldId id="276" r:id="rId17"/>
    <p:sldId id="274" r:id="rId18"/>
    <p:sldId id="275" r:id="rId19"/>
    <p:sldId id="277" r:id="rId20"/>
    <p:sldId id="326" r:id="rId21"/>
    <p:sldId id="287" r:id="rId22"/>
    <p:sldId id="278" r:id="rId23"/>
    <p:sldId id="322" r:id="rId24"/>
    <p:sldId id="279" r:id="rId25"/>
    <p:sldId id="280" r:id="rId26"/>
    <p:sldId id="281" r:id="rId27"/>
    <p:sldId id="325" r:id="rId28"/>
    <p:sldId id="288" r:id="rId29"/>
    <p:sldId id="282" r:id="rId30"/>
    <p:sldId id="283" r:id="rId31"/>
    <p:sldId id="284" r:id="rId32"/>
    <p:sldId id="289" r:id="rId33"/>
    <p:sldId id="290" r:id="rId34"/>
    <p:sldId id="285" r:id="rId35"/>
    <p:sldId id="286" r:id="rId36"/>
    <p:sldId id="294" r:id="rId37"/>
    <p:sldId id="292" r:id="rId38"/>
    <p:sldId id="293" r:id="rId39"/>
    <p:sldId id="296" r:id="rId40"/>
    <p:sldId id="302" r:id="rId41"/>
    <p:sldId id="306" r:id="rId42"/>
    <p:sldId id="301" r:id="rId43"/>
    <p:sldId id="320" r:id="rId44"/>
    <p:sldId id="321" r:id="rId45"/>
    <p:sldId id="303" r:id="rId46"/>
    <p:sldId id="300" r:id="rId47"/>
    <p:sldId id="305" r:id="rId48"/>
    <p:sldId id="307" r:id="rId49"/>
    <p:sldId id="308" r:id="rId50"/>
    <p:sldId id="309" r:id="rId51"/>
    <p:sldId id="310" r:id="rId52"/>
    <p:sldId id="311" r:id="rId53"/>
    <p:sldId id="312" r:id="rId54"/>
    <p:sldId id="318" r:id="rId55"/>
    <p:sldId id="314" r:id="rId56"/>
    <p:sldId id="315" r:id="rId57"/>
    <p:sldId id="304" r:id="rId58"/>
    <p:sldId id="319" r:id="rId59"/>
    <p:sldId id="327" r:id="rId60"/>
    <p:sldId id="328" r:id="rId61"/>
    <p:sldId id="329" r:id="rId62"/>
    <p:sldId id="333" r:id="rId63"/>
    <p:sldId id="330" r:id="rId64"/>
    <p:sldId id="331" r:id="rId65"/>
    <p:sldId id="334" r:id="rId66"/>
    <p:sldId id="335" r:id="rId67"/>
    <p:sldId id="336" r:id="rId68"/>
    <p:sldId id="337" r:id="rId69"/>
    <p:sldId id="366" r:id="rId70"/>
    <p:sldId id="367" r:id="rId71"/>
    <p:sldId id="384" r:id="rId72"/>
    <p:sldId id="368" r:id="rId73"/>
    <p:sldId id="339" r:id="rId74"/>
    <p:sldId id="340" r:id="rId75"/>
    <p:sldId id="341" r:id="rId76"/>
    <p:sldId id="342" r:id="rId77"/>
    <p:sldId id="343" r:id="rId78"/>
    <p:sldId id="344" r:id="rId79"/>
    <p:sldId id="385" r:id="rId80"/>
    <p:sldId id="386" r:id="rId81"/>
    <p:sldId id="398" r:id="rId82"/>
    <p:sldId id="387" r:id="rId83"/>
    <p:sldId id="388" r:id="rId84"/>
    <p:sldId id="390" r:id="rId85"/>
    <p:sldId id="391" r:id="rId86"/>
    <p:sldId id="392" r:id="rId87"/>
    <p:sldId id="393" r:id="rId88"/>
    <p:sldId id="394" r:id="rId89"/>
    <p:sldId id="395" r:id="rId90"/>
    <p:sldId id="396" r:id="rId91"/>
    <p:sldId id="345" r:id="rId92"/>
    <p:sldId id="346" r:id="rId93"/>
    <p:sldId id="347" r:id="rId94"/>
    <p:sldId id="380" r:id="rId95"/>
    <p:sldId id="381" r:id="rId96"/>
    <p:sldId id="382" r:id="rId97"/>
    <p:sldId id="383" r:id="rId98"/>
    <p:sldId id="399" r:id="rId99"/>
    <p:sldId id="363" r:id="rId100"/>
    <p:sldId id="400" r:id="rId101"/>
    <p:sldId id="402" r:id="rId102"/>
    <p:sldId id="403" r:id="rId103"/>
    <p:sldId id="401" r:id="rId104"/>
    <p:sldId id="404" r:id="rId105"/>
    <p:sldId id="40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4" autoAdjust="0"/>
    <p:restoredTop sz="94624" autoAdjust="0"/>
  </p:normalViewPr>
  <p:slideViewPr>
    <p:cSldViewPr>
      <p:cViewPr varScale="1">
        <p:scale>
          <a:sx n="69" d="100"/>
          <a:sy n="69" d="100"/>
        </p:scale>
        <p:origin x="1242" y="84"/>
      </p:cViewPr>
      <p:guideLst>
        <p:guide orient="horz" pos="2160"/>
        <p:guide pos="2880"/>
      </p:guideLst>
    </p:cSldViewPr>
  </p:slideViewPr>
  <p:outlineViewPr>
    <p:cViewPr>
      <p:scale>
        <a:sx n="33" d="100"/>
        <a:sy n="33" d="100"/>
      </p:scale>
      <p:origin x="36" y="145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1.wmf"/><Relationship Id="rId1" Type="http://schemas.openxmlformats.org/officeDocument/2006/relationships/image" Target="../media/image47.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7.wmf"/><Relationship Id="rId7" Type="http://schemas.openxmlformats.org/officeDocument/2006/relationships/image" Target="../media/image30.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29.wmf"/><Relationship Id="rId5" Type="http://schemas.openxmlformats.org/officeDocument/2006/relationships/image" Target="../media/image1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16185-A6D5-4C6A-9522-9034FF9E0815}" type="datetimeFigureOut">
              <a:rPr lang="en-US" smtClean="0"/>
              <a:pPr/>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E34AC-8118-46EC-85C7-B3D67B0FC0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1A730-C7C7-4862-97AE-9818B7EA531C}" type="slidenum">
              <a:rPr lang="en-US"/>
              <a:pPr/>
              <a:t>54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7A881-33D2-4B43-A63A-7058B65FC019}" type="slidenum">
              <a:rPr lang="en-US"/>
              <a:pPr/>
              <a:t>55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BB126-F17D-400A-83DA-34F591D7D742}" type="slidenum">
              <a:rPr lang="en-US"/>
              <a:pPr/>
              <a:t>56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2017131-4FB5-46A6-835F-CA02ABA60D1E}" type="slidenum">
              <a:rPr lang="en-US" smtClean="0"/>
              <a:pPr/>
              <a:t>62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E34AC-8118-46EC-85C7-B3D67B0FC0B6}" type="slidenum">
              <a:rPr lang="en-US" smtClean="0"/>
              <a:pPr/>
              <a:t>65</a:t>
            </a:fld>
            <a:endParaRPr lang="en-US"/>
          </a:p>
        </p:txBody>
      </p:sp>
    </p:spTree>
    <p:extLst>
      <p:ext uri="{BB962C8B-B14F-4D97-AF65-F5344CB8AC3E}">
        <p14:creationId xmlns:p14="http://schemas.microsoft.com/office/powerpoint/2010/main" val="150613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nature.com/articles/323533a0"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image" Target="../media/image13.png"/><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5.bin"/><Relationship Id="rId14" Type="http://schemas.openxmlformats.org/officeDocument/2006/relationships/image" Target="../media/image24.wmf"/></Relationships>
</file>

<file path=ppt/slides/_rels/slide2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3.bin"/><Relationship Id="rId18" Type="http://schemas.openxmlformats.org/officeDocument/2006/relationships/image" Target="../media/image31.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9.wmf"/><Relationship Id="rId17" Type="http://schemas.openxmlformats.org/officeDocument/2006/relationships/oleObject" Target="../embeddings/oleObject25.bin"/><Relationship Id="rId2" Type="http://schemas.openxmlformats.org/officeDocument/2006/relationships/slideLayout" Target="../slideLayouts/slideLayout6.xml"/><Relationship Id="rId16" Type="http://schemas.openxmlformats.org/officeDocument/2006/relationships/image" Target="../media/image30.wmf"/><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8.wmf"/><Relationship Id="rId19" Type="http://schemas.openxmlformats.org/officeDocument/2006/relationships/image" Target="../media/image5.emf"/><Relationship Id="rId4" Type="http://schemas.openxmlformats.org/officeDocument/2006/relationships/image" Target="../media/image25.wmf"/><Relationship Id="rId9" Type="http://schemas.openxmlformats.org/officeDocument/2006/relationships/oleObject" Target="../embeddings/oleObject21.bin"/><Relationship Id="rId14" Type="http://schemas.openxmlformats.org/officeDocument/2006/relationships/image" Target="../media/image29.wmf"/></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4.wmf"/><Relationship Id="rId2" Type="http://schemas.openxmlformats.org/officeDocument/2006/relationships/slideLayout" Target="../slideLayouts/slideLayout6.xml"/><Relationship Id="rId16" Type="http://schemas.openxmlformats.org/officeDocument/2006/relationships/image" Target="../media/image46.wmf"/><Relationship Id="rId1" Type="http://schemas.openxmlformats.org/officeDocument/2006/relationships/vmlDrawing" Target="../drawings/vmlDrawing9.vml"/><Relationship Id="rId6" Type="http://schemas.openxmlformats.org/officeDocument/2006/relationships/image" Target="../media/image41.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7.bin"/><Relationship Id="rId14" Type="http://schemas.openxmlformats.org/officeDocument/2006/relationships/image" Target="../media/image45.wmf"/></Relationships>
</file>

<file path=ppt/slides/_rels/slide2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6.bin"/><Relationship Id="rId18" Type="http://schemas.openxmlformats.org/officeDocument/2006/relationships/image" Target="../media/image53.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0.wmf"/><Relationship Id="rId17" Type="http://schemas.openxmlformats.org/officeDocument/2006/relationships/oleObject" Target="../embeddings/oleObject48.bin"/><Relationship Id="rId2" Type="http://schemas.openxmlformats.org/officeDocument/2006/relationships/slideLayout" Target="../slideLayouts/slideLayout6.xml"/><Relationship Id="rId16" Type="http://schemas.openxmlformats.org/officeDocument/2006/relationships/image" Target="../media/image52.wmf"/><Relationship Id="rId1" Type="http://schemas.openxmlformats.org/officeDocument/2006/relationships/vmlDrawing" Target="../drawings/vmlDrawing10.vml"/><Relationship Id="rId6" Type="http://schemas.openxmlformats.org/officeDocument/2006/relationships/image" Target="../media/image41.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9.wmf"/><Relationship Id="rId4" Type="http://schemas.openxmlformats.org/officeDocument/2006/relationships/image" Target="../media/image47.wmf"/><Relationship Id="rId9" Type="http://schemas.openxmlformats.org/officeDocument/2006/relationships/oleObject" Target="../embeddings/oleObject44.bin"/><Relationship Id="rId14" Type="http://schemas.openxmlformats.org/officeDocument/2006/relationships/image" Target="../media/image51.wmf"/></Relationships>
</file>

<file path=ppt/slides/_rels/slide2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 Id="rId9" Type="http://schemas.openxmlformats.org/officeDocument/2006/relationships/oleObject" Target="../embeddings/oleObject52.bin"/></Relationships>
</file>

<file path=ppt/slides/_rels/slide2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58.wmf"/><Relationship Id="rId5" Type="http://schemas.openxmlformats.org/officeDocument/2006/relationships/oleObject" Target="../embeddings/oleObject54.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58.bin"/><Relationship Id="rId4" Type="http://schemas.openxmlformats.org/officeDocument/2006/relationships/image" Target="../media/image6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63.wmf"/><Relationship Id="rId5" Type="http://schemas.openxmlformats.org/officeDocument/2006/relationships/oleObject" Target="../embeddings/oleObject60.bin"/><Relationship Id="rId4" Type="http://schemas.openxmlformats.org/officeDocument/2006/relationships/image" Target="../media/image6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64.wmf"/></Relationships>
</file>

<file path=ppt/slides/_rels/slide33.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66.wmf"/><Relationship Id="rId5" Type="http://schemas.openxmlformats.org/officeDocument/2006/relationships/oleObject" Target="../embeddings/oleObject63.bin"/><Relationship Id="rId4" Type="http://schemas.openxmlformats.org/officeDocument/2006/relationships/image" Target="../media/image65.wmf"/></Relationships>
</file>

<file path=ppt/slides/_rels/slide3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69.wmf"/><Relationship Id="rId5" Type="http://schemas.openxmlformats.org/officeDocument/2006/relationships/oleObject" Target="../embeddings/oleObject66.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8.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73.wmf"/><Relationship Id="rId5" Type="http://schemas.openxmlformats.org/officeDocument/2006/relationships/oleObject" Target="../embeddings/oleObject70.bin"/><Relationship Id="rId4" Type="http://schemas.openxmlformats.org/officeDocument/2006/relationships/image" Target="../media/image7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4.bin"/><Relationship Id="rId3" Type="http://schemas.openxmlformats.org/officeDocument/2006/relationships/image" Target="../media/image79.png"/><Relationship Id="rId7" Type="http://schemas.openxmlformats.org/officeDocument/2006/relationships/oleObject" Target="../embeddings/oleObject71.bin"/><Relationship Id="rId12" Type="http://schemas.openxmlformats.org/officeDocument/2006/relationships/image" Target="../media/image77.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82.png"/><Relationship Id="rId11" Type="http://schemas.openxmlformats.org/officeDocument/2006/relationships/oleObject" Target="../embeddings/oleObject73.bin"/><Relationship Id="rId5" Type="http://schemas.openxmlformats.org/officeDocument/2006/relationships/image" Target="../media/image81.png"/><Relationship Id="rId10" Type="http://schemas.openxmlformats.org/officeDocument/2006/relationships/image" Target="../media/image76.wmf"/><Relationship Id="rId4" Type="http://schemas.openxmlformats.org/officeDocument/2006/relationships/image" Target="../media/image80.png"/><Relationship Id="rId9" Type="http://schemas.openxmlformats.org/officeDocument/2006/relationships/oleObject" Target="../embeddings/oleObject72.bin"/><Relationship Id="rId14" Type="http://schemas.openxmlformats.org/officeDocument/2006/relationships/image" Target="../media/image7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8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8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89.wmf"/><Relationship Id="rId3" Type="http://schemas.openxmlformats.org/officeDocument/2006/relationships/notesSlide" Target="../notesSlides/notesSlide3.xml"/><Relationship Id="rId7" Type="http://schemas.openxmlformats.org/officeDocument/2006/relationships/image" Target="../media/image86.wmf"/><Relationship Id="rId12" Type="http://schemas.openxmlformats.org/officeDocument/2006/relationships/oleObject" Target="../embeddings/oleObject81.bin"/><Relationship Id="rId17" Type="http://schemas.openxmlformats.org/officeDocument/2006/relationships/image" Target="../media/image91.wmf"/><Relationship Id="rId2" Type="http://schemas.openxmlformats.org/officeDocument/2006/relationships/slideLayout" Target="../slideLayouts/slideLayout2.xml"/><Relationship Id="rId16" Type="http://schemas.openxmlformats.org/officeDocument/2006/relationships/oleObject" Target="../embeddings/oleObject83.bin"/><Relationship Id="rId1" Type="http://schemas.openxmlformats.org/officeDocument/2006/relationships/vmlDrawing" Target="../drawings/vmlDrawing22.vml"/><Relationship Id="rId6" Type="http://schemas.openxmlformats.org/officeDocument/2006/relationships/oleObject" Target="../embeddings/oleObject78.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90.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7.wmf"/><Relationship Id="rId14" Type="http://schemas.openxmlformats.org/officeDocument/2006/relationships/oleObject" Target="../embeddings/oleObject82.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xml"/><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oleObject" Target="../embeddings/oleObject84.bin"/><Relationship Id="rId7" Type="http://schemas.openxmlformats.org/officeDocument/2006/relationships/image" Target="../media/image105.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86.bin"/><Relationship Id="rId11" Type="http://schemas.openxmlformats.org/officeDocument/2006/relationships/oleObject" Target="../embeddings/oleObject90.bin"/><Relationship Id="rId5" Type="http://schemas.openxmlformats.org/officeDocument/2006/relationships/oleObject" Target="../embeddings/oleObject85.bin"/><Relationship Id="rId10" Type="http://schemas.openxmlformats.org/officeDocument/2006/relationships/oleObject" Target="../embeddings/oleObject89.bin"/><Relationship Id="rId4" Type="http://schemas.openxmlformats.org/officeDocument/2006/relationships/image" Target="../media/image104.wmf"/><Relationship Id="rId9" Type="http://schemas.openxmlformats.org/officeDocument/2006/relationships/oleObject" Target="../embeddings/oleObject88.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104.wmf"/><Relationship Id="rId11" Type="http://schemas.openxmlformats.org/officeDocument/2006/relationships/oleObject" Target="../embeddings/oleObject97.bin"/><Relationship Id="rId5" Type="http://schemas.openxmlformats.org/officeDocument/2006/relationships/oleObject" Target="../embeddings/oleObject92.bin"/><Relationship Id="rId10" Type="http://schemas.openxmlformats.org/officeDocument/2006/relationships/oleObject" Target="../embeddings/oleObject96.bin"/><Relationship Id="rId4" Type="http://schemas.openxmlformats.org/officeDocument/2006/relationships/image" Target="../media/image105.wmf"/><Relationship Id="rId9" Type="http://schemas.openxmlformats.org/officeDocument/2006/relationships/oleObject" Target="../embeddings/oleObject95.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107.wmf"/><Relationship Id="rId5" Type="http://schemas.openxmlformats.org/officeDocument/2006/relationships/oleObject" Target="../embeddings/oleObject99.bin"/><Relationship Id="rId4" Type="http://schemas.openxmlformats.org/officeDocument/2006/relationships/image" Target="../media/image106.wmf"/></Relationships>
</file>

<file path=ppt/slides/_rels/slide78.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105.bin"/><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12.wmf"/><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109.w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03.bin"/><Relationship Id="rId14" Type="http://schemas.openxmlformats.org/officeDocument/2006/relationships/image" Target="../media/image11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sz="6000" b="1" dirty="0" smtClean="0"/>
              <a:t>Unit=2</a:t>
            </a:r>
            <a:r>
              <a:rPr lang="en-US" b="1" dirty="0" smtClean="0"/>
              <a:t> </a:t>
            </a:r>
            <a:endParaRPr lang="en-US" b="1" dirty="0"/>
          </a:p>
        </p:txBody>
      </p:sp>
      <p:sp>
        <p:nvSpPr>
          <p:cNvPr id="3" name="Subtitle 2"/>
          <p:cNvSpPr>
            <a:spLocks noGrp="1"/>
          </p:cNvSpPr>
          <p:nvPr>
            <p:ph type="subTitle" idx="1"/>
          </p:nvPr>
        </p:nvSpPr>
        <p:spPr>
          <a:xfrm>
            <a:off x="381000" y="3276600"/>
            <a:ext cx="8077200" cy="1752600"/>
          </a:xfrm>
        </p:spPr>
        <p:txBody>
          <a:bodyPr>
            <a:normAutofit fontScale="77500" lnSpcReduction="20000"/>
          </a:bodyPr>
          <a:lstStyle/>
          <a:p>
            <a:r>
              <a:rPr lang="en-US" sz="8800" b="1" dirty="0" smtClean="0">
                <a:solidFill>
                  <a:schemeClr val="tx1"/>
                </a:solidFill>
              </a:rPr>
              <a:t>Artificial Neural Network –I (</a:t>
            </a:r>
            <a:r>
              <a:rPr lang="en-US" sz="8800" b="1" dirty="0" smtClean="0">
                <a:solidFill>
                  <a:srgbClr val="FF0000"/>
                </a:solidFill>
              </a:rPr>
              <a:t>CO2</a:t>
            </a:r>
            <a:r>
              <a:rPr lang="en-US" sz="8800" b="1" dirty="0" smtClean="0">
                <a:solidFill>
                  <a:schemeClr val="tx1"/>
                </a:solidFill>
              </a:rPr>
              <a:t>)</a:t>
            </a:r>
            <a:endParaRPr lang="en-US" sz="8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1600200"/>
            <a:ext cx="4267200" cy="4343400"/>
            <a:chOff x="-15240" y="2174240"/>
            <a:chExt cx="7924800" cy="4363720"/>
          </a:xfrm>
        </p:grpSpPr>
        <p:sp>
          <p:nvSpPr>
            <p:cNvPr id="3" name="Connector 5"/>
            <p:cNvSpPr/>
            <p:nvPr/>
          </p:nvSpPr>
          <p:spPr>
            <a:xfrm>
              <a:off x="1371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x</a:t>
              </a:r>
              <a:r>
                <a:rPr lang="en-US" sz="1200" baseline="-25000" dirty="0" smtClean="0">
                  <a:ln>
                    <a:solidFill>
                      <a:schemeClr val="tx1"/>
                    </a:solidFill>
                  </a:ln>
                  <a:solidFill>
                    <a:schemeClr val="tx1"/>
                  </a:solidFill>
                  <a:latin typeface="Arial"/>
                  <a:cs typeface="Arial"/>
                </a:rPr>
                <a:t>1</a:t>
              </a:r>
              <a:endParaRPr lang="en-US" sz="1200" baseline="-25000" dirty="0">
                <a:ln>
                  <a:solidFill>
                    <a:schemeClr val="tx1"/>
                  </a:solidFill>
                </a:ln>
                <a:solidFill>
                  <a:schemeClr val="tx1"/>
                </a:solidFill>
                <a:latin typeface="Arial"/>
                <a:cs typeface="Arial"/>
              </a:endParaRPr>
            </a:p>
          </p:txBody>
        </p:sp>
        <p:sp>
          <p:nvSpPr>
            <p:cNvPr id="4" name="Connector 6"/>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z</a:t>
              </a:r>
              <a:r>
                <a:rPr lang="en-US" sz="1200" baseline="-25000" dirty="0" smtClean="0">
                  <a:ln>
                    <a:solidFill>
                      <a:schemeClr val="tx1"/>
                    </a:solidFill>
                  </a:ln>
                  <a:solidFill>
                    <a:schemeClr val="tx1"/>
                  </a:solidFill>
                  <a:latin typeface="Arial"/>
                  <a:cs typeface="Arial"/>
                </a:rPr>
                <a:t>1</a:t>
              </a:r>
              <a:endParaRPr lang="en-US" sz="1200" baseline="-25000" dirty="0">
                <a:ln>
                  <a:solidFill>
                    <a:schemeClr val="tx1"/>
                  </a:solidFill>
                </a:ln>
                <a:solidFill>
                  <a:schemeClr val="tx1"/>
                </a:solidFill>
                <a:latin typeface="Arial"/>
                <a:cs typeface="Arial"/>
              </a:endParaRPr>
            </a:p>
          </p:txBody>
        </p:sp>
        <p:sp>
          <p:nvSpPr>
            <p:cNvPr id="5" name="Connector 7"/>
            <p:cNvSpPr/>
            <p:nvPr/>
          </p:nvSpPr>
          <p:spPr>
            <a:xfrm>
              <a:off x="2895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x</a:t>
              </a:r>
              <a:r>
                <a:rPr lang="en-US" sz="1200" baseline="-25000" dirty="0" smtClean="0">
                  <a:ln>
                    <a:solidFill>
                      <a:schemeClr val="tx1"/>
                    </a:solidFill>
                  </a:ln>
                  <a:solidFill>
                    <a:schemeClr val="tx1"/>
                  </a:solidFill>
                  <a:latin typeface="Arial"/>
                  <a:cs typeface="Arial"/>
                </a:rPr>
                <a:t>2</a:t>
              </a:r>
              <a:endParaRPr lang="en-US" sz="1200" baseline="-25000" dirty="0">
                <a:ln>
                  <a:solidFill>
                    <a:schemeClr val="tx1"/>
                  </a:solidFill>
                </a:ln>
                <a:solidFill>
                  <a:schemeClr val="tx1"/>
                </a:solidFill>
                <a:latin typeface="Arial"/>
                <a:cs typeface="Arial"/>
              </a:endParaRPr>
            </a:p>
          </p:txBody>
        </p:sp>
        <p:sp>
          <p:nvSpPr>
            <p:cNvPr id="6" name="Connector 8"/>
            <p:cNvSpPr/>
            <p:nvPr/>
          </p:nvSpPr>
          <p:spPr>
            <a:xfrm>
              <a:off x="45720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x</a:t>
              </a:r>
              <a:r>
                <a:rPr lang="en-US" sz="1200" baseline="-25000" dirty="0" smtClean="0">
                  <a:ln>
                    <a:solidFill>
                      <a:schemeClr val="tx1"/>
                    </a:solidFill>
                  </a:ln>
                  <a:solidFill>
                    <a:schemeClr val="tx1"/>
                  </a:solidFill>
                  <a:latin typeface="Arial"/>
                  <a:cs typeface="Arial"/>
                </a:rPr>
                <a:t>3</a:t>
              </a:r>
              <a:endParaRPr lang="en-US" sz="1200" baseline="-25000" dirty="0">
                <a:ln>
                  <a:solidFill>
                    <a:schemeClr val="tx1"/>
                  </a:solidFill>
                </a:ln>
                <a:solidFill>
                  <a:schemeClr val="tx1"/>
                </a:solidFill>
                <a:latin typeface="Arial"/>
                <a:cs typeface="Arial"/>
              </a:endParaRPr>
            </a:p>
          </p:txBody>
        </p:sp>
        <p:sp>
          <p:nvSpPr>
            <p:cNvPr id="7" name="Connector 9"/>
            <p:cNvSpPr/>
            <p:nvPr/>
          </p:nvSpPr>
          <p:spPr>
            <a:xfrm>
              <a:off x="7086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err="1">
                  <a:ln>
                    <a:solidFill>
                      <a:schemeClr val="tx1"/>
                    </a:solidFill>
                  </a:ln>
                  <a:solidFill>
                    <a:schemeClr val="tx1"/>
                  </a:solidFill>
                  <a:latin typeface="Arial"/>
                  <a:cs typeface="Arial"/>
                </a:rPr>
                <a:t>x</a:t>
              </a:r>
              <a:r>
                <a:rPr lang="en-US" sz="1200" baseline="-25000" dirty="0" err="1" smtClean="0">
                  <a:ln>
                    <a:solidFill>
                      <a:schemeClr val="tx1"/>
                    </a:solidFill>
                  </a:ln>
                  <a:solidFill>
                    <a:schemeClr val="tx1"/>
                  </a:solidFill>
                  <a:latin typeface="Arial"/>
                  <a:cs typeface="Arial"/>
                </a:rPr>
                <a:t>M</a:t>
              </a:r>
              <a:endParaRPr lang="en-US" sz="1200" baseline="-25000" dirty="0">
                <a:ln>
                  <a:solidFill>
                    <a:schemeClr val="tx1"/>
                  </a:solidFill>
                </a:ln>
                <a:solidFill>
                  <a:schemeClr val="tx1"/>
                </a:solidFill>
                <a:latin typeface="Arial"/>
                <a:cs typeface="Arial"/>
              </a:endParaRPr>
            </a:p>
          </p:txBody>
        </p:sp>
        <p:sp>
          <p:nvSpPr>
            <p:cNvPr id="8" name="Connector 10"/>
            <p:cNvSpPr/>
            <p:nvPr/>
          </p:nvSpPr>
          <p:spPr>
            <a:xfrm>
              <a:off x="4267200"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y</a:t>
              </a:r>
              <a:endParaRPr lang="en-US" sz="1200" baseline="-25000" dirty="0">
                <a:ln>
                  <a:solidFill>
                    <a:schemeClr val="tx1"/>
                  </a:solidFill>
                </a:ln>
                <a:solidFill>
                  <a:schemeClr val="tx1"/>
                </a:solidFill>
                <a:latin typeface="Arial"/>
                <a:cs typeface="Arial"/>
              </a:endParaRPr>
            </a:p>
          </p:txBody>
        </p:sp>
        <p:sp>
          <p:nvSpPr>
            <p:cNvPr id="9" name="Connector 11"/>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z</a:t>
              </a:r>
              <a:r>
                <a:rPr lang="en-US" sz="1200" baseline="-25000" dirty="0" smtClean="0">
                  <a:ln>
                    <a:solidFill>
                      <a:schemeClr val="tx1"/>
                    </a:solidFill>
                  </a:ln>
                  <a:solidFill>
                    <a:schemeClr val="tx1"/>
                  </a:solidFill>
                  <a:latin typeface="Arial"/>
                  <a:cs typeface="Arial"/>
                </a:rPr>
                <a:t>2</a:t>
              </a:r>
              <a:endParaRPr lang="en-US" sz="1200" baseline="-25000" dirty="0">
                <a:ln>
                  <a:solidFill>
                    <a:schemeClr val="tx1"/>
                  </a:solidFill>
                </a:ln>
                <a:solidFill>
                  <a:schemeClr val="tx1"/>
                </a:solidFill>
                <a:latin typeface="Arial"/>
                <a:cs typeface="Arial"/>
              </a:endParaRPr>
            </a:p>
          </p:txBody>
        </p:sp>
        <p:sp>
          <p:nvSpPr>
            <p:cNvPr id="10" name="Connector 12"/>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err="1">
                  <a:ln>
                    <a:solidFill>
                      <a:schemeClr val="tx1"/>
                    </a:solidFill>
                  </a:ln>
                  <a:solidFill>
                    <a:schemeClr val="tx1"/>
                  </a:solidFill>
                  <a:latin typeface="Arial"/>
                  <a:cs typeface="Arial"/>
                </a:rPr>
                <a:t>z</a:t>
              </a:r>
              <a:r>
                <a:rPr lang="en-US" sz="1200" baseline="-25000" dirty="0" err="1" smtClean="0">
                  <a:ln>
                    <a:solidFill>
                      <a:schemeClr val="tx1"/>
                    </a:solidFill>
                  </a:ln>
                  <a:solidFill>
                    <a:schemeClr val="tx1"/>
                  </a:solidFill>
                  <a:latin typeface="Arial"/>
                  <a:cs typeface="Arial"/>
                </a:rPr>
                <a:t>D</a:t>
              </a:r>
              <a:endParaRPr lang="en-US" sz="1200" baseline="-25000" dirty="0">
                <a:ln>
                  <a:solidFill>
                    <a:schemeClr val="tx1"/>
                  </a:solidFill>
                </a:ln>
                <a:solidFill>
                  <a:schemeClr val="tx1"/>
                </a:solidFill>
                <a:latin typeface="Arial"/>
                <a:cs typeface="Arial"/>
              </a:endParaRPr>
            </a:p>
          </p:txBody>
        </p:sp>
        <p:sp>
          <p:nvSpPr>
            <p:cNvPr id="11" name="TextBox 10"/>
            <p:cNvSpPr txBox="1">
              <a:spLocks noChangeArrowheads="1"/>
            </p:cNvSpPr>
            <p:nvPr/>
          </p:nvSpPr>
          <p:spPr bwMode="auto">
            <a:xfrm>
              <a:off x="5013959" y="3846746"/>
              <a:ext cx="533400" cy="474507"/>
            </a:xfrm>
            <a:prstGeom prst="rect">
              <a:avLst/>
            </a:prstGeom>
            <a:noFill/>
            <a:ln w="9525">
              <a:noFill/>
              <a:miter lim="800000"/>
              <a:headEnd/>
              <a:tailEnd/>
            </a:ln>
          </p:spPr>
          <p:txBody>
            <a:bodyPr anchor="ctr">
              <a:prstTxWarp prst="textNoShape">
                <a:avLst/>
              </a:prstTxWarp>
              <a:spAutoFit/>
            </a:bodyPr>
            <a:lstStyle/>
            <a:p>
              <a:pPr algn="ctr"/>
              <a:r>
                <a:rPr lang="en-US" sz="1200" b="1"/>
                <a:t>…</a:t>
              </a:r>
            </a:p>
          </p:txBody>
        </p:sp>
        <p:sp>
          <p:nvSpPr>
            <p:cNvPr id="12" name="TextBox 11"/>
            <p:cNvSpPr txBox="1">
              <a:spLocks noChangeArrowheads="1"/>
            </p:cNvSpPr>
            <p:nvPr/>
          </p:nvSpPr>
          <p:spPr bwMode="auto">
            <a:xfrm>
              <a:off x="6019801" y="5800007"/>
              <a:ext cx="533400" cy="474507"/>
            </a:xfrm>
            <a:prstGeom prst="rect">
              <a:avLst/>
            </a:prstGeom>
            <a:noFill/>
            <a:ln w="9525">
              <a:noFill/>
              <a:miter lim="800000"/>
              <a:headEnd/>
              <a:tailEnd/>
            </a:ln>
          </p:spPr>
          <p:txBody>
            <a:bodyPr anchor="ctr">
              <a:prstTxWarp prst="textNoShape">
                <a:avLst/>
              </a:prstTxWarp>
              <a:spAutoFit/>
            </a:bodyPr>
            <a:lstStyle/>
            <a:p>
              <a:pPr algn="ctr"/>
              <a:r>
                <a:rPr lang="en-US" sz="1200" b="1"/>
                <a:t>…</a:t>
              </a:r>
            </a:p>
          </p:txBody>
        </p:sp>
        <p:cxnSp>
          <p:nvCxnSpPr>
            <p:cNvPr id="13" name="Straight Connector 12"/>
            <p:cNvCxnSpPr>
              <a:stCxn id="4" idx="4"/>
              <a:endCxn id="3" idx="0"/>
            </p:cNvCxnSpPr>
            <p:nvPr/>
          </p:nvCxnSpPr>
          <p:spPr>
            <a:xfrm rot="5400000">
              <a:off x="1667510" y="4700270"/>
              <a:ext cx="1130300" cy="8991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4"/>
              <a:endCxn id="5" idx="0"/>
            </p:cNvCxnSpPr>
            <p:nvPr/>
          </p:nvCxnSpPr>
          <p:spPr>
            <a:xfrm rot="16200000" flipH="1">
              <a:off x="2429510" y="4837430"/>
              <a:ext cx="113030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4" idx="4"/>
              <a:endCxn id="6" idx="0"/>
            </p:cNvCxnSpPr>
            <p:nvPr/>
          </p:nvCxnSpPr>
          <p:spPr>
            <a:xfrm rot="16200000" flipH="1">
              <a:off x="3267710" y="3999230"/>
              <a:ext cx="1130300" cy="2301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4" idx="4"/>
              <a:endCxn id="7" idx="0"/>
            </p:cNvCxnSpPr>
            <p:nvPr/>
          </p:nvCxnSpPr>
          <p:spPr>
            <a:xfrm rot="16200000" flipH="1">
              <a:off x="4525010" y="2741930"/>
              <a:ext cx="1130300" cy="4815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9" idx="4"/>
              <a:endCxn id="5" idx="0"/>
            </p:cNvCxnSpPr>
            <p:nvPr/>
          </p:nvCxnSpPr>
          <p:spPr>
            <a:xfrm rot="5400000">
              <a:off x="3115310" y="4776470"/>
              <a:ext cx="1130300" cy="746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9" idx="4"/>
              <a:endCxn id="6" idx="0"/>
            </p:cNvCxnSpPr>
            <p:nvPr/>
          </p:nvCxnSpPr>
          <p:spPr>
            <a:xfrm rot="16200000" flipH="1">
              <a:off x="3953510" y="4685030"/>
              <a:ext cx="1130300" cy="9296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4"/>
              <a:endCxn id="7" idx="0"/>
            </p:cNvCxnSpPr>
            <p:nvPr/>
          </p:nvCxnSpPr>
          <p:spPr>
            <a:xfrm rot="16200000" flipH="1">
              <a:off x="5210810" y="3427730"/>
              <a:ext cx="1130300" cy="3444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4"/>
              <a:endCxn id="3" idx="0"/>
            </p:cNvCxnSpPr>
            <p:nvPr/>
          </p:nvCxnSpPr>
          <p:spPr>
            <a:xfrm rot="5400000">
              <a:off x="3542030" y="2825750"/>
              <a:ext cx="1130300" cy="4648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9" idx="4"/>
              <a:endCxn id="3" idx="0"/>
            </p:cNvCxnSpPr>
            <p:nvPr/>
          </p:nvCxnSpPr>
          <p:spPr>
            <a:xfrm rot="5400000">
              <a:off x="2353310" y="4014470"/>
              <a:ext cx="1130300" cy="2270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4"/>
              <a:endCxn id="5" idx="0"/>
            </p:cNvCxnSpPr>
            <p:nvPr/>
          </p:nvCxnSpPr>
          <p:spPr>
            <a:xfrm rot="5400000">
              <a:off x="4304030" y="3587750"/>
              <a:ext cx="1130300" cy="3124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0" idx="4"/>
              <a:endCxn id="6" idx="0"/>
            </p:cNvCxnSpPr>
            <p:nvPr/>
          </p:nvCxnSpPr>
          <p:spPr>
            <a:xfrm rot="5400000">
              <a:off x="5142230" y="4425950"/>
              <a:ext cx="1130300" cy="1447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0" idx="4"/>
              <a:endCxn id="7" idx="0"/>
            </p:cNvCxnSpPr>
            <p:nvPr/>
          </p:nvCxnSpPr>
          <p:spPr>
            <a:xfrm rot="16200000" flipH="1">
              <a:off x="6399530" y="4616450"/>
              <a:ext cx="1130300" cy="1066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8" idx="4"/>
              <a:endCxn id="4" idx="0"/>
            </p:cNvCxnSpPr>
            <p:nvPr/>
          </p:nvCxnSpPr>
          <p:spPr>
            <a:xfrm rot="5400000">
              <a:off x="3298190" y="2381250"/>
              <a:ext cx="764540" cy="19964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8" idx="4"/>
              <a:endCxn id="9" idx="0"/>
            </p:cNvCxnSpPr>
            <p:nvPr/>
          </p:nvCxnSpPr>
          <p:spPr>
            <a:xfrm rot="5400000">
              <a:off x="3983990" y="3067050"/>
              <a:ext cx="76454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8" idx="4"/>
              <a:endCxn id="10" idx="0"/>
            </p:cNvCxnSpPr>
            <p:nvPr/>
          </p:nvCxnSpPr>
          <p:spPr>
            <a:xfrm rot="16200000" flipH="1">
              <a:off x="5172710" y="2503170"/>
              <a:ext cx="764540" cy="17526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28" name="TextBox 74"/>
            <p:cNvSpPr txBox="1">
              <a:spLocks noChangeArrowheads="1"/>
            </p:cNvSpPr>
            <p:nvPr/>
          </p:nvSpPr>
          <p:spPr bwMode="auto">
            <a:xfrm>
              <a:off x="424179" y="2362200"/>
              <a:ext cx="1295400" cy="474507"/>
            </a:xfrm>
            <a:prstGeom prst="rect">
              <a:avLst/>
            </a:prstGeom>
            <a:noFill/>
            <a:ln w="9525">
              <a:noFill/>
              <a:miter lim="800000"/>
              <a:headEnd/>
              <a:tailEnd/>
            </a:ln>
          </p:spPr>
          <p:txBody>
            <a:bodyPr>
              <a:prstTxWarp prst="textNoShape">
                <a:avLst/>
              </a:prstTxWarp>
              <a:spAutoFit/>
            </a:bodyPr>
            <a:lstStyle/>
            <a:p>
              <a:r>
                <a:rPr lang="en-US" sz="1200" dirty="0"/>
                <a:t>Output</a:t>
              </a:r>
            </a:p>
          </p:txBody>
        </p:sp>
        <p:sp>
          <p:nvSpPr>
            <p:cNvPr id="29" name="TextBox 75"/>
            <p:cNvSpPr txBox="1">
              <a:spLocks noChangeArrowheads="1"/>
            </p:cNvSpPr>
            <p:nvPr/>
          </p:nvSpPr>
          <p:spPr bwMode="auto">
            <a:xfrm>
              <a:off x="1" y="5943600"/>
              <a:ext cx="1295400" cy="474507"/>
            </a:xfrm>
            <a:prstGeom prst="rect">
              <a:avLst/>
            </a:prstGeom>
            <a:noFill/>
            <a:ln w="9525">
              <a:noFill/>
              <a:miter lim="800000"/>
              <a:headEnd/>
              <a:tailEnd/>
            </a:ln>
          </p:spPr>
          <p:txBody>
            <a:bodyPr>
              <a:prstTxWarp prst="textNoShape">
                <a:avLst/>
              </a:prstTxWarp>
              <a:spAutoFit/>
            </a:bodyPr>
            <a:lstStyle/>
            <a:p>
              <a:pPr algn="ctr"/>
              <a:r>
                <a:rPr lang="en-US" sz="1200"/>
                <a:t>Input</a:t>
              </a:r>
            </a:p>
          </p:txBody>
        </p:sp>
        <p:sp>
          <p:nvSpPr>
            <p:cNvPr id="30" name="TextBox 76"/>
            <p:cNvSpPr txBox="1">
              <a:spLocks noChangeArrowheads="1"/>
            </p:cNvSpPr>
            <p:nvPr/>
          </p:nvSpPr>
          <p:spPr bwMode="auto">
            <a:xfrm>
              <a:off x="-15240" y="3990341"/>
              <a:ext cx="2057400" cy="474507"/>
            </a:xfrm>
            <a:prstGeom prst="rect">
              <a:avLst/>
            </a:prstGeom>
            <a:noFill/>
            <a:ln w="9525">
              <a:noFill/>
              <a:miter lim="800000"/>
              <a:headEnd/>
              <a:tailEnd/>
            </a:ln>
          </p:spPr>
          <p:txBody>
            <a:bodyPr>
              <a:prstTxWarp prst="textNoShape">
                <a:avLst/>
              </a:prstTxWarp>
              <a:spAutoFit/>
            </a:bodyPr>
            <a:lstStyle/>
            <a:p>
              <a:pPr algn="ctr"/>
              <a:r>
                <a:rPr lang="en-US" sz="1200" dirty="0"/>
                <a:t>Hidden Layer</a:t>
              </a:r>
            </a:p>
          </p:txBody>
        </p:sp>
      </p:grpSp>
      <p:pic>
        <p:nvPicPr>
          <p:cNvPr id="31" name="Picture 30" descr="latex-image-1.pdf"/>
          <p:cNvPicPr>
            <a:picLocks noChangeAspect="1"/>
          </p:cNvPicPr>
          <p:nvPr/>
        </p:nvPicPr>
        <p:blipFill rotWithShape="1">
          <a:blip r:embed="rId2" cstate="print">
            <a:extLst>
              <a:ext uri="{28A0092B-C50C-407E-A947-70E740481C1C}">
                <a14:useLocalDpi xmlns:a14="http://schemas.microsoft.com/office/drawing/2010/main" val="0"/>
              </a:ext>
            </a:extLst>
          </a:blip>
          <a:srcRect t="16305"/>
          <a:stretch/>
        </p:blipFill>
        <p:spPr>
          <a:xfrm>
            <a:off x="5410200" y="1676400"/>
            <a:ext cx="3280042" cy="4369336"/>
          </a:xfrm>
          <a:prstGeom prst="rect">
            <a:avLst/>
          </a:prstGeom>
        </p:spPr>
      </p:pic>
      <p:sp>
        <p:nvSpPr>
          <p:cNvPr id="32" name="Title 31"/>
          <p:cNvSpPr>
            <a:spLocks noGrp="1"/>
          </p:cNvSpPr>
          <p:nvPr>
            <p:ph type="title"/>
          </p:nvPr>
        </p:nvSpPr>
        <p:spPr/>
        <p:txBody>
          <a:bodyPr/>
          <a:lstStyle/>
          <a:p>
            <a:r>
              <a:rPr lang="en-US" dirty="0" smtClean="0"/>
              <a:t>Multilayer Feed Forward Analysis </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4191000"/>
          </a:xfrm>
        </p:spPr>
        <p:txBody>
          <a:bodyPr>
            <a:normAutofit/>
          </a:bodyPr>
          <a:lstStyle/>
          <a:p>
            <a:pPr algn="just">
              <a:buNone/>
            </a:pPr>
            <a:r>
              <a:rPr lang="en-IN" i="1" dirty="0" smtClean="0"/>
              <a:t>Bidirectional associative memory is a </a:t>
            </a:r>
            <a:r>
              <a:rPr lang="en-IN" i="1" dirty="0" err="1" smtClean="0"/>
              <a:t>heteroassociative</a:t>
            </a:r>
            <a:r>
              <a:rPr lang="en-IN" i="1" dirty="0" smtClean="0"/>
              <a:t>, content-addressable </a:t>
            </a:r>
            <a:r>
              <a:rPr lang="en-IN" dirty="0" smtClean="0"/>
              <a:t>memory consisting of two layers. It uses the forward and backward information. flow to produce an associative search for stored stimulus-response association (</a:t>
            </a:r>
            <a:r>
              <a:rPr lang="en-IN" dirty="0" err="1" smtClean="0"/>
              <a:t>Kosko</a:t>
            </a:r>
            <a:r>
              <a:rPr lang="en-IN" dirty="0" smtClean="0"/>
              <a:t> 1987, 1988). Consider that stored in the memory are p vector association pairs known as</a:t>
            </a:r>
            <a:endParaRPr lang="en-IN" dirty="0"/>
          </a:p>
        </p:txBody>
      </p:sp>
      <p:pic>
        <p:nvPicPr>
          <p:cNvPr id="128003" name="Picture 3"/>
          <p:cNvPicPr>
            <a:picLocks noChangeAspect="1" noChangeArrowheads="1"/>
          </p:cNvPicPr>
          <p:nvPr/>
        </p:nvPicPr>
        <p:blipFill>
          <a:blip r:embed="rId2" cstate="print"/>
          <a:srcRect/>
          <a:stretch>
            <a:fillRect/>
          </a:stretch>
        </p:blipFill>
        <p:spPr bwMode="auto">
          <a:xfrm>
            <a:off x="2438400" y="4495800"/>
            <a:ext cx="4657725" cy="6858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0050" name="Picture 2"/>
          <p:cNvPicPr>
            <a:picLocks noGrp="1" noChangeAspect="1" noChangeArrowheads="1"/>
          </p:cNvPicPr>
          <p:nvPr>
            <p:ph idx="1"/>
          </p:nvPr>
        </p:nvPicPr>
        <p:blipFill>
          <a:blip r:embed="rId2" cstate="print"/>
          <a:srcRect/>
          <a:stretch>
            <a:fillRect/>
          </a:stretch>
        </p:blipFill>
        <p:spPr bwMode="auto">
          <a:xfrm>
            <a:off x="1340835" y="1600200"/>
            <a:ext cx="6462329" cy="4525963"/>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1074" name="Picture 2"/>
          <p:cNvPicPr>
            <a:picLocks noGrp="1" noChangeAspect="1" noChangeArrowheads="1"/>
          </p:cNvPicPr>
          <p:nvPr>
            <p:ph idx="1"/>
          </p:nvPr>
        </p:nvPicPr>
        <p:blipFill>
          <a:blip r:embed="rId2" cstate="print"/>
          <a:srcRect/>
          <a:stretch>
            <a:fillRect/>
          </a:stretch>
        </p:blipFill>
        <p:spPr bwMode="auto">
          <a:xfrm>
            <a:off x="2380575" y="1600200"/>
            <a:ext cx="4382850" cy="4525963"/>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9026" name="Picture 2"/>
          <p:cNvPicPr>
            <a:picLocks noGrp="1" noChangeAspect="1" noChangeArrowheads="1"/>
          </p:cNvPicPr>
          <p:nvPr>
            <p:ph idx="1"/>
          </p:nvPr>
        </p:nvPicPr>
        <p:blipFill>
          <a:blip r:embed="rId2" cstate="print"/>
          <a:srcRect/>
          <a:stretch>
            <a:fillRect/>
          </a:stretch>
        </p:blipFill>
        <p:spPr bwMode="auto">
          <a:xfrm>
            <a:off x="381000" y="283966"/>
            <a:ext cx="8153399" cy="5842197"/>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2098" name="Picture 2" descr="C:\Users\pavan\Desktop\bamproblem\IMG_20201215_111535.jpg"/>
          <p:cNvPicPr>
            <a:picLocks noGrp="1" noChangeAspect="1" noChangeArrowheads="1"/>
          </p:cNvPicPr>
          <p:nvPr>
            <p:ph idx="1"/>
          </p:nvPr>
        </p:nvPicPr>
        <p:blipFill>
          <a:blip r:embed="rId2" cstate="print"/>
          <a:srcRect/>
          <a:stretch>
            <a:fillRect/>
          </a:stretch>
        </p:blipFill>
        <p:spPr bwMode="auto">
          <a:xfrm>
            <a:off x="1554691" y="1600201"/>
            <a:ext cx="6034617" cy="38100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IMG_20201215_111556.jpg"/>
          <p:cNvPicPr>
            <a:picLocks noGrp="1" noChangeAspect="1"/>
          </p:cNvPicPr>
          <p:nvPr>
            <p:ph idx="1"/>
          </p:nvPr>
        </p:nvPicPr>
        <p:blipFill>
          <a:blip r:embed="rId2" cstate="print"/>
          <a:stretch>
            <a:fillRect/>
          </a:stretch>
        </p:blipFill>
        <p:spPr>
          <a:xfrm rot="5400000">
            <a:off x="1409698" y="38101"/>
            <a:ext cx="6172200" cy="68579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Levels of Abstraction</a:t>
            </a:r>
            <a:endParaRPr lang="en-US" dirty="0"/>
          </a:p>
        </p:txBody>
      </p:sp>
      <p:grpSp>
        <p:nvGrpSpPr>
          <p:cNvPr id="3" name="Group 2"/>
          <p:cNvGrpSpPr/>
          <p:nvPr/>
        </p:nvGrpSpPr>
        <p:grpSpPr>
          <a:xfrm>
            <a:off x="238229" y="1708626"/>
            <a:ext cx="3876571" cy="4615974"/>
            <a:chOff x="2272638" y="1775316"/>
            <a:chExt cx="4336845" cy="4500352"/>
          </a:xfrm>
        </p:grpSpPr>
        <p:sp>
          <p:nvSpPr>
            <p:cNvPr id="4" name="Connector 67"/>
            <p:cNvSpPr/>
            <p:nvPr/>
          </p:nvSpPr>
          <p:spPr>
            <a:xfrm>
              <a:off x="3033291"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5" name="Connector 68"/>
            <p:cNvSpPr/>
            <p:nvPr/>
          </p:nvSpPr>
          <p:spPr>
            <a:xfrm>
              <a:off x="3525122"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a</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6" name="Connector 69"/>
            <p:cNvSpPr/>
            <p:nvPr/>
          </p:nvSpPr>
          <p:spPr>
            <a:xfrm>
              <a:off x="3866902"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7" name="Connector 70"/>
            <p:cNvSpPr/>
            <p:nvPr/>
          </p:nvSpPr>
          <p:spPr>
            <a:xfrm>
              <a:off x="4783875"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3</a:t>
              </a:r>
              <a:endParaRPr lang="en-US" sz="1000" baseline="-25000" dirty="0">
                <a:ln>
                  <a:solidFill>
                    <a:schemeClr val="tx1"/>
                  </a:solidFill>
                </a:ln>
                <a:solidFill>
                  <a:schemeClr val="tx1"/>
                </a:solidFill>
                <a:latin typeface="Arial"/>
                <a:cs typeface="Arial"/>
              </a:endParaRPr>
            </a:p>
          </p:txBody>
        </p:sp>
        <p:sp>
          <p:nvSpPr>
            <p:cNvPr id="8" name="Connector 71"/>
            <p:cNvSpPr/>
            <p:nvPr/>
          </p:nvSpPr>
          <p:spPr>
            <a:xfrm>
              <a:off x="6159333"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x</a:t>
              </a:r>
              <a:r>
                <a:rPr lang="en-US" sz="1000" baseline="-25000" dirty="0" err="1" smtClean="0">
                  <a:ln>
                    <a:solidFill>
                      <a:schemeClr val="tx1"/>
                    </a:solidFill>
                  </a:ln>
                  <a:solidFill>
                    <a:schemeClr val="tx1"/>
                  </a:solidFill>
                  <a:latin typeface="Arial"/>
                  <a:cs typeface="Arial"/>
                </a:rPr>
                <a:t>M</a:t>
              </a:r>
              <a:endParaRPr lang="en-US" sz="1000" baseline="-25000" dirty="0">
                <a:ln>
                  <a:solidFill>
                    <a:schemeClr val="tx1"/>
                  </a:solidFill>
                </a:ln>
                <a:solidFill>
                  <a:schemeClr val="tx1"/>
                </a:solidFill>
                <a:latin typeface="Arial"/>
                <a:cs typeface="Arial"/>
              </a:endParaRPr>
            </a:p>
          </p:txBody>
        </p:sp>
        <p:sp>
          <p:nvSpPr>
            <p:cNvPr id="9" name="Connector 72"/>
            <p:cNvSpPr/>
            <p:nvPr/>
          </p:nvSpPr>
          <p:spPr>
            <a:xfrm>
              <a:off x="4275372"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a</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10" name="Connector 73"/>
            <p:cNvSpPr/>
            <p:nvPr/>
          </p:nvSpPr>
          <p:spPr>
            <a:xfrm>
              <a:off x="5575805"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a</a:t>
              </a:r>
              <a:r>
                <a:rPr lang="en-US" sz="1000" baseline="-25000" dirty="0" err="1" smtClean="0">
                  <a:ln>
                    <a:solidFill>
                      <a:schemeClr val="tx1"/>
                    </a:solidFill>
                  </a:ln>
                  <a:solidFill>
                    <a:schemeClr val="tx1"/>
                  </a:solidFill>
                  <a:latin typeface="Arial"/>
                  <a:cs typeface="Arial"/>
                </a:rPr>
                <a:t>D</a:t>
              </a:r>
              <a:endParaRPr lang="en-US" sz="1000" baseline="-25000" dirty="0">
                <a:ln>
                  <a:solidFill>
                    <a:schemeClr val="tx1"/>
                  </a:solidFill>
                </a:ln>
                <a:solidFill>
                  <a:schemeClr val="tx1"/>
                </a:solidFill>
                <a:latin typeface="Arial"/>
                <a:cs typeface="Arial"/>
              </a:endParaRPr>
            </a:p>
          </p:txBody>
        </p:sp>
        <p:sp>
          <p:nvSpPr>
            <p:cNvPr id="11" name="TextBox 10"/>
            <p:cNvSpPr txBox="1">
              <a:spLocks noChangeArrowheads="1"/>
            </p:cNvSpPr>
            <p:nvPr/>
          </p:nvSpPr>
          <p:spPr bwMode="auto">
            <a:xfrm>
              <a:off x="5025621" y="4810270"/>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sp>
          <p:nvSpPr>
            <p:cNvPr id="12" name="TextBox 11"/>
            <p:cNvSpPr txBox="1">
              <a:spLocks noChangeArrowheads="1"/>
            </p:cNvSpPr>
            <p:nvPr/>
          </p:nvSpPr>
          <p:spPr bwMode="auto">
            <a:xfrm>
              <a:off x="5575805" y="5878681"/>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a:t>…</a:t>
              </a:r>
            </a:p>
          </p:txBody>
        </p:sp>
        <p:cxnSp>
          <p:nvCxnSpPr>
            <p:cNvPr id="13" name="Straight Connector 12"/>
            <p:cNvCxnSpPr>
              <a:stCxn id="5" idx="4"/>
              <a:endCxn id="4" idx="0"/>
            </p:cNvCxnSpPr>
            <p:nvPr/>
          </p:nvCxnSpPr>
          <p:spPr>
            <a:xfrm rot="5400000">
              <a:off x="3195151" y="5270472"/>
              <a:ext cx="618261" cy="4918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4"/>
              <a:endCxn id="6" idx="0"/>
            </p:cNvCxnSpPr>
            <p:nvPr/>
          </p:nvCxnSpPr>
          <p:spPr>
            <a:xfrm rot="16200000" flipH="1">
              <a:off x="3611956" y="5345497"/>
              <a:ext cx="618261" cy="3417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5" idx="4"/>
              <a:endCxn id="7" idx="0"/>
            </p:cNvCxnSpPr>
            <p:nvPr/>
          </p:nvCxnSpPr>
          <p:spPr>
            <a:xfrm rot="16200000" flipH="1">
              <a:off x="4070442" y="4887011"/>
              <a:ext cx="618261" cy="125875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4"/>
              <a:endCxn id="8" idx="0"/>
            </p:cNvCxnSpPr>
            <p:nvPr/>
          </p:nvCxnSpPr>
          <p:spPr>
            <a:xfrm rot="16200000" flipH="1">
              <a:off x="4758172" y="4199282"/>
              <a:ext cx="618261" cy="263421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9" idx="4"/>
              <a:endCxn id="6" idx="0"/>
            </p:cNvCxnSpPr>
            <p:nvPr/>
          </p:nvCxnSpPr>
          <p:spPr>
            <a:xfrm rot="5400000">
              <a:off x="3987081" y="5312153"/>
              <a:ext cx="618261" cy="408469"/>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9" idx="4"/>
              <a:endCxn id="7" idx="0"/>
            </p:cNvCxnSpPr>
            <p:nvPr/>
          </p:nvCxnSpPr>
          <p:spPr>
            <a:xfrm rot="16200000" flipH="1">
              <a:off x="4445567" y="5262136"/>
              <a:ext cx="618261" cy="50850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4"/>
              <a:endCxn id="8" idx="0"/>
            </p:cNvCxnSpPr>
            <p:nvPr/>
          </p:nvCxnSpPr>
          <p:spPr>
            <a:xfrm rot="16200000" flipH="1">
              <a:off x="5133297" y="4574407"/>
              <a:ext cx="618261" cy="188396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4"/>
              <a:endCxn id="4" idx="0"/>
            </p:cNvCxnSpPr>
            <p:nvPr/>
          </p:nvCxnSpPr>
          <p:spPr>
            <a:xfrm rot="5400000">
              <a:off x="4220492" y="4245130"/>
              <a:ext cx="618261" cy="2542514"/>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9" idx="4"/>
              <a:endCxn id="4" idx="0"/>
            </p:cNvCxnSpPr>
            <p:nvPr/>
          </p:nvCxnSpPr>
          <p:spPr>
            <a:xfrm rot="5400000">
              <a:off x="3570276" y="4895347"/>
              <a:ext cx="618261" cy="12420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4"/>
              <a:endCxn id="6" idx="0"/>
            </p:cNvCxnSpPr>
            <p:nvPr/>
          </p:nvCxnSpPr>
          <p:spPr>
            <a:xfrm rot="5400000">
              <a:off x="4637298" y="4661936"/>
              <a:ext cx="618261" cy="170890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0" idx="4"/>
              <a:endCxn id="7" idx="0"/>
            </p:cNvCxnSpPr>
            <p:nvPr/>
          </p:nvCxnSpPr>
          <p:spPr>
            <a:xfrm rot="5400000">
              <a:off x="5095784" y="5120422"/>
              <a:ext cx="618261" cy="7919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0" idx="4"/>
              <a:endCxn id="8" idx="0"/>
            </p:cNvCxnSpPr>
            <p:nvPr/>
          </p:nvCxnSpPr>
          <p:spPr>
            <a:xfrm rot="16200000" flipH="1">
              <a:off x="5783513" y="5224623"/>
              <a:ext cx="618261" cy="583528"/>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25" name="TextBox 75"/>
            <p:cNvSpPr txBox="1">
              <a:spLocks noChangeArrowheads="1"/>
            </p:cNvSpPr>
            <p:nvPr/>
          </p:nvSpPr>
          <p:spPr bwMode="auto">
            <a:xfrm>
              <a:off x="2283041" y="5950560"/>
              <a:ext cx="708569" cy="246221"/>
            </a:xfrm>
            <a:prstGeom prst="rect">
              <a:avLst/>
            </a:prstGeom>
            <a:noFill/>
            <a:ln w="9525">
              <a:noFill/>
              <a:miter lim="800000"/>
              <a:headEnd/>
              <a:tailEnd/>
            </a:ln>
          </p:spPr>
          <p:txBody>
            <a:bodyPr>
              <a:prstTxWarp prst="textNoShape">
                <a:avLst/>
              </a:prstTxWarp>
              <a:spAutoFit/>
            </a:bodyPr>
            <a:lstStyle/>
            <a:p>
              <a:pPr algn="ctr"/>
              <a:r>
                <a:rPr lang="en-US" sz="1000"/>
                <a:t>Input</a:t>
              </a:r>
            </a:p>
          </p:txBody>
        </p:sp>
        <p:sp>
          <p:nvSpPr>
            <p:cNvPr id="26" name="TextBox 76"/>
            <p:cNvSpPr txBox="1">
              <a:spLocks noChangeArrowheads="1"/>
            </p:cNvSpPr>
            <p:nvPr/>
          </p:nvSpPr>
          <p:spPr bwMode="auto">
            <a:xfrm>
              <a:off x="2274705" y="4882148"/>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1</a:t>
              </a:r>
              <a:endParaRPr lang="en-US" sz="1000" dirty="0"/>
            </a:p>
          </p:txBody>
        </p:sp>
        <p:sp>
          <p:nvSpPr>
            <p:cNvPr id="27" name="Connector 90"/>
            <p:cNvSpPr/>
            <p:nvPr/>
          </p:nvSpPr>
          <p:spPr>
            <a:xfrm>
              <a:off x="3533458"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b</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28" name="Connector 91"/>
            <p:cNvSpPr/>
            <p:nvPr/>
          </p:nvSpPr>
          <p:spPr>
            <a:xfrm>
              <a:off x="4283708"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b</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29" name="Connector 92"/>
            <p:cNvSpPr/>
            <p:nvPr/>
          </p:nvSpPr>
          <p:spPr>
            <a:xfrm>
              <a:off x="5565185"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b</a:t>
              </a:r>
              <a:r>
                <a:rPr lang="en-US" sz="1000" baseline="-25000" dirty="0" err="1" smtClean="0">
                  <a:ln>
                    <a:solidFill>
                      <a:schemeClr val="tx1"/>
                    </a:solidFill>
                  </a:ln>
                  <a:solidFill>
                    <a:schemeClr val="tx1"/>
                  </a:solidFill>
                  <a:latin typeface="Arial"/>
                  <a:cs typeface="Arial"/>
                </a:rPr>
                <a:t>E</a:t>
              </a:r>
              <a:endParaRPr lang="en-US" sz="1000" baseline="-25000" dirty="0">
                <a:ln>
                  <a:solidFill>
                    <a:schemeClr val="tx1"/>
                  </a:solidFill>
                </a:ln>
                <a:solidFill>
                  <a:schemeClr val="tx1"/>
                </a:solidFill>
                <a:latin typeface="Arial"/>
                <a:cs typeface="Arial"/>
              </a:endParaRPr>
            </a:p>
          </p:txBody>
        </p:sp>
        <p:sp>
          <p:nvSpPr>
            <p:cNvPr id="30" name="TextBox 29"/>
            <p:cNvSpPr txBox="1">
              <a:spLocks noChangeArrowheads="1"/>
            </p:cNvSpPr>
            <p:nvPr/>
          </p:nvSpPr>
          <p:spPr bwMode="auto">
            <a:xfrm>
              <a:off x="5033957" y="3753547"/>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cxnSp>
          <p:nvCxnSpPr>
            <p:cNvPr id="31" name="Straight Connector 30"/>
            <p:cNvCxnSpPr>
              <a:stCxn id="27" idx="4"/>
              <a:endCxn id="5" idx="0"/>
            </p:cNvCxnSpPr>
            <p:nvPr/>
          </p:nvCxnSpPr>
          <p:spPr>
            <a:xfrm flipH="1">
              <a:off x="3750197" y="4150534"/>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7" idx="4"/>
              <a:endCxn id="9" idx="0"/>
            </p:cNvCxnSpPr>
            <p:nvPr/>
          </p:nvCxnSpPr>
          <p:spPr>
            <a:xfrm>
              <a:off x="3758533" y="4150534"/>
              <a:ext cx="741914"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7" idx="4"/>
              <a:endCxn id="10" idx="0"/>
            </p:cNvCxnSpPr>
            <p:nvPr/>
          </p:nvCxnSpPr>
          <p:spPr>
            <a:xfrm>
              <a:off x="3758533" y="4150534"/>
              <a:ext cx="204234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8" idx="4"/>
              <a:endCxn id="9" idx="0"/>
            </p:cNvCxnSpPr>
            <p:nvPr/>
          </p:nvCxnSpPr>
          <p:spPr>
            <a:xfrm flipH="1">
              <a:off x="4500447" y="4150534"/>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8" idx="4"/>
              <a:endCxn id="10" idx="0"/>
            </p:cNvCxnSpPr>
            <p:nvPr/>
          </p:nvCxnSpPr>
          <p:spPr>
            <a:xfrm>
              <a:off x="4508783" y="4150534"/>
              <a:ext cx="129209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4"/>
              <a:endCxn id="5" idx="0"/>
            </p:cNvCxnSpPr>
            <p:nvPr/>
          </p:nvCxnSpPr>
          <p:spPr>
            <a:xfrm flipH="1">
              <a:off x="3750197" y="4150534"/>
              <a:ext cx="204006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8" idx="4"/>
              <a:endCxn id="5" idx="0"/>
            </p:cNvCxnSpPr>
            <p:nvPr/>
          </p:nvCxnSpPr>
          <p:spPr>
            <a:xfrm flipH="1">
              <a:off x="3750197" y="4150534"/>
              <a:ext cx="75858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9" idx="4"/>
              <a:endCxn id="9" idx="0"/>
            </p:cNvCxnSpPr>
            <p:nvPr/>
          </p:nvCxnSpPr>
          <p:spPr>
            <a:xfrm flipH="1">
              <a:off x="4500447" y="4150534"/>
              <a:ext cx="128981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9" idx="4"/>
              <a:endCxn id="10" idx="0"/>
            </p:cNvCxnSpPr>
            <p:nvPr/>
          </p:nvCxnSpPr>
          <p:spPr>
            <a:xfrm>
              <a:off x="5790260" y="4150534"/>
              <a:ext cx="10620"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40" name="TextBox 76"/>
            <p:cNvSpPr txBox="1">
              <a:spLocks noChangeArrowheads="1"/>
            </p:cNvSpPr>
            <p:nvPr/>
          </p:nvSpPr>
          <p:spPr bwMode="auto">
            <a:xfrm>
              <a:off x="2283041" y="3825425"/>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2</a:t>
              </a:r>
              <a:endParaRPr lang="en-US" sz="1000" dirty="0"/>
            </a:p>
          </p:txBody>
        </p:sp>
        <p:sp>
          <p:nvSpPr>
            <p:cNvPr id="41" name="Connector 104"/>
            <p:cNvSpPr/>
            <p:nvPr/>
          </p:nvSpPr>
          <p:spPr>
            <a:xfrm>
              <a:off x="3523055"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c</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42" name="Connector 105"/>
            <p:cNvSpPr/>
            <p:nvPr/>
          </p:nvSpPr>
          <p:spPr>
            <a:xfrm>
              <a:off x="4615085" y="1775316"/>
              <a:ext cx="450150" cy="45015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y</a:t>
              </a:r>
              <a:endParaRPr lang="en-US" sz="1000" baseline="-25000" dirty="0">
                <a:ln>
                  <a:solidFill>
                    <a:schemeClr val="tx1"/>
                  </a:solidFill>
                </a:ln>
                <a:solidFill>
                  <a:schemeClr val="tx1"/>
                </a:solidFill>
                <a:latin typeface="Arial"/>
                <a:cs typeface="Arial"/>
              </a:endParaRPr>
            </a:p>
          </p:txBody>
        </p:sp>
        <p:sp>
          <p:nvSpPr>
            <p:cNvPr id="43" name="Connector 106"/>
            <p:cNvSpPr/>
            <p:nvPr/>
          </p:nvSpPr>
          <p:spPr>
            <a:xfrm>
              <a:off x="4273305"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c</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44" name="Connector 107"/>
            <p:cNvSpPr/>
            <p:nvPr/>
          </p:nvSpPr>
          <p:spPr>
            <a:xfrm>
              <a:off x="5554782"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c</a:t>
              </a:r>
              <a:r>
                <a:rPr lang="en-US" sz="1000" baseline="-25000" dirty="0" err="1" smtClean="0">
                  <a:ln>
                    <a:solidFill>
                      <a:schemeClr val="tx1"/>
                    </a:solidFill>
                  </a:ln>
                  <a:solidFill>
                    <a:schemeClr val="tx1"/>
                  </a:solidFill>
                  <a:latin typeface="Arial"/>
                  <a:cs typeface="Arial"/>
                </a:rPr>
                <a:t>F</a:t>
              </a:r>
              <a:endParaRPr lang="en-US" sz="1000" baseline="-25000" dirty="0">
                <a:ln>
                  <a:solidFill>
                    <a:schemeClr val="tx1"/>
                  </a:solidFill>
                </a:ln>
                <a:solidFill>
                  <a:schemeClr val="tx1"/>
                </a:solidFill>
                <a:latin typeface="Arial"/>
                <a:cs typeface="Arial"/>
              </a:endParaRPr>
            </a:p>
          </p:txBody>
        </p:sp>
        <p:sp>
          <p:nvSpPr>
            <p:cNvPr id="45" name="TextBox 44"/>
            <p:cNvSpPr txBox="1">
              <a:spLocks noChangeArrowheads="1"/>
            </p:cNvSpPr>
            <p:nvPr/>
          </p:nvSpPr>
          <p:spPr bwMode="auto">
            <a:xfrm>
              <a:off x="5023554" y="2696824"/>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cxnSp>
          <p:nvCxnSpPr>
            <p:cNvPr id="46" name="Straight Connector 45"/>
            <p:cNvCxnSpPr>
              <a:stCxn id="41" idx="4"/>
            </p:cNvCxnSpPr>
            <p:nvPr/>
          </p:nvCxnSpPr>
          <p:spPr>
            <a:xfrm flipH="1">
              <a:off x="3739794" y="3093811"/>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41" idx="4"/>
            </p:cNvCxnSpPr>
            <p:nvPr/>
          </p:nvCxnSpPr>
          <p:spPr>
            <a:xfrm>
              <a:off x="3748130" y="3093811"/>
              <a:ext cx="741914"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1" idx="4"/>
            </p:cNvCxnSpPr>
            <p:nvPr/>
          </p:nvCxnSpPr>
          <p:spPr>
            <a:xfrm>
              <a:off x="3748130" y="3093811"/>
              <a:ext cx="204234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3" idx="4"/>
            </p:cNvCxnSpPr>
            <p:nvPr/>
          </p:nvCxnSpPr>
          <p:spPr>
            <a:xfrm flipH="1">
              <a:off x="4490044" y="3093811"/>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3" idx="4"/>
            </p:cNvCxnSpPr>
            <p:nvPr/>
          </p:nvCxnSpPr>
          <p:spPr>
            <a:xfrm>
              <a:off x="4498380" y="3093811"/>
              <a:ext cx="129209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4" idx="4"/>
            </p:cNvCxnSpPr>
            <p:nvPr/>
          </p:nvCxnSpPr>
          <p:spPr>
            <a:xfrm flipH="1">
              <a:off x="3739794" y="3093811"/>
              <a:ext cx="204006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3" idx="4"/>
            </p:cNvCxnSpPr>
            <p:nvPr/>
          </p:nvCxnSpPr>
          <p:spPr>
            <a:xfrm flipH="1">
              <a:off x="3739794" y="3093811"/>
              <a:ext cx="75858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4" idx="4"/>
            </p:cNvCxnSpPr>
            <p:nvPr/>
          </p:nvCxnSpPr>
          <p:spPr>
            <a:xfrm flipH="1">
              <a:off x="4490044" y="3093811"/>
              <a:ext cx="128981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4"/>
            </p:cNvCxnSpPr>
            <p:nvPr/>
          </p:nvCxnSpPr>
          <p:spPr>
            <a:xfrm>
              <a:off x="5779857" y="3093811"/>
              <a:ext cx="10620"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2" idx="4"/>
            </p:cNvCxnSpPr>
            <p:nvPr/>
          </p:nvCxnSpPr>
          <p:spPr>
            <a:xfrm rot="5400000">
              <a:off x="4085048" y="1888548"/>
              <a:ext cx="418195" cy="10920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4"/>
            </p:cNvCxnSpPr>
            <p:nvPr/>
          </p:nvCxnSpPr>
          <p:spPr>
            <a:xfrm rot="5400000">
              <a:off x="4460173" y="2263673"/>
              <a:ext cx="418195" cy="3417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42" idx="4"/>
            </p:cNvCxnSpPr>
            <p:nvPr/>
          </p:nvCxnSpPr>
          <p:spPr>
            <a:xfrm rot="16200000" flipH="1">
              <a:off x="5110389" y="1955237"/>
              <a:ext cx="418195" cy="95865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58" name="TextBox 74"/>
            <p:cNvSpPr txBox="1">
              <a:spLocks noChangeArrowheads="1"/>
            </p:cNvSpPr>
            <p:nvPr/>
          </p:nvSpPr>
          <p:spPr bwMode="auto">
            <a:xfrm>
              <a:off x="2512995" y="1878127"/>
              <a:ext cx="708569" cy="246221"/>
            </a:xfrm>
            <a:prstGeom prst="rect">
              <a:avLst/>
            </a:prstGeom>
            <a:noFill/>
            <a:ln w="9525">
              <a:noFill/>
              <a:miter lim="800000"/>
              <a:headEnd/>
              <a:tailEnd/>
            </a:ln>
          </p:spPr>
          <p:txBody>
            <a:bodyPr>
              <a:prstTxWarp prst="textNoShape">
                <a:avLst/>
              </a:prstTxWarp>
              <a:spAutoFit/>
            </a:bodyPr>
            <a:lstStyle/>
            <a:p>
              <a:r>
                <a:rPr lang="en-US" sz="1000" dirty="0"/>
                <a:t>Output</a:t>
              </a:r>
            </a:p>
          </p:txBody>
        </p:sp>
        <p:sp>
          <p:nvSpPr>
            <p:cNvPr id="59" name="TextBox 76"/>
            <p:cNvSpPr txBox="1">
              <a:spLocks noChangeArrowheads="1"/>
            </p:cNvSpPr>
            <p:nvPr/>
          </p:nvSpPr>
          <p:spPr bwMode="auto">
            <a:xfrm>
              <a:off x="2272638" y="2768702"/>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3</a:t>
              </a:r>
              <a:endParaRPr lang="en-US" sz="1000" dirty="0"/>
            </a:p>
          </p:txBody>
        </p:sp>
      </p:grpSp>
      <p:pic>
        <p:nvPicPr>
          <p:cNvPr id="60" name="Picture 59"/>
          <p:cNvPicPr>
            <a:picLocks noChangeAspect="1"/>
          </p:cNvPicPr>
          <p:nvPr/>
        </p:nvPicPr>
        <p:blipFill>
          <a:blip r:embed="rId2" cstate="print"/>
          <a:stretch>
            <a:fillRect/>
          </a:stretch>
        </p:blipFill>
        <p:spPr>
          <a:xfrm>
            <a:off x="4343400" y="1447800"/>
            <a:ext cx="4656926" cy="50952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nector 5"/>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a</a:t>
            </a:r>
            <a:r>
              <a:rPr lang="en-US" sz="2600" baseline="-25000" dirty="0" smtClean="0">
                <a:ln>
                  <a:solidFill>
                    <a:schemeClr val="tx1"/>
                  </a:solidFill>
                </a:ln>
                <a:solidFill>
                  <a:schemeClr val="tx1"/>
                </a:solidFill>
                <a:latin typeface="Arial"/>
                <a:cs typeface="Arial"/>
              </a:rPr>
              <a:t>1</a:t>
            </a:r>
            <a:endParaRPr lang="en-US" sz="2600" baseline="-25000" dirty="0">
              <a:ln>
                <a:solidFill>
                  <a:schemeClr val="tx1"/>
                </a:solidFill>
              </a:ln>
              <a:solidFill>
                <a:schemeClr val="tx1"/>
              </a:solidFill>
              <a:latin typeface="Arial"/>
              <a:cs typeface="Arial"/>
            </a:endParaRPr>
          </a:p>
        </p:txBody>
      </p:sp>
      <p:sp>
        <p:nvSpPr>
          <p:cNvPr id="2" name="Title 1"/>
          <p:cNvSpPr>
            <a:spLocks noGrp="1"/>
          </p:cNvSpPr>
          <p:nvPr>
            <p:ph type="title"/>
          </p:nvPr>
        </p:nvSpPr>
        <p:spPr/>
        <p:txBody>
          <a:bodyPr/>
          <a:lstStyle/>
          <a:p>
            <a:r>
              <a:rPr lang="en-US" dirty="0" smtClean="0"/>
              <a:t>Multi-Class Output</a:t>
            </a:r>
            <a:endParaRPr lang="en-US" dirty="0"/>
          </a:p>
        </p:txBody>
      </p:sp>
      <p:sp>
        <p:nvSpPr>
          <p:cNvPr id="6" name="Connector 3"/>
          <p:cNvSpPr/>
          <p:nvPr/>
        </p:nvSpPr>
        <p:spPr>
          <a:xfrm>
            <a:off x="1371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x</a:t>
            </a:r>
            <a:r>
              <a:rPr lang="en-US" sz="2600" baseline="-25000" dirty="0" smtClean="0">
                <a:ln>
                  <a:solidFill>
                    <a:schemeClr val="tx1"/>
                  </a:solidFill>
                </a:ln>
                <a:solidFill>
                  <a:schemeClr val="tx1"/>
                </a:solidFill>
                <a:latin typeface="Arial"/>
                <a:cs typeface="Arial"/>
              </a:rPr>
              <a:t>1</a:t>
            </a:r>
            <a:endParaRPr lang="en-US" sz="2600" baseline="-25000" dirty="0">
              <a:ln>
                <a:solidFill>
                  <a:schemeClr val="tx1"/>
                </a:solidFill>
              </a:ln>
              <a:solidFill>
                <a:schemeClr val="tx1"/>
              </a:solidFill>
              <a:latin typeface="Arial"/>
              <a:cs typeface="Arial"/>
            </a:endParaRPr>
          </a:p>
        </p:txBody>
      </p:sp>
      <p:sp>
        <p:nvSpPr>
          <p:cNvPr id="8" name="Connector 6"/>
          <p:cNvSpPr/>
          <p:nvPr/>
        </p:nvSpPr>
        <p:spPr>
          <a:xfrm>
            <a:off x="2895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x</a:t>
            </a:r>
            <a:r>
              <a:rPr lang="en-US" sz="2600" baseline="-25000" dirty="0" smtClean="0">
                <a:ln>
                  <a:solidFill>
                    <a:schemeClr val="tx1"/>
                  </a:solidFill>
                </a:ln>
                <a:solidFill>
                  <a:schemeClr val="tx1"/>
                </a:solidFill>
                <a:latin typeface="Arial"/>
                <a:cs typeface="Arial"/>
              </a:rPr>
              <a:t>2</a:t>
            </a:r>
            <a:endParaRPr lang="en-US" sz="2600" baseline="-25000" dirty="0">
              <a:ln>
                <a:solidFill>
                  <a:schemeClr val="tx1"/>
                </a:solidFill>
              </a:ln>
              <a:solidFill>
                <a:schemeClr val="tx1"/>
              </a:solidFill>
              <a:latin typeface="Arial"/>
              <a:cs typeface="Arial"/>
            </a:endParaRPr>
          </a:p>
        </p:txBody>
      </p:sp>
      <p:sp>
        <p:nvSpPr>
          <p:cNvPr id="9" name="Connector 7"/>
          <p:cNvSpPr/>
          <p:nvPr/>
        </p:nvSpPr>
        <p:spPr>
          <a:xfrm>
            <a:off x="45720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smtClean="0">
                <a:ln>
                  <a:solidFill>
                    <a:schemeClr val="tx1"/>
                  </a:solidFill>
                </a:ln>
                <a:solidFill>
                  <a:schemeClr val="tx1"/>
                </a:solidFill>
                <a:latin typeface="Arial"/>
                <a:cs typeface="Arial"/>
              </a:rPr>
              <a:t>x</a:t>
            </a:r>
            <a:r>
              <a:rPr lang="en-US" sz="2600" baseline="-25000" dirty="0" smtClean="0">
                <a:ln>
                  <a:solidFill>
                    <a:schemeClr val="tx1"/>
                  </a:solidFill>
                </a:ln>
                <a:solidFill>
                  <a:schemeClr val="tx1"/>
                </a:solidFill>
                <a:latin typeface="Arial"/>
                <a:cs typeface="Arial"/>
              </a:rPr>
              <a:t>3</a:t>
            </a:r>
            <a:endParaRPr lang="en-US" sz="2600" baseline="-25000" dirty="0">
              <a:ln>
                <a:solidFill>
                  <a:schemeClr val="tx1"/>
                </a:solidFill>
              </a:ln>
              <a:solidFill>
                <a:schemeClr val="tx1"/>
              </a:solidFill>
              <a:latin typeface="Arial"/>
              <a:cs typeface="Arial"/>
            </a:endParaRPr>
          </a:p>
        </p:txBody>
      </p:sp>
      <p:sp>
        <p:nvSpPr>
          <p:cNvPr id="10" name="Connector 8"/>
          <p:cNvSpPr/>
          <p:nvPr/>
        </p:nvSpPr>
        <p:spPr>
          <a:xfrm>
            <a:off x="7086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err="1">
                <a:ln>
                  <a:solidFill>
                    <a:schemeClr val="tx1"/>
                  </a:solidFill>
                </a:ln>
                <a:solidFill>
                  <a:schemeClr val="tx1"/>
                </a:solidFill>
                <a:latin typeface="Arial"/>
                <a:cs typeface="Arial"/>
              </a:rPr>
              <a:t>x</a:t>
            </a:r>
            <a:r>
              <a:rPr lang="en-US" sz="2600" baseline="-25000" dirty="0" err="1" smtClean="0">
                <a:ln>
                  <a:solidFill>
                    <a:schemeClr val="tx1"/>
                  </a:solidFill>
                </a:ln>
                <a:solidFill>
                  <a:schemeClr val="tx1"/>
                </a:solidFill>
                <a:latin typeface="Arial"/>
                <a:cs typeface="Arial"/>
              </a:rPr>
              <a:t>M</a:t>
            </a:r>
            <a:endParaRPr lang="en-US" sz="2600" baseline="-25000" dirty="0">
              <a:ln>
                <a:solidFill>
                  <a:schemeClr val="tx1"/>
                </a:solidFill>
              </a:ln>
              <a:solidFill>
                <a:schemeClr val="tx1"/>
              </a:solidFill>
              <a:latin typeface="Arial"/>
              <a:cs typeface="Arial"/>
            </a:endParaRPr>
          </a:p>
        </p:txBody>
      </p:sp>
      <p:sp>
        <p:nvSpPr>
          <p:cNvPr id="11" name="Connector 9"/>
          <p:cNvSpPr/>
          <p:nvPr/>
        </p:nvSpPr>
        <p:spPr>
          <a:xfrm>
            <a:off x="3048000" y="205740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y</a:t>
            </a:r>
            <a:r>
              <a:rPr lang="en-US" sz="2600" baseline="-25000" dirty="0" smtClean="0">
                <a:ln>
                  <a:solidFill>
                    <a:schemeClr val="tx1"/>
                  </a:solidFill>
                </a:ln>
                <a:solidFill>
                  <a:schemeClr val="tx1"/>
                </a:solidFill>
                <a:latin typeface="Arial"/>
                <a:cs typeface="Arial"/>
              </a:rPr>
              <a:t>1</a:t>
            </a:r>
            <a:endParaRPr lang="en-US" sz="2600" baseline="-25000" dirty="0">
              <a:ln>
                <a:solidFill>
                  <a:schemeClr val="tx1"/>
                </a:solidFill>
              </a:ln>
              <a:solidFill>
                <a:schemeClr val="tx1"/>
              </a:solidFill>
              <a:latin typeface="Arial"/>
              <a:cs typeface="Arial"/>
            </a:endParaRPr>
          </a:p>
        </p:txBody>
      </p:sp>
      <p:sp>
        <p:nvSpPr>
          <p:cNvPr id="12" name="Connector 10"/>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a</a:t>
            </a:r>
            <a:r>
              <a:rPr lang="en-US" sz="2600" baseline="-25000" dirty="0" smtClean="0">
                <a:ln>
                  <a:solidFill>
                    <a:schemeClr val="tx1"/>
                  </a:solidFill>
                </a:ln>
                <a:solidFill>
                  <a:schemeClr val="tx1"/>
                </a:solidFill>
                <a:latin typeface="Arial"/>
                <a:cs typeface="Arial"/>
              </a:rPr>
              <a:t>2</a:t>
            </a:r>
            <a:endParaRPr lang="en-US" sz="2600" baseline="-25000" dirty="0">
              <a:ln>
                <a:solidFill>
                  <a:schemeClr val="tx1"/>
                </a:solidFill>
              </a:ln>
              <a:solidFill>
                <a:schemeClr val="tx1"/>
              </a:solidFill>
              <a:latin typeface="Arial"/>
              <a:cs typeface="Arial"/>
            </a:endParaRPr>
          </a:p>
        </p:txBody>
      </p:sp>
      <p:sp>
        <p:nvSpPr>
          <p:cNvPr id="13" name="Connector 11"/>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err="1">
                <a:ln>
                  <a:solidFill>
                    <a:schemeClr val="tx1"/>
                  </a:solidFill>
                </a:ln>
                <a:solidFill>
                  <a:schemeClr val="tx1"/>
                </a:solidFill>
                <a:latin typeface="Arial"/>
                <a:cs typeface="Arial"/>
              </a:rPr>
              <a:t>a</a:t>
            </a:r>
            <a:r>
              <a:rPr lang="en-US" sz="2600" baseline="-25000" dirty="0" err="1" smtClean="0">
                <a:ln>
                  <a:solidFill>
                    <a:schemeClr val="tx1"/>
                  </a:solidFill>
                </a:ln>
                <a:solidFill>
                  <a:schemeClr val="tx1"/>
                </a:solidFill>
                <a:latin typeface="Arial"/>
                <a:cs typeface="Arial"/>
              </a:rPr>
              <a:t>D</a:t>
            </a:r>
            <a:endParaRPr lang="en-US" sz="2600" baseline="-25000" dirty="0">
              <a:ln>
                <a:solidFill>
                  <a:schemeClr val="tx1"/>
                </a:solidFill>
              </a:ln>
              <a:solidFill>
                <a:schemeClr val="tx1"/>
              </a:solidFill>
              <a:latin typeface="Arial"/>
              <a:cs typeface="Arial"/>
            </a:endParaRPr>
          </a:p>
        </p:txBody>
      </p:sp>
      <p:sp>
        <p:nvSpPr>
          <p:cNvPr id="14" name="TextBox 13"/>
          <p:cNvSpPr txBox="1">
            <a:spLocks noChangeArrowheads="1"/>
          </p:cNvSpPr>
          <p:nvPr/>
        </p:nvSpPr>
        <p:spPr bwMode="auto">
          <a:xfrm>
            <a:off x="5013960" y="383794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sp>
        <p:nvSpPr>
          <p:cNvPr id="15" name="TextBox 14"/>
          <p:cNvSpPr txBox="1">
            <a:spLocks noChangeArrowheads="1"/>
          </p:cNvSpPr>
          <p:nvPr/>
        </p:nvSpPr>
        <p:spPr bwMode="auto">
          <a:xfrm>
            <a:off x="6019800" y="579120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cxnSp>
        <p:nvCxnSpPr>
          <p:cNvPr id="16" name="Straight Connector 15"/>
          <p:cNvCxnSpPr>
            <a:stCxn id="7" idx="4"/>
            <a:endCxn id="6" idx="0"/>
          </p:cNvCxnSpPr>
          <p:nvPr/>
        </p:nvCxnSpPr>
        <p:spPr>
          <a:xfrm rot="5400000">
            <a:off x="1667510" y="4700270"/>
            <a:ext cx="1130300" cy="8991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4"/>
            <a:endCxn id="8" idx="0"/>
          </p:cNvCxnSpPr>
          <p:nvPr/>
        </p:nvCxnSpPr>
        <p:spPr>
          <a:xfrm rot="16200000" flipH="1">
            <a:off x="2429510" y="4837430"/>
            <a:ext cx="113030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7" idx="4"/>
            <a:endCxn id="9" idx="0"/>
          </p:cNvCxnSpPr>
          <p:nvPr/>
        </p:nvCxnSpPr>
        <p:spPr>
          <a:xfrm rot="16200000" flipH="1">
            <a:off x="3267710" y="3999230"/>
            <a:ext cx="1130300" cy="2301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7" idx="4"/>
            <a:endCxn id="10" idx="0"/>
          </p:cNvCxnSpPr>
          <p:nvPr/>
        </p:nvCxnSpPr>
        <p:spPr>
          <a:xfrm rot="16200000" flipH="1">
            <a:off x="4525010" y="2741930"/>
            <a:ext cx="1130300" cy="4815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2" idx="4"/>
            <a:endCxn id="8" idx="0"/>
          </p:cNvCxnSpPr>
          <p:nvPr/>
        </p:nvCxnSpPr>
        <p:spPr>
          <a:xfrm rot="5400000">
            <a:off x="3115310" y="4776470"/>
            <a:ext cx="1130300" cy="746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2" idx="4"/>
            <a:endCxn id="9" idx="0"/>
          </p:cNvCxnSpPr>
          <p:nvPr/>
        </p:nvCxnSpPr>
        <p:spPr>
          <a:xfrm rot="16200000" flipH="1">
            <a:off x="3953510" y="4685030"/>
            <a:ext cx="1130300" cy="9296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2" idx="4"/>
            <a:endCxn id="10" idx="0"/>
          </p:cNvCxnSpPr>
          <p:nvPr/>
        </p:nvCxnSpPr>
        <p:spPr>
          <a:xfrm rot="16200000" flipH="1">
            <a:off x="5210810" y="3427730"/>
            <a:ext cx="1130300" cy="3444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3" idx="4"/>
            <a:endCxn id="6" idx="0"/>
          </p:cNvCxnSpPr>
          <p:nvPr/>
        </p:nvCxnSpPr>
        <p:spPr>
          <a:xfrm rot="5400000">
            <a:off x="3542030" y="2825750"/>
            <a:ext cx="1130300" cy="4648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2" idx="4"/>
            <a:endCxn id="6" idx="0"/>
          </p:cNvCxnSpPr>
          <p:nvPr/>
        </p:nvCxnSpPr>
        <p:spPr>
          <a:xfrm rot="5400000">
            <a:off x="2353310" y="4014470"/>
            <a:ext cx="1130300" cy="2270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3" idx="4"/>
            <a:endCxn id="8" idx="0"/>
          </p:cNvCxnSpPr>
          <p:nvPr/>
        </p:nvCxnSpPr>
        <p:spPr>
          <a:xfrm rot="5400000">
            <a:off x="4304030" y="3587750"/>
            <a:ext cx="1130300" cy="3124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3" idx="4"/>
            <a:endCxn id="9" idx="0"/>
          </p:cNvCxnSpPr>
          <p:nvPr/>
        </p:nvCxnSpPr>
        <p:spPr>
          <a:xfrm rot="5400000">
            <a:off x="5142230" y="4425950"/>
            <a:ext cx="1130300" cy="1447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4"/>
            <a:endCxn id="10" idx="0"/>
          </p:cNvCxnSpPr>
          <p:nvPr/>
        </p:nvCxnSpPr>
        <p:spPr>
          <a:xfrm rot="16200000" flipH="1">
            <a:off x="6399530" y="4616450"/>
            <a:ext cx="1130300" cy="1066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1" idx="4"/>
            <a:endCxn id="7" idx="0"/>
          </p:cNvCxnSpPr>
          <p:nvPr/>
        </p:nvCxnSpPr>
        <p:spPr>
          <a:xfrm rot="5400000">
            <a:off x="2630170" y="2932430"/>
            <a:ext cx="881380" cy="777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1" idx="4"/>
            <a:endCxn id="12" idx="0"/>
          </p:cNvCxnSpPr>
          <p:nvPr/>
        </p:nvCxnSpPr>
        <p:spPr>
          <a:xfrm rot="16200000" flipH="1">
            <a:off x="3315970" y="3023870"/>
            <a:ext cx="881380" cy="5943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1" idx="4"/>
            <a:endCxn id="13" idx="0"/>
          </p:cNvCxnSpPr>
          <p:nvPr/>
        </p:nvCxnSpPr>
        <p:spPr>
          <a:xfrm rot="16200000" flipH="1">
            <a:off x="4504690" y="1835150"/>
            <a:ext cx="881380" cy="2971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31" name="TextBox 74"/>
          <p:cNvSpPr txBox="1">
            <a:spLocks noChangeArrowheads="1"/>
          </p:cNvSpPr>
          <p:nvPr/>
        </p:nvSpPr>
        <p:spPr bwMode="auto">
          <a:xfrm>
            <a:off x="424180" y="2362200"/>
            <a:ext cx="1295400" cy="369888"/>
          </a:xfrm>
          <a:prstGeom prst="rect">
            <a:avLst/>
          </a:prstGeom>
          <a:noFill/>
          <a:ln w="9525">
            <a:noFill/>
            <a:miter lim="800000"/>
            <a:headEnd/>
            <a:tailEnd/>
          </a:ln>
        </p:spPr>
        <p:txBody>
          <a:bodyPr>
            <a:prstTxWarp prst="textNoShape">
              <a:avLst/>
            </a:prstTxWarp>
            <a:spAutoFit/>
          </a:bodyPr>
          <a:lstStyle/>
          <a:p>
            <a:r>
              <a:rPr lang="en-US" dirty="0"/>
              <a:t>Output</a:t>
            </a:r>
          </a:p>
        </p:txBody>
      </p:sp>
      <p:sp>
        <p:nvSpPr>
          <p:cNvPr id="32" name="TextBox 75"/>
          <p:cNvSpPr txBox="1">
            <a:spLocks noChangeArrowheads="1"/>
          </p:cNvSpPr>
          <p:nvPr/>
        </p:nvSpPr>
        <p:spPr bwMode="auto">
          <a:xfrm>
            <a:off x="0" y="5943600"/>
            <a:ext cx="1295400" cy="369888"/>
          </a:xfrm>
          <a:prstGeom prst="rect">
            <a:avLst/>
          </a:prstGeom>
          <a:noFill/>
          <a:ln w="9525">
            <a:noFill/>
            <a:miter lim="800000"/>
            <a:headEnd/>
            <a:tailEnd/>
          </a:ln>
        </p:spPr>
        <p:txBody>
          <a:bodyPr>
            <a:prstTxWarp prst="textNoShape">
              <a:avLst/>
            </a:prstTxWarp>
            <a:spAutoFit/>
          </a:bodyPr>
          <a:lstStyle/>
          <a:p>
            <a:pPr algn="ctr"/>
            <a:r>
              <a:rPr lang="en-US"/>
              <a:t>Input</a:t>
            </a:r>
          </a:p>
        </p:txBody>
      </p:sp>
      <p:sp>
        <p:nvSpPr>
          <p:cNvPr id="33" name="TextBox 76"/>
          <p:cNvSpPr txBox="1">
            <a:spLocks noChangeArrowheads="1"/>
          </p:cNvSpPr>
          <p:nvPr/>
        </p:nvSpPr>
        <p:spPr bwMode="auto">
          <a:xfrm>
            <a:off x="-15240" y="3990340"/>
            <a:ext cx="2057400" cy="369888"/>
          </a:xfrm>
          <a:prstGeom prst="rect">
            <a:avLst/>
          </a:prstGeom>
          <a:noFill/>
          <a:ln w="9525">
            <a:noFill/>
            <a:miter lim="800000"/>
            <a:headEnd/>
            <a:tailEnd/>
          </a:ln>
        </p:spPr>
        <p:txBody>
          <a:bodyPr>
            <a:prstTxWarp prst="textNoShape">
              <a:avLst/>
            </a:prstTxWarp>
            <a:spAutoFit/>
          </a:bodyPr>
          <a:lstStyle/>
          <a:p>
            <a:pPr algn="ctr"/>
            <a:r>
              <a:rPr lang="en-US" dirty="0"/>
              <a:t>Hidden Layer</a:t>
            </a:r>
          </a:p>
        </p:txBody>
      </p:sp>
      <p:sp>
        <p:nvSpPr>
          <p:cNvPr id="34" name="Connector 39"/>
          <p:cNvSpPr/>
          <p:nvPr/>
        </p:nvSpPr>
        <p:spPr>
          <a:xfrm>
            <a:off x="5181600" y="213360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err="1">
                <a:ln>
                  <a:solidFill>
                    <a:schemeClr val="tx1"/>
                  </a:solidFill>
                </a:ln>
                <a:solidFill>
                  <a:schemeClr val="tx1"/>
                </a:solidFill>
                <a:latin typeface="Arial"/>
                <a:cs typeface="Arial"/>
              </a:rPr>
              <a:t>y</a:t>
            </a:r>
            <a:r>
              <a:rPr lang="en-US" sz="2600" baseline="-25000" dirty="0" err="1" smtClean="0">
                <a:ln>
                  <a:solidFill>
                    <a:schemeClr val="tx1"/>
                  </a:solidFill>
                </a:ln>
                <a:solidFill>
                  <a:schemeClr val="tx1"/>
                </a:solidFill>
                <a:latin typeface="Arial"/>
                <a:cs typeface="Arial"/>
              </a:rPr>
              <a:t>K</a:t>
            </a:r>
            <a:endParaRPr lang="en-US" sz="2600" baseline="-25000" dirty="0">
              <a:ln>
                <a:solidFill>
                  <a:schemeClr val="tx1"/>
                </a:solidFill>
              </a:ln>
              <a:solidFill>
                <a:schemeClr val="tx1"/>
              </a:solidFill>
              <a:latin typeface="Arial"/>
              <a:cs typeface="Arial"/>
            </a:endParaRPr>
          </a:p>
        </p:txBody>
      </p:sp>
      <p:sp>
        <p:nvSpPr>
          <p:cNvPr id="35" name="TextBox 12"/>
          <p:cNvSpPr txBox="1">
            <a:spLocks noChangeArrowheads="1"/>
          </p:cNvSpPr>
          <p:nvPr/>
        </p:nvSpPr>
        <p:spPr bwMode="auto">
          <a:xfrm>
            <a:off x="4165600" y="220980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dirty="0"/>
              <a:t>…</a:t>
            </a:r>
          </a:p>
        </p:txBody>
      </p:sp>
      <p:cxnSp>
        <p:nvCxnSpPr>
          <p:cNvPr id="36" name="Straight Connector 35"/>
          <p:cNvCxnSpPr/>
          <p:nvPr/>
        </p:nvCxnSpPr>
        <p:spPr>
          <a:xfrm>
            <a:off x="5547360" y="2930527"/>
            <a:ext cx="883920" cy="83121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flipV="1">
            <a:off x="4053839" y="2931320"/>
            <a:ext cx="1494316" cy="830422"/>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flipV="1">
            <a:off x="2682241" y="2931320"/>
            <a:ext cx="2865915" cy="83042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par>
                                <p:cTn id="14" presetID="9"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Propagation Model </a:t>
            </a:r>
            <a:endParaRPr lang="en-US" dirty="0"/>
          </a:p>
        </p:txBody>
      </p:sp>
      <p:sp>
        <p:nvSpPr>
          <p:cNvPr id="3" name="Rectangle 2"/>
          <p:cNvSpPr/>
          <p:nvPr/>
        </p:nvSpPr>
        <p:spPr>
          <a:xfrm>
            <a:off x="533400" y="1828800"/>
            <a:ext cx="8305800" cy="5170646"/>
          </a:xfrm>
          <a:prstGeom prst="rect">
            <a:avLst/>
          </a:prstGeom>
        </p:spPr>
        <p:txBody>
          <a:bodyPr wrap="square">
            <a:spAutoFit/>
          </a:bodyPr>
          <a:lstStyle/>
          <a:p>
            <a:pPr algn="just">
              <a:buFont typeface="Arial" pitchFamily="34" charset="0"/>
              <a:buChar char="•"/>
            </a:pPr>
            <a:r>
              <a:rPr lang="en-US" sz="2400" b="1" dirty="0" err="1" smtClean="0"/>
              <a:t>Backpropagation</a:t>
            </a:r>
            <a:r>
              <a:rPr lang="en-US" sz="2400" b="1" dirty="0" smtClean="0"/>
              <a:t> algorithm is probably the most fundamental building block in a neural network. It was first introduced in 1960s and almost 30 years later (1989) popularized by </a:t>
            </a:r>
            <a:r>
              <a:rPr lang="en-US" sz="2400" b="1" dirty="0" err="1" smtClean="0"/>
              <a:t>Rumelhart</a:t>
            </a:r>
            <a:r>
              <a:rPr lang="en-US" sz="2400" b="1" dirty="0" smtClean="0"/>
              <a:t>, Hinton and Williams in a paper called </a:t>
            </a:r>
            <a:r>
              <a:rPr lang="en-US" sz="2400" b="1" i="1" dirty="0" smtClean="0"/>
              <a:t>“</a:t>
            </a:r>
            <a:r>
              <a:rPr lang="en-US" sz="2400" b="1" i="1" dirty="0" smtClean="0">
                <a:hlinkClick r:id="rId2"/>
              </a:rPr>
              <a:t>Learning representations by back-propagating errors</a:t>
            </a:r>
            <a:r>
              <a:rPr lang="en-US" sz="2400" b="1" i="1" dirty="0" smtClean="0"/>
              <a:t>”</a:t>
            </a:r>
            <a:r>
              <a:rPr lang="en-US" sz="2400" b="1" dirty="0" smtClean="0"/>
              <a:t>.</a:t>
            </a:r>
          </a:p>
          <a:p>
            <a:pPr algn="just"/>
            <a:endParaRPr lang="en-US" sz="2400" b="1" dirty="0" smtClean="0"/>
          </a:p>
          <a:p>
            <a:pPr algn="just">
              <a:buFont typeface="Arial" pitchFamily="34" charset="0"/>
              <a:buChar char="•"/>
            </a:pPr>
            <a:r>
              <a:rPr lang="en-US" sz="2400" b="1" dirty="0" smtClean="0"/>
              <a:t>The algorithm is used to effectively train a neural network through a method called </a:t>
            </a:r>
            <a:r>
              <a:rPr lang="en-US" sz="2400" b="1" dirty="0" smtClean="0">
                <a:solidFill>
                  <a:srgbClr val="FF0000"/>
                </a:solidFill>
              </a:rPr>
              <a:t>chain rule</a:t>
            </a:r>
            <a:r>
              <a:rPr lang="en-US" sz="2400" b="1" dirty="0" smtClean="0"/>
              <a:t>.</a:t>
            </a:r>
          </a:p>
          <a:p>
            <a:pPr algn="just">
              <a:buFont typeface="Arial" pitchFamily="34" charset="0"/>
              <a:buChar char="•"/>
            </a:pPr>
            <a:endParaRPr lang="en-US" sz="2400" b="1" dirty="0" smtClean="0"/>
          </a:p>
          <a:p>
            <a:pPr algn="just">
              <a:buFont typeface="Arial" pitchFamily="34" charset="0"/>
              <a:buChar char="•"/>
            </a:pPr>
            <a:r>
              <a:rPr lang="en-US" sz="2400" b="1" dirty="0" smtClean="0"/>
              <a:t>Other Name of BP Model is </a:t>
            </a:r>
          </a:p>
          <a:p>
            <a:pPr algn="just"/>
            <a:r>
              <a:rPr lang="en-US" sz="2400" b="1" dirty="0" smtClean="0"/>
              <a:t>        1) </a:t>
            </a:r>
            <a:r>
              <a:rPr lang="en-US" sz="2400" b="1" dirty="0" smtClean="0">
                <a:solidFill>
                  <a:srgbClr val="FF0000"/>
                </a:solidFill>
              </a:rPr>
              <a:t>Local Gradient Method(Gradient Descent Method)</a:t>
            </a:r>
          </a:p>
          <a:p>
            <a:pPr algn="just"/>
            <a:r>
              <a:rPr lang="en-US" sz="2400" b="1" dirty="0" smtClean="0"/>
              <a:t>        2) </a:t>
            </a:r>
            <a:r>
              <a:rPr lang="en-US" sz="2400" b="1" dirty="0" smtClean="0">
                <a:solidFill>
                  <a:srgbClr val="FF0000"/>
                </a:solidFill>
              </a:rPr>
              <a:t>Generalized Delta Rule </a:t>
            </a:r>
          </a:p>
          <a:p>
            <a:pPr algn="just">
              <a:buFont typeface="Arial" pitchFamily="34" charset="0"/>
              <a:buChar char="•"/>
            </a:pPr>
            <a:endParaRPr lang="en-US" sz="2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en-US" dirty="0" smtClean="0"/>
              <a:t>Back propagation Using Gradient Descent Method </a:t>
            </a:r>
            <a:r>
              <a:rPr lang="en-CA" altLang="en-US" dirty="0" smtClean="0"/>
              <a:t/>
            </a:r>
            <a:br>
              <a:rPr lang="en-CA" altLang="en-US" dirty="0" smtClean="0"/>
            </a:br>
            <a:endParaRPr lang="en-US" dirty="0"/>
          </a:p>
        </p:txBody>
      </p:sp>
      <p:sp>
        <p:nvSpPr>
          <p:cNvPr id="4" name="Content Placeholder 2"/>
          <p:cNvSpPr txBox="1">
            <a:spLocks/>
          </p:cNvSpPr>
          <p:nvPr/>
        </p:nvSpPr>
        <p:spPr>
          <a:xfrm>
            <a:off x="457201" y="1600200"/>
            <a:ext cx="8229599" cy="4563869"/>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back propagation learning algorithm can be divided into two phases: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Phase 1: Propagation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Forward propagation of a training pattern's input through the neural network in order to generate the propagation's output activations.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Backward propagation of the propagation's output activations through the neural network using the training pattern target in order to generate the deltas (the difference between the input and output values) of all output and hidden neurons.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Phase 2: Weight update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Multiply its output delta and input activation to get the gradient of the weight.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Subtract a ratio (percentage) of the gradient from the weight.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Back-propagation algorithm</a:t>
            </a:r>
            <a:br>
              <a:rPr lang="en-US" dirty="0" smtClean="0"/>
            </a:br>
            <a:endParaRPr lang="en-US" dirty="0"/>
          </a:p>
        </p:txBody>
      </p:sp>
      <p:sp>
        <p:nvSpPr>
          <p:cNvPr id="3" name="Rectangle 3"/>
          <p:cNvSpPr txBox="1">
            <a:spLocks noChangeArrowheads="1"/>
          </p:cNvSpPr>
          <p:nvPr/>
        </p:nvSpPr>
        <p:spPr>
          <a:xfrm>
            <a:off x="533400" y="1600200"/>
            <a:ext cx="83058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adjusts the weights of the NN in order to minimize the average squared error.</a:t>
            </a:r>
          </a:p>
        </p:txBody>
      </p:sp>
      <p:sp>
        <p:nvSpPr>
          <p:cNvPr id="4" name="Rectangle 3"/>
          <p:cNvSpPr txBox="1">
            <a:spLocks noChangeArrowheads="1"/>
          </p:cNvSpPr>
          <p:nvPr/>
        </p:nvSpPr>
        <p:spPr>
          <a:xfrm>
            <a:off x="533400" y="1600200"/>
            <a:ext cx="83058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adjusts the weights of the NN in order to minimize the average squared error.</a:t>
            </a:r>
          </a:p>
        </p:txBody>
      </p:sp>
      <p:sp>
        <p:nvSpPr>
          <p:cNvPr id="5" name="Oval 5"/>
          <p:cNvSpPr>
            <a:spLocks noChangeArrowheads="1"/>
          </p:cNvSpPr>
          <p:nvPr/>
        </p:nvSpPr>
        <p:spPr bwMode="auto">
          <a:xfrm>
            <a:off x="2209800" y="2362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6"/>
          <p:cNvSpPr>
            <a:spLocks noChangeArrowheads="1"/>
          </p:cNvSpPr>
          <p:nvPr/>
        </p:nvSpPr>
        <p:spPr bwMode="auto">
          <a:xfrm>
            <a:off x="2209800" y="3124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7"/>
          <p:cNvSpPr>
            <a:spLocks noChangeArrowheads="1"/>
          </p:cNvSpPr>
          <p:nvPr/>
        </p:nvSpPr>
        <p:spPr bwMode="auto">
          <a:xfrm>
            <a:off x="2209800" y="3886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8"/>
          <p:cNvSpPr>
            <a:spLocks noChangeArrowheads="1"/>
          </p:cNvSpPr>
          <p:nvPr/>
        </p:nvSpPr>
        <p:spPr bwMode="auto">
          <a:xfrm>
            <a:off x="4038600" y="3124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Line 10"/>
          <p:cNvSpPr>
            <a:spLocks noChangeShapeType="1"/>
          </p:cNvSpPr>
          <p:nvPr/>
        </p:nvSpPr>
        <p:spPr bwMode="auto">
          <a:xfrm>
            <a:off x="1676400" y="2514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10" name="Line 11"/>
          <p:cNvSpPr>
            <a:spLocks noChangeShapeType="1"/>
          </p:cNvSpPr>
          <p:nvPr/>
        </p:nvSpPr>
        <p:spPr bwMode="auto">
          <a:xfrm>
            <a:off x="1676400" y="3276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11" name="Line 12"/>
          <p:cNvSpPr>
            <a:spLocks noChangeShapeType="1"/>
          </p:cNvSpPr>
          <p:nvPr/>
        </p:nvSpPr>
        <p:spPr bwMode="auto">
          <a:xfrm>
            <a:off x="1676400" y="4038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12" name="Line 16"/>
          <p:cNvSpPr>
            <a:spLocks noChangeShapeType="1"/>
          </p:cNvSpPr>
          <p:nvPr/>
        </p:nvSpPr>
        <p:spPr bwMode="auto">
          <a:xfrm>
            <a:off x="2590800" y="2514600"/>
            <a:ext cx="838200" cy="0"/>
          </a:xfrm>
          <a:prstGeom prst="line">
            <a:avLst/>
          </a:prstGeom>
          <a:noFill/>
          <a:ln w="28575">
            <a:solidFill>
              <a:srgbClr val="009900"/>
            </a:solidFill>
            <a:round/>
            <a:headEnd/>
            <a:tailEnd/>
          </a:ln>
        </p:spPr>
        <p:txBody>
          <a:bodyPr wrap="none" anchor="ctr"/>
          <a:lstStyle/>
          <a:p>
            <a:endParaRPr lang="en-US"/>
          </a:p>
        </p:txBody>
      </p:sp>
      <p:sp>
        <p:nvSpPr>
          <p:cNvPr id="13" name="Line 17"/>
          <p:cNvSpPr>
            <a:spLocks noChangeShapeType="1"/>
          </p:cNvSpPr>
          <p:nvPr/>
        </p:nvSpPr>
        <p:spPr bwMode="auto">
          <a:xfrm>
            <a:off x="2590800" y="4038600"/>
            <a:ext cx="838200" cy="0"/>
          </a:xfrm>
          <a:prstGeom prst="line">
            <a:avLst/>
          </a:prstGeom>
          <a:noFill/>
          <a:ln w="28575">
            <a:solidFill>
              <a:srgbClr val="009900"/>
            </a:solidFill>
            <a:round/>
            <a:headEnd/>
            <a:tailEnd/>
          </a:ln>
        </p:spPr>
        <p:txBody>
          <a:bodyPr wrap="none" anchor="ctr"/>
          <a:lstStyle/>
          <a:p>
            <a:endParaRPr lang="en-US"/>
          </a:p>
        </p:txBody>
      </p:sp>
      <p:cxnSp>
        <p:nvCxnSpPr>
          <p:cNvPr id="14" name="AutoShape 18"/>
          <p:cNvCxnSpPr>
            <a:cxnSpLocks noChangeShapeType="1"/>
            <a:stCxn id="13" idx="1"/>
            <a:endCxn id="8" idx="3"/>
          </p:cNvCxnSpPr>
          <p:nvPr/>
        </p:nvCxnSpPr>
        <p:spPr bwMode="auto">
          <a:xfrm flipV="1">
            <a:off x="3429000" y="3514725"/>
            <a:ext cx="665163" cy="538163"/>
          </a:xfrm>
          <a:prstGeom prst="straightConnector1">
            <a:avLst/>
          </a:prstGeom>
          <a:noFill/>
          <a:ln w="28575">
            <a:solidFill>
              <a:srgbClr val="009900"/>
            </a:solidFill>
            <a:round/>
            <a:headEnd/>
            <a:tailEnd type="triangle" w="med" len="med"/>
          </a:ln>
        </p:spPr>
      </p:cxnSp>
      <p:sp>
        <p:nvSpPr>
          <p:cNvPr id="15" name="Line 21"/>
          <p:cNvSpPr>
            <a:spLocks noChangeShapeType="1"/>
          </p:cNvSpPr>
          <p:nvPr/>
        </p:nvSpPr>
        <p:spPr bwMode="auto">
          <a:xfrm flipH="1">
            <a:off x="4419600" y="3429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16" name="Line 22"/>
          <p:cNvSpPr>
            <a:spLocks noChangeShapeType="1"/>
          </p:cNvSpPr>
          <p:nvPr/>
        </p:nvSpPr>
        <p:spPr bwMode="auto">
          <a:xfrm flipH="1">
            <a:off x="1676400" y="2667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17" name="Line 23"/>
          <p:cNvSpPr>
            <a:spLocks noChangeShapeType="1"/>
          </p:cNvSpPr>
          <p:nvPr/>
        </p:nvSpPr>
        <p:spPr bwMode="auto">
          <a:xfrm flipH="1">
            <a:off x="1676400" y="3429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18" name="Line 24"/>
          <p:cNvSpPr>
            <a:spLocks noChangeShapeType="1"/>
          </p:cNvSpPr>
          <p:nvPr/>
        </p:nvSpPr>
        <p:spPr bwMode="auto">
          <a:xfrm flipH="1">
            <a:off x="1676400" y="4191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19" name="Line 27"/>
          <p:cNvSpPr>
            <a:spLocks noChangeShapeType="1"/>
          </p:cNvSpPr>
          <p:nvPr/>
        </p:nvSpPr>
        <p:spPr bwMode="auto">
          <a:xfrm flipH="1">
            <a:off x="3429000" y="3581400"/>
            <a:ext cx="685800" cy="609600"/>
          </a:xfrm>
          <a:prstGeom prst="line">
            <a:avLst/>
          </a:prstGeom>
          <a:noFill/>
          <a:ln w="28575">
            <a:solidFill>
              <a:schemeClr val="tx2"/>
            </a:solidFill>
            <a:prstDash val="sysDot"/>
            <a:round/>
            <a:headEnd/>
            <a:tailEnd/>
          </a:ln>
        </p:spPr>
        <p:txBody>
          <a:bodyPr wrap="none" anchor="ctr"/>
          <a:lstStyle/>
          <a:p>
            <a:endParaRPr lang="en-US"/>
          </a:p>
        </p:txBody>
      </p:sp>
      <p:sp>
        <p:nvSpPr>
          <p:cNvPr id="20" name="Line 29"/>
          <p:cNvSpPr>
            <a:spLocks noChangeShapeType="1"/>
          </p:cNvSpPr>
          <p:nvPr/>
        </p:nvSpPr>
        <p:spPr bwMode="auto">
          <a:xfrm flipH="1">
            <a:off x="2590800" y="3429000"/>
            <a:ext cx="14478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1" name="Line 30"/>
          <p:cNvSpPr>
            <a:spLocks noChangeShapeType="1"/>
          </p:cNvSpPr>
          <p:nvPr/>
        </p:nvSpPr>
        <p:spPr bwMode="auto">
          <a:xfrm>
            <a:off x="2590800" y="3276600"/>
            <a:ext cx="1447800" cy="0"/>
          </a:xfrm>
          <a:prstGeom prst="line">
            <a:avLst/>
          </a:prstGeom>
          <a:noFill/>
          <a:ln w="28575">
            <a:solidFill>
              <a:srgbClr val="009900"/>
            </a:solidFill>
            <a:round/>
            <a:headEnd/>
            <a:tailEnd type="triangle" w="med" len="med"/>
          </a:ln>
        </p:spPr>
        <p:txBody>
          <a:bodyPr wrap="none" anchor="ctr"/>
          <a:lstStyle/>
          <a:p>
            <a:endParaRPr lang="en-US"/>
          </a:p>
        </p:txBody>
      </p:sp>
      <p:sp>
        <p:nvSpPr>
          <p:cNvPr id="22" name="Line 31"/>
          <p:cNvSpPr>
            <a:spLocks noChangeShapeType="1"/>
          </p:cNvSpPr>
          <p:nvPr/>
        </p:nvSpPr>
        <p:spPr bwMode="auto">
          <a:xfrm flipH="1">
            <a:off x="2590800" y="4191000"/>
            <a:ext cx="8382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 name="Line 32"/>
          <p:cNvSpPr>
            <a:spLocks noChangeShapeType="1"/>
          </p:cNvSpPr>
          <p:nvPr/>
        </p:nvSpPr>
        <p:spPr bwMode="auto">
          <a:xfrm>
            <a:off x="3429000" y="2514600"/>
            <a:ext cx="762000" cy="609600"/>
          </a:xfrm>
          <a:prstGeom prst="line">
            <a:avLst/>
          </a:prstGeom>
          <a:noFill/>
          <a:ln w="28575">
            <a:solidFill>
              <a:srgbClr val="009900"/>
            </a:solidFill>
            <a:round/>
            <a:headEnd/>
            <a:tailEnd type="triangle" w="med" len="med"/>
          </a:ln>
        </p:spPr>
        <p:txBody>
          <a:bodyPr wrap="none" anchor="ctr"/>
          <a:lstStyle/>
          <a:p>
            <a:endParaRPr lang="en-US"/>
          </a:p>
        </p:txBody>
      </p:sp>
      <p:sp>
        <p:nvSpPr>
          <p:cNvPr id="24" name="Line 34"/>
          <p:cNvSpPr>
            <a:spLocks noChangeShapeType="1"/>
          </p:cNvSpPr>
          <p:nvPr/>
        </p:nvSpPr>
        <p:spPr bwMode="auto">
          <a:xfrm flipH="1">
            <a:off x="2590800" y="2667000"/>
            <a:ext cx="8382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5" name="Line 35"/>
          <p:cNvSpPr>
            <a:spLocks noChangeShapeType="1"/>
          </p:cNvSpPr>
          <p:nvPr/>
        </p:nvSpPr>
        <p:spPr bwMode="auto">
          <a:xfrm>
            <a:off x="4419600" y="3276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26" name="Line 36"/>
          <p:cNvSpPr>
            <a:spLocks noChangeShapeType="1"/>
          </p:cNvSpPr>
          <p:nvPr/>
        </p:nvSpPr>
        <p:spPr bwMode="auto">
          <a:xfrm>
            <a:off x="5867400" y="26670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27" name="Text Box 39"/>
          <p:cNvSpPr txBox="1">
            <a:spLocks noChangeArrowheads="1"/>
          </p:cNvSpPr>
          <p:nvPr/>
        </p:nvSpPr>
        <p:spPr bwMode="auto">
          <a:xfrm>
            <a:off x="6324600" y="2401888"/>
            <a:ext cx="2590800" cy="822325"/>
          </a:xfrm>
          <a:prstGeom prst="rect">
            <a:avLst/>
          </a:prstGeom>
          <a:noFill/>
          <a:ln w="9525">
            <a:noFill/>
            <a:miter lim="800000"/>
            <a:headEnd/>
            <a:tailEnd/>
          </a:ln>
        </p:spPr>
        <p:txBody>
          <a:bodyPr>
            <a:spAutoFit/>
          </a:bodyPr>
          <a:lstStyle/>
          <a:p>
            <a:r>
              <a:rPr lang="en-US" sz="2400" i="1" dirty="0">
                <a:solidFill>
                  <a:srgbClr val="009900"/>
                </a:solidFill>
              </a:rPr>
              <a:t>Function signals</a:t>
            </a:r>
          </a:p>
          <a:p>
            <a:r>
              <a:rPr lang="en-US" sz="2400" i="1" dirty="0">
                <a:solidFill>
                  <a:srgbClr val="009900"/>
                </a:solidFill>
              </a:rPr>
              <a:t>Forward Step</a:t>
            </a:r>
            <a:endParaRPr lang="en-US" sz="2400" dirty="0"/>
          </a:p>
        </p:txBody>
      </p:sp>
      <p:sp>
        <p:nvSpPr>
          <p:cNvPr id="28" name="Rectangle 3"/>
          <p:cNvSpPr txBox="1">
            <a:spLocks noChangeArrowheads="1"/>
          </p:cNvSpPr>
          <p:nvPr/>
        </p:nvSpPr>
        <p:spPr>
          <a:xfrm>
            <a:off x="533400" y="1600200"/>
            <a:ext cx="83058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adjusts the weights of the NN in order to minimize the average squared error.</a:t>
            </a:r>
          </a:p>
        </p:txBody>
      </p:sp>
      <p:sp>
        <p:nvSpPr>
          <p:cNvPr id="29" name="Text Box 41"/>
          <p:cNvSpPr txBox="1">
            <a:spLocks noChangeArrowheads="1"/>
          </p:cNvSpPr>
          <p:nvPr/>
        </p:nvSpPr>
        <p:spPr bwMode="auto">
          <a:xfrm>
            <a:off x="6248400" y="3505200"/>
            <a:ext cx="2389188" cy="1187450"/>
          </a:xfrm>
          <a:prstGeom prst="rect">
            <a:avLst/>
          </a:prstGeom>
          <a:noFill/>
          <a:ln w="9525">
            <a:noFill/>
            <a:miter lim="800000"/>
            <a:headEnd/>
            <a:tailEnd/>
          </a:ln>
        </p:spPr>
        <p:txBody>
          <a:bodyPr>
            <a:spAutoFit/>
          </a:bodyPr>
          <a:lstStyle/>
          <a:p>
            <a:endParaRPr lang="en-US" sz="2400" dirty="0"/>
          </a:p>
          <a:p>
            <a:r>
              <a:rPr lang="en-US" sz="2400" i="1" dirty="0">
                <a:solidFill>
                  <a:schemeClr val="tx2"/>
                </a:solidFill>
              </a:rPr>
              <a:t>Error signals</a:t>
            </a:r>
          </a:p>
          <a:p>
            <a:r>
              <a:rPr lang="en-US" sz="2400" i="1" dirty="0">
                <a:solidFill>
                  <a:schemeClr val="tx2"/>
                </a:solidFill>
              </a:rPr>
              <a:t>Backward Step</a:t>
            </a:r>
            <a:endParaRPr lang="en-US" sz="2400" dirty="0"/>
          </a:p>
        </p:txBody>
      </p:sp>
      <p:sp>
        <p:nvSpPr>
          <p:cNvPr id="30" name="Line 115"/>
          <p:cNvSpPr>
            <a:spLocks noChangeShapeType="1"/>
          </p:cNvSpPr>
          <p:nvPr/>
        </p:nvSpPr>
        <p:spPr bwMode="auto">
          <a:xfrm flipH="1">
            <a:off x="5638800" y="41148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31" name="Line 33"/>
          <p:cNvSpPr>
            <a:spLocks noChangeShapeType="1"/>
          </p:cNvSpPr>
          <p:nvPr/>
        </p:nvSpPr>
        <p:spPr bwMode="auto">
          <a:xfrm flipH="1" flipV="1">
            <a:off x="3429000" y="2667000"/>
            <a:ext cx="685800" cy="533400"/>
          </a:xfrm>
          <a:prstGeom prst="line">
            <a:avLst/>
          </a:prstGeom>
          <a:noFill/>
          <a:ln w="28575">
            <a:solidFill>
              <a:schemeClr val="tx2"/>
            </a:solidFill>
            <a:prstDash val="sysDot"/>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Multilayer Feed Forward Analysis </a:t>
            </a:r>
            <a:endParaRPr lang="en-US" dirty="0"/>
          </a:p>
        </p:txBody>
      </p:sp>
      <p:grpSp>
        <p:nvGrpSpPr>
          <p:cNvPr id="3" name="Group 2"/>
          <p:cNvGrpSpPr/>
          <p:nvPr/>
        </p:nvGrpSpPr>
        <p:grpSpPr>
          <a:xfrm>
            <a:off x="533400" y="2743200"/>
            <a:ext cx="4626190" cy="2547370"/>
            <a:chOff x="-15240" y="2174240"/>
            <a:chExt cx="7924800" cy="4363720"/>
          </a:xfrm>
        </p:grpSpPr>
        <p:sp>
          <p:nvSpPr>
            <p:cNvPr id="4" name="Connector 5"/>
            <p:cNvSpPr/>
            <p:nvPr/>
          </p:nvSpPr>
          <p:spPr>
            <a:xfrm>
              <a:off x="1371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x</a:t>
              </a:r>
              <a:r>
                <a:rPr lang="en-US" sz="1200" baseline="-25000" dirty="0" smtClean="0">
                  <a:ln>
                    <a:solidFill>
                      <a:schemeClr val="tx1"/>
                    </a:solidFill>
                  </a:ln>
                  <a:solidFill>
                    <a:schemeClr val="tx1"/>
                  </a:solidFill>
                  <a:latin typeface="Arial"/>
                  <a:cs typeface="Arial"/>
                </a:rPr>
                <a:t>1</a:t>
              </a:r>
              <a:endParaRPr lang="en-US" sz="1200" baseline="-25000" dirty="0">
                <a:ln>
                  <a:solidFill>
                    <a:schemeClr val="tx1"/>
                  </a:solidFill>
                </a:ln>
                <a:solidFill>
                  <a:schemeClr val="tx1"/>
                </a:solidFill>
                <a:latin typeface="Arial"/>
                <a:cs typeface="Arial"/>
              </a:endParaRPr>
            </a:p>
          </p:txBody>
        </p:sp>
        <p:sp>
          <p:nvSpPr>
            <p:cNvPr id="5" name="Connector 6"/>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z</a:t>
              </a:r>
              <a:r>
                <a:rPr lang="en-US" sz="1200" baseline="-25000" dirty="0" smtClean="0">
                  <a:ln>
                    <a:solidFill>
                      <a:schemeClr val="tx1"/>
                    </a:solidFill>
                  </a:ln>
                  <a:solidFill>
                    <a:schemeClr val="tx1"/>
                  </a:solidFill>
                  <a:latin typeface="Arial"/>
                  <a:cs typeface="Arial"/>
                </a:rPr>
                <a:t>1</a:t>
              </a:r>
              <a:endParaRPr lang="en-US" sz="1200" baseline="-25000" dirty="0">
                <a:ln>
                  <a:solidFill>
                    <a:schemeClr val="tx1"/>
                  </a:solidFill>
                </a:ln>
                <a:solidFill>
                  <a:schemeClr val="tx1"/>
                </a:solidFill>
                <a:latin typeface="Arial"/>
                <a:cs typeface="Arial"/>
              </a:endParaRPr>
            </a:p>
          </p:txBody>
        </p:sp>
        <p:sp>
          <p:nvSpPr>
            <p:cNvPr id="6" name="Connector 7"/>
            <p:cNvSpPr/>
            <p:nvPr/>
          </p:nvSpPr>
          <p:spPr>
            <a:xfrm>
              <a:off x="2895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x</a:t>
              </a:r>
              <a:r>
                <a:rPr lang="en-US" sz="1200" baseline="-25000" dirty="0" smtClean="0">
                  <a:ln>
                    <a:solidFill>
                      <a:schemeClr val="tx1"/>
                    </a:solidFill>
                  </a:ln>
                  <a:solidFill>
                    <a:schemeClr val="tx1"/>
                  </a:solidFill>
                  <a:latin typeface="Arial"/>
                  <a:cs typeface="Arial"/>
                </a:rPr>
                <a:t>2</a:t>
              </a:r>
              <a:endParaRPr lang="en-US" sz="1200" baseline="-25000" dirty="0">
                <a:ln>
                  <a:solidFill>
                    <a:schemeClr val="tx1"/>
                  </a:solidFill>
                </a:ln>
                <a:solidFill>
                  <a:schemeClr val="tx1"/>
                </a:solidFill>
                <a:latin typeface="Arial"/>
                <a:cs typeface="Arial"/>
              </a:endParaRPr>
            </a:p>
          </p:txBody>
        </p:sp>
        <p:sp>
          <p:nvSpPr>
            <p:cNvPr id="7" name="Connector 8"/>
            <p:cNvSpPr/>
            <p:nvPr/>
          </p:nvSpPr>
          <p:spPr>
            <a:xfrm>
              <a:off x="45720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x</a:t>
              </a:r>
              <a:r>
                <a:rPr lang="en-US" sz="1200" baseline="-25000" dirty="0" smtClean="0">
                  <a:ln>
                    <a:solidFill>
                      <a:schemeClr val="tx1"/>
                    </a:solidFill>
                  </a:ln>
                  <a:solidFill>
                    <a:schemeClr val="tx1"/>
                  </a:solidFill>
                  <a:latin typeface="Arial"/>
                  <a:cs typeface="Arial"/>
                </a:rPr>
                <a:t>3</a:t>
              </a:r>
              <a:endParaRPr lang="en-US" sz="1200" baseline="-25000" dirty="0">
                <a:ln>
                  <a:solidFill>
                    <a:schemeClr val="tx1"/>
                  </a:solidFill>
                </a:ln>
                <a:solidFill>
                  <a:schemeClr val="tx1"/>
                </a:solidFill>
                <a:latin typeface="Arial"/>
                <a:cs typeface="Arial"/>
              </a:endParaRPr>
            </a:p>
          </p:txBody>
        </p:sp>
        <p:sp>
          <p:nvSpPr>
            <p:cNvPr id="8" name="Connector 9"/>
            <p:cNvSpPr/>
            <p:nvPr/>
          </p:nvSpPr>
          <p:spPr>
            <a:xfrm>
              <a:off x="7086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err="1">
                  <a:ln>
                    <a:solidFill>
                      <a:schemeClr val="tx1"/>
                    </a:solidFill>
                  </a:ln>
                  <a:solidFill>
                    <a:schemeClr val="tx1"/>
                  </a:solidFill>
                  <a:latin typeface="Arial"/>
                  <a:cs typeface="Arial"/>
                </a:rPr>
                <a:t>x</a:t>
              </a:r>
              <a:r>
                <a:rPr lang="en-US" sz="1200" baseline="-25000" dirty="0" err="1" smtClean="0">
                  <a:ln>
                    <a:solidFill>
                      <a:schemeClr val="tx1"/>
                    </a:solidFill>
                  </a:ln>
                  <a:solidFill>
                    <a:schemeClr val="tx1"/>
                  </a:solidFill>
                  <a:latin typeface="Arial"/>
                  <a:cs typeface="Arial"/>
                </a:rPr>
                <a:t>M</a:t>
              </a:r>
              <a:endParaRPr lang="en-US" sz="1200" baseline="-25000" dirty="0">
                <a:ln>
                  <a:solidFill>
                    <a:schemeClr val="tx1"/>
                  </a:solidFill>
                </a:ln>
                <a:solidFill>
                  <a:schemeClr val="tx1"/>
                </a:solidFill>
                <a:latin typeface="Arial"/>
                <a:cs typeface="Arial"/>
              </a:endParaRPr>
            </a:p>
          </p:txBody>
        </p:sp>
        <p:sp>
          <p:nvSpPr>
            <p:cNvPr id="9" name="Connector 10"/>
            <p:cNvSpPr/>
            <p:nvPr/>
          </p:nvSpPr>
          <p:spPr>
            <a:xfrm>
              <a:off x="4267200"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y</a:t>
              </a:r>
              <a:endParaRPr lang="en-US" sz="1200" baseline="-25000" dirty="0">
                <a:ln>
                  <a:solidFill>
                    <a:schemeClr val="tx1"/>
                  </a:solidFill>
                </a:ln>
                <a:solidFill>
                  <a:schemeClr val="tx1"/>
                </a:solidFill>
                <a:latin typeface="Arial"/>
                <a:cs typeface="Arial"/>
              </a:endParaRPr>
            </a:p>
          </p:txBody>
        </p:sp>
        <p:sp>
          <p:nvSpPr>
            <p:cNvPr id="10" name="Connector 11"/>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ln>
                    <a:solidFill>
                      <a:schemeClr val="tx1"/>
                    </a:solidFill>
                  </a:ln>
                  <a:solidFill>
                    <a:schemeClr val="tx1"/>
                  </a:solidFill>
                  <a:latin typeface="Arial"/>
                  <a:cs typeface="Arial"/>
                </a:rPr>
                <a:t>z</a:t>
              </a:r>
              <a:r>
                <a:rPr lang="en-US" sz="1200" baseline="-25000" dirty="0" smtClean="0">
                  <a:ln>
                    <a:solidFill>
                      <a:schemeClr val="tx1"/>
                    </a:solidFill>
                  </a:ln>
                  <a:solidFill>
                    <a:schemeClr val="tx1"/>
                  </a:solidFill>
                  <a:latin typeface="Arial"/>
                  <a:cs typeface="Arial"/>
                </a:rPr>
                <a:t>2</a:t>
              </a:r>
              <a:endParaRPr lang="en-US" sz="1200" baseline="-25000" dirty="0">
                <a:ln>
                  <a:solidFill>
                    <a:schemeClr val="tx1"/>
                  </a:solidFill>
                </a:ln>
                <a:solidFill>
                  <a:schemeClr val="tx1"/>
                </a:solidFill>
                <a:latin typeface="Arial"/>
                <a:cs typeface="Arial"/>
              </a:endParaRPr>
            </a:p>
          </p:txBody>
        </p:sp>
        <p:sp>
          <p:nvSpPr>
            <p:cNvPr id="11" name="Connector 12"/>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err="1">
                  <a:ln>
                    <a:solidFill>
                      <a:schemeClr val="tx1"/>
                    </a:solidFill>
                  </a:ln>
                  <a:solidFill>
                    <a:schemeClr val="tx1"/>
                  </a:solidFill>
                  <a:latin typeface="Arial"/>
                  <a:cs typeface="Arial"/>
                </a:rPr>
                <a:t>z</a:t>
              </a:r>
              <a:r>
                <a:rPr lang="en-US" sz="1200" baseline="-25000" dirty="0" err="1" smtClean="0">
                  <a:ln>
                    <a:solidFill>
                      <a:schemeClr val="tx1"/>
                    </a:solidFill>
                  </a:ln>
                  <a:solidFill>
                    <a:schemeClr val="tx1"/>
                  </a:solidFill>
                  <a:latin typeface="Arial"/>
                  <a:cs typeface="Arial"/>
                </a:rPr>
                <a:t>D</a:t>
              </a:r>
              <a:endParaRPr lang="en-US" sz="1200" baseline="-25000" dirty="0">
                <a:ln>
                  <a:solidFill>
                    <a:schemeClr val="tx1"/>
                  </a:solidFill>
                </a:ln>
                <a:solidFill>
                  <a:schemeClr val="tx1"/>
                </a:solidFill>
                <a:latin typeface="Arial"/>
                <a:cs typeface="Arial"/>
              </a:endParaRPr>
            </a:p>
          </p:txBody>
        </p:sp>
        <p:sp>
          <p:nvSpPr>
            <p:cNvPr id="12" name="TextBox 11"/>
            <p:cNvSpPr txBox="1">
              <a:spLocks noChangeArrowheads="1"/>
            </p:cNvSpPr>
            <p:nvPr/>
          </p:nvSpPr>
          <p:spPr bwMode="auto">
            <a:xfrm>
              <a:off x="5013959" y="3846746"/>
              <a:ext cx="533400" cy="474507"/>
            </a:xfrm>
            <a:prstGeom prst="rect">
              <a:avLst/>
            </a:prstGeom>
            <a:noFill/>
            <a:ln w="9525">
              <a:noFill/>
              <a:miter lim="800000"/>
              <a:headEnd/>
              <a:tailEnd/>
            </a:ln>
          </p:spPr>
          <p:txBody>
            <a:bodyPr anchor="ctr">
              <a:prstTxWarp prst="textNoShape">
                <a:avLst/>
              </a:prstTxWarp>
              <a:spAutoFit/>
            </a:bodyPr>
            <a:lstStyle/>
            <a:p>
              <a:pPr algn="ctr"/>
              <a:r>
                <a:rPr lang="en-US" sz="1200" b="1"/>
                <a:t>…</a:t>
              </a:r>
            </a:p>
          </p:txBody>
        </p:sp>
        <p:sp>
          <p:nvSpPr>
            <p:cNvPr id="13" name="TextBox 12"/>
            <p:cNvSpPr txBox="1">
              <a:spLocks noChangeArrowheads="1"/>
            </p:cNvSpPr>
            <p:nvPr/>
          </p:nvSpPr>
          <p:spPr bwMode="auto">
            <a:xfrm>
              <a:off x="6019801" y="5800007"/>
              <a:ext cx="533400" cy="474507"/>
            </a:xfrm>
            <a:prstGeom prst="rect">
              <a:avLst/>
            </a:prstGeom>
            <a:noFill/>
            <a:ln w="9525">
              <a:noFill/>
              <a:miter lim="800000"/>
              <a:headEnd/>
              <a:tailEnd/>
            </a:ln>
          </p:spPr>
          <p:txBody>
            <a:bodyPr anchor="ctr">
              <a:prstTxWarp prst="textNoShape">
                <a:avLst/>
              </a:prstTxWarp>
              <a:spAutoFit/>
            </a:bodyPr>
            <a:lstStyle/>
            <a:p>
              <a:pPr algn="ctr"/>
              <a:r>
                <a:rPr lang="en-US" sz="1200" b="1"/>
                <a:t>…</a:t>
              </a:r>
            </a:p>
          </p:txBody>
        </p:sp>
        <p:cxnSp>
          <p:nvCxnSpPr>
            <p:cNvPr id="14" name="Straight Connector 13"/>
            <p:cNvCxnSpPr>
              <a:stCxn id="5" idx="4"/>
              <a:endCxn id="4" idx="0"/>
            </p:cNvCxnSpPr>
            <p:nvPr/>
          </p:nvCxnSpPr>
          <p:spPr>
            <a:xfrm rot="5400000">
              <a:off x="1667510" y="4700270"/>
              <a:ext cx="1130300" cy="8991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5" idx="4"/>
              <a:endCxn id="6" idx="0"/>
            </p:cNvCxnSpPr>
            <p:nvPr/>
          </p:nvCxnSpPr>
          <p:spPr>
            <a:xfrm rot="16200000" flipH="1">
              <a:off x="2429510" y="4837430"/>
              <a:ext cx="113030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4"/>
              <a:endCxn id="7" idx="0"/>
            </p:cNvCxnSpPr>
            <p:nvPr/>
          </p:nvCxnSpPr>
          <p:spPr>
            <a:xfrm rot="16200000" flipH="1">
              <a:off x="3267710" y="3999230"/>
              <a:ext cx="1130300" cy="2301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5" idx="4"/>
              <a:endCxn id="8" idx="0"/>
            </p:cNvCxnSpPr>
            <p:nvPr/>
          </p:nvCxnSpPr>
          <p:spPr>
            <a:xfrm rot="16200000" flipH="1">
              <a:off x="4525010" y="2741930"/>
              <a:ext cx="1130300" cy="4815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0" idx="4"/>
              <a:endCxn id="6" idx="0"/>
            </p:cNvCxnSpPr>
            <p:nvPr/>
          </p:nvCxnSpPr>
          <p:spPr>
            <a:xfrm rot="5400000">
              <a:off x="3115310" y="4776470"/>
              <a:ext cx="1130300" cy="746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0" idx="4"/>
              <a:endCxn id="7" idx="0"/>
            </p:cNvCxnSpPr>
            <p:nvPr/>
          </p:nvCxnSpPr>
          <p:spPr>
            <a:xfrm rot="16200000" flipH="1">
              <a:off x="3953510" y="4685030"/>
              <a:ext cx="1130300" cy="9296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4"/>
              <a:endCxn id="8" idx="0"/>
            </p:cNvCxnSpPr>
            <p:nvPr/>
          </p:nvCxnSpPr>
          <p:spPr>
            <a:xfrm rot="16200000" flipH="1">
              <a:off x="5210810" y="3427730"/>
              <a:ext cx="1130300" cy="3444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1" idx="4"/>
              <a:endCxn id="4" idx="0"/>
            </p:cNvCxnSpPr>
            <p:nvPr/>
          </p:nvCxnSpPr>
          <p:spPr>
            <a:xfrm rot="5400000">
              <a:off x="3542030" y="2825750"/>
              <a:ext cx="1130300" cy="4648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4"/>
              <a:endCxn id="4" idx="0"/>
            </p:cNvCxnSpPr>
            <p:nvPr/>
          </p:nvCxnSpPr>
          <p:spPr>
            <a:xfrm rot="5400000">
              <a:off x="2353310" y="4014470"/>
              <a:ext cx="1130300" cy="2270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1" idx="4"/>
              <a:endCxn id="6" idx="0"/>
            </p:cNvCxnSpPr>
            <p:nvPr/>
          </p:nvCxnSpPr>
          <p:spPr>
            <a:xfrm rot="5400000">
              <a:off x="4304030" y="3587750"/>
              <a:ext cx="1130300" cy="3124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4"/>
              <a:endCxn id="7" idx="0"/>
            </p:cNvCxnSpPr>
            <p:nvPr/>
          </p:nvCxnSpPr>
          <p:spPr>
            <a:xfrm rot="5400000">
              <a:off x="5142230" y="4425950"/>
              <a:ext cx="1130300" cy="1447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4"/>
              <a:endCxn id="8" idx="0"/>
            </p:cNvCxnSpPr>
            <p:nvPr/>
          </p:nvCxnSpPr>
          <p:spPr>
            <a:xfrm rot="16200000" flipH="1">
              <a:off x="6399530" y="4616450"/>
              <a:ext cx="1130300" cy="1066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9" idx="4"/>
              <a:endCxn id="5" idx="0"/>
            </p:cNvCxnSpPr>
            <p:nvPr/>
          </p:nvCxnSpPr>
          <p:spPr>
            <a:xfrm rot="5400000">
              <a:off x="3298190" y="2381250"/>
              <a:ext cx="764540" cy="19964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9" idx="4"/>
              <a:endCxn id="10" idx="0"/>
            </p:cNvCxnSpPr>
            <p:nvPr/>
          </p:nvCxnSpPr>
          <p:spPr>
            <a:xfrm rot="5400000">
              <a:off x="3983990" y="3067050"/>
              <a:ext cx="76454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9" idx="4"/>
              <a:endCxn id="11" idx="0"/>
            </p:cNvCxnSpPr>
            <p:nvPr/>
          </p:nvCxnSpPr>
          <p:spPr>
            <a:xfrm rot="16200000" flipH="1">
              <a:off x="5172710" y="2503170"/>
              <a:ext cx="764540" cy="17526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29" name="TextBox 74"/>
            <p:cNvSpPr txBox="1">
              <a:spLocks noChangeArrowheads="1"/>
            </p:cNvSpPr>
            <p:nvPr/>
          </p:nvSpPr>
          <p:spPr bwMode="auto">
            <a:xfrm>
              <a:off x="424179" y="2362200"/>
              <a:ext cx="1295400" cy="474507"/>
            </a:xfrm>
            <a:prstGeom prst="rect">
              <a:avLst/>
            </a:prstGeom>
            <a:noFill/>
            <a:ln w="9525">
              <a:noFill/>
              <a:miter lim="800000"/>
              <a:headEnd/>
              <a:tailEnd/>
            </a:ln>
          </p:spPr>
          <p:txBody>
            <a:bodyPr>
              <a:prstTxWarp prst="textNoShape">
                <a:avLst/>
              </a:prstTxWarp>
              <a:spAutoFit/>
            </a:bodyPr>
            <a:lstStyle/>
            <a:p>
              <a:r>
                <a:rPr lang="en-US" sz="1200" dirty="0"/>
                <a:t>Output</a:t>
              </a:r>
            </a:p>
          </p:txBody>
        </p:sp>
        <p:sp>
          <p:nvSpPr>
            <p:cNvPr id="30" name="TextBox 75"/>
            <p:cNvSpPr txBox="1">
              <a:spLocks noChangeArrowheads="1"/>
            </p:cNvSpPr>
            <p:nvPr/>
          </p:nvSpPr>
          <p:spPr bwMode="auto">
            <a:xfrm>
              <a:off x="1" y="5943600"/>
              <a:ext cx="1295400" cy="474507"/>
            </a:xfrm>
            <a:prstGeom prst="rect">
              <a:avLst/>
            </a:prstGeom>
            <a:noFill/>
            <a:ln w="9525">
              <a:noFill/>
              <a:miter lim="800000"/>
              <a:headEnd/>
              <a:tailEnd/>
            </a:ln>
          </p:spPr>
          <p:txBody>
            <a:bodyPr>
              <a:prstTxWarp prst="textNoShape">
                <a:avLst/>
              </a:prstTxWarp>
              <a:spAutoFit/>
            </a:bodyPr>
            <a:lstStyle/>
            <a:p>
              <a:pPr algn="ctr"/>
              <a:r>
                <a:rPr lang="en-US" sz="1200"/>
                <a:t>Input</a:t>
              </a:r>
            </a:p>
          </p:txBody>
        </p:sp>
        <p:sp>
          <p:nvSpPr>
            <p:cNvPr id="31" name="TextBox 76"/>
            <p:cNvSpPr txBox="1">
              <a:spLocks noChangeArrowheads="1"/>
            </p:cNvSpPr>
            <p:nvPr/>
          </p:nvSpPr>
          <p:spPr bwMode="auto">
            <a:xfrm>
              <a:off x="-15240" y="3990341"/>
              <a:ext cx="2057400" cy="474507"/>
            </a:xfrm>
            <a:prstGeom prst="rect">
              <a:avLst/>
            </a:prstGeom>
            <a:noFill/>
            <a:ln w="9525">
              <a:noFill/>
              <a:miter lim="800000"/>
              <a:headEnd/>
              <a:tailEnd/>
            </a:ln>
          </p:spPr>
          <p:txBody>
            <a:bodyPr>
              <a:prstTxWarp prst="textNoShape">
                <a:avLst/>
              </a:prstTxWarp>
              <a:spAutoFit/>
            </a:bodyPr>
            <a:lstStyle/>
            <a:p>
              <a:pPr algn="ctr"/>
              <a:r>
                <a:rPr lang="en-US" sz="1200" dirty="0"/>
                <a:t>Hidden Layer</a:t>
              </a:r>
            </a:p>
          </p:txBody>
        </p:sp>
      </p:grpSp>
      <p:pic>
        <p:nvPicPr>
          <p:cNvPr id="32" name="Picture 31" descr="latex-image-1.pdf"/>
          <p:cNvPicPr>
            <a:picLocks noChangeAspect="1"/>
          </p:cNvPicPr>
          <p:nvPr/>
        </p:nvPicPr>
        <p:blipFill rotWithShape="1">
          <a:blip r:embed="rId2" cstate="print">
            <a:extLst>
              <a:ext uri="{28A0092B-C50C-407E-A947-70E740481C1C}">
                <a14:useLocalDpi xmlns:a14="http://schemas.microsoft.com/office/drawing/2010/main" val="0"/>
              </a:ext>
            </a:extLst>
          </a:blip>
          <a:srcRect t="16305"/>
          <a:stretch/>
        </p:blipFill>
        <p:spPr>
          <a:xfrm>
            <a:off x="5715000" y="2133600"/>
            <a:ext cx="3280042" cy="436933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3" name="Picture 6"/>
          <p:cNvPicPr>
            <a:picLocks noChangeAspect="1" noChangeArrowheads="1"/>
          </p:cNvPicPr>
          <p:nvPr/>
        </p:nvPicPr>
        <p:blipFill>
          <a:blip r:embed="rId3" cstate="print"/>
          <a:srcRect/>
          <a:stretch>
            <a:fillRect/>
          </a:stretch>
        </p:blipFill>
        <p:spPr bwMode="auto">
          <a:xfrm>
            <a:off x="304800" y="1447800"/>
            <a:ext cx="7086600" cy="4683125"/>
          </a:xfrm>
          <a:prstGeom prst="rect">
            <a:avLst/>
          </a:prstGeom>
          <a:noFill/>
        </p:spPr>
      </p:pic>
      <p:graphicFrame>
        <p:nvGraphicFramePr>
          <p:cNvPr id="12290" name="Object 2"/>
          <p:cNvGraphicFramePr>
            <a:graphicFrameLocks noChangeAspect="1"/>
          </p:cNvGraphicFramePr>
          <p:nvPr/>
        </p:nvGraphicFramePr>
        <p:xfrm>
          <a:off x="6629400" y="2057400"/>
          <a:ext cx="555625" cy="569913"/>
        </p:xfrm>
        <a:graphic>
          <a:graphicData uri="http://schemas.openxmlformats.org/presentationml/2006/ole">
            <mc:AlternateContent xmlns:mc="http://schemas.openxmlformats.org/markup-compatibility/2006">
              <mc:Choice xmlns:v="urn:schemas-microsoft-com:vml" Requires="v">
                <p:oleObj spid="_x0000_s12296" name="Equation" r:id="rId4" imgW="241200" imgH="241200" progId="">
                  <p:embed/>
                </p:oleObj>
              </mc:Choice>
              <mc:Fallback>
                <p:oleObj name="Equation" r:id="rId4" imgW="241200" imgH="241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057400"/>
                        <a:ext cx="555625"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
          <p:cNvGraphicFramePr>
            <a:graphicFrameLocks noChangeAspect="1"/>
          </p:cNvGraphicFramePr>
          <p:nvPr/>
        </p:nvGraphicFramePr>
        <p:xfrm>
          <a:off x="6934200" y="4572000"/>
          <a:ext cx="423863" cy="628650"/>
        </p:xfrm>
        <a:graphic>
          <a:graphicData uri="http://schemas.openxmlformats.org/presentationml/2006/ole">
            <mc:AlternateContent xmlns:mc="http://schemas.openxmlformats.org/markup-compatibility/2006">
              <mc:Choice xmlns:v="urn:schemas-microsoft-com:vml" Requires="v">
                <p:oleObj spid="_x0000_s12297" name="Equation" r:id="rId6" imgW="164880" imgH="241200" progId="">
                  <p:embed/>
                </p:oleObj>
              </mc:Choice>
              <mc:Fallback>
                <p:oleObj name="Equation" r:id="rId6" imgW="164880" imgH="2412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4572000"/>
                        <a:ext cx="423863"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nvGraphicFramePr>
        <p:xfrm>
          <a:off x="7467600" y="5181600"/>
          <a:ext cx="228600" cy="860425"/>
        </p:xfrm>
        <a:graphic>
          <a:graphicData uri="http://schemas.openxmlformats.org/presentationml/2006/ole">
            <mc:AlternateContent xmlns:mc="http://schemas.openxmlformats.org/markup-compatibility/2006">
              <mc:Choice xmlns:v="urn:schemas-microsoft-com:vml" Requires="v">
                <p:oleObj spid="_x0000_s12298" name="Equation" r:id="rId8" imgW="88560" imgH="330120" progId="">
                  <p:embed/>
                </p:oleObj>
              </mc:Choice>
              <mc:Fallback>
                <p:oleObj name="Equation" r:id="rId8" imgW="88560" imgH="33012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5181600"/>
                        <a:ext cx="2286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5"/>
          <p:cNvGraphicFramePr>
            <a:graphicFrameLocks noChangeAspect="1"/>
          </p:cNvGraphicFramePr>
          <p:nvPr/>
        </p:nvGraphicFramePr>
        <p:xfrm>
          <a:off x="7162800" y="3810000"/>
          <a:ext cx="260350" cy="628650"/>
        </p:xfrm>
        <a:graphic>
          <a:graphicData uri="http://schemas.openxmlformats.org/presentationml/2006/ole">
            <mc:AlternateContent xmlns:mc="http://schemas.openxmlformats.org/markup-compatibility/2006">
              <mc:Choice xmlns:v="urn:schemas-microsoft-com:vml" Requires="v">
                <p:oleObj spid="_x0000_s12299" name="Equation" r:id="rId10" imgW="101520" imgH="241200" progId="">
                  <p:embed/>
                </p:oleObj>
              </mc:Choice>
              <mc:Fallback>
                <p:oleObj name="Equation" r:id="rId10" imgW="101520" imgH="24120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3810000"/>
                        <a:ext cx="2603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6"/>
          <p:cNvGraphicFramePr>
            <a:graphicFrameLocks noChangeAspect="1"/>
          </p:cNvGraphicFramePr>
          <p:nvPr/>
        </p:nvGraphicFramePr>
        <p:xfrm>
          <a:off x="7086600" y="2590800"/>
          <a:ext cx="381000" cy="585439"/>
        </p:xfrm>
        <a:graphic>
          <a:graphicData uri="http://schemas.openxmlformats.org/presentationml/2006/ole">
            <mc:AlternateContent xmlns:mc="http://schemas.openxmlformats.org/markup-compatibility/2006">
              <mc:Choice xmlns:v="urn:schemas-microsoft-com:vml" Requires="v">
                <p:oleObj spid="_x0000_s12300" name="Equation" r:id="rId12" imgW="101520" imgH="241200" progId="">
                  <p:embed/>
                </p:oleObj>
              </mc:Choice>
              <mc:Fallback>
                <p:oleObj name="Equation" r:id="rId12" imgW="101520" imgH="24120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2590800"/>
                        <a:ext cx="381000" cy="585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7"/>
          <p:cNvGraphicFramePr>
            <a:graphicFrameLocks noChangeAspect="1"/>
          </p:cNvGraphicFramePr>
          <p:nvPr/>
        </p:nvGraphicFramePr>
        <p:xfrm>
          <a:off x="7162800" y="1524000"/>
          <a:ext cx="233362" cy="539750"/>
        </p:xfrm>
        <a:graphic>
          <a:graphicData uri="http://schemas.openxmlformats.org/presentationml/2006/ole">
            <mc:AlternateContent xmlns:mc="http://schemas.openxmlformats.org/markup-compatibility/2006">
              <mc:Choice xmlns:v="urn:schemas-microsoft-com:vml" Requires="v">
                <p:oleObj spid="_x0000_s12301" name="Equation" r:id="rId14" imgW="101520" imgH="228600" progId="">
                  <p:embed/>
                </p:oleObj>
              </mc:Choice>
              <mc:Fallback>
                <p:oleObj name="Equation" r:id="rId14" imgW="101520" imgH="228600"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1524000"/>
                        <a:ext cx="23336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rot="5400000" flipH="1" flipV="1">
            <a:off x="5867400" y="3810000"/>
            <a:ext cx="42672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rot="5400000">
            <a:off x="6781800" y="3810000"/>
            <a:ext cx="4114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Function</a:t>
            </a:r>
            <a:endParaRPr lang="en-US" dirty="0"/>
          </a:p>
        </p:txBody>
      </p:sp>
      <p:graphicFrame>
        <p:nvGraphicFramePr>
          <p:cNvPr id="1026" name="Object 2"/>
          <p:cNvGraphicFramePr>
            <a:graphicFrameLocks noChangeAspect="1"/>
          </p:cNvGraphicFramePr>
          <p:nvPr/>
        </p:nvGraphicFramePr>
        <p:xfrm>
          <a:off x="762000" y="1828800"/>
          <a:ext cx="7239000" cy="1806575"/>
        </p:xfrm>
        <a:graphic>
          <a:graphicData uri="http://schemas.openxmlformats.org/presentationml/2006/ole">
            <mc:AlternateContent xmlns:mc="http://schemas.openxmlformats.org/markup-compatibility/2006">
              <mc:Choice xmlns:v="urn:schemas-microsoft-com:vml" Requires="v">
                <p:oleObj spid="_x0000_s1029" name="Equation" r:id="rId3" imgW="1765080" imgH="444240" progId="">
                  <p:embed/>
                </p:oleObj>
              </mc:Choice>
              <mc:Fallback>
                <p:oleObj name="Equation" r:id="rId3" imgW="1765080" imgH="444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28800"/>
                        <a:ext cx="7239000"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Box 25"/>
          <p:cNvSpPr txBox="1">
            <a:spLocks noChangeArrowheads="1"/>
          </p:cNvSpPr>
          <p:nvPr/>
        </p:nvSpPr>
        <p:spPr bwMode="auto">
          <a:xfrm>
            <a:off x="762000" y="3536950"/>
            <a:ext cx="3352800" cy="915988"/>
          </a:xfrm>
          <a:prstGeom prst="rect">
            <a:avLst/>
          </a:prstGeom>
          <a:noFill/>
          <a:ln w="9525">
            <a:noFill/>
            <a:miter lim="800000"/>
            <a:headEnd/>
            <a:tailEnd/>
          </a:ln>
          <a:effectLst/>
        </p:spPr>
        <p:txBody>
          <a:bodyPr>
            <a:spAutoFit/>
          </a:bodyPr>
          <a:lstStyle/>
          <a:p>
            <a:pPr marL="449263" indent="-449263" algn="l" rtl="0"/>
            <a:r>
              <a:rPr lang="en-US" u="none" dirty="0"/>
              <a:t>Characteristics: </a:t>
            </a:r>
            <a:endParaRPr lang="fa-IR" u="none" dirty="0"/>
          </a:p>
          <a:p>
            <a:pPr marL="449263" indent="-449263" algn="l" rtl="0"/>
            <a:r>
              <a:rPr lang="fa-IR" u="none" dirty="0"/>
              <a:t>   </a:t>
            </a:r>
            <a:endParaRPr lang="en-US" u="none" dirty="0"/>
          </a:p>
          <a:p>
            <a:pPr marL="449263" indent="-449263" algn="l" rtl="0"/>
            <a:r>
              <a:rPr lang="fa-IR" u="none" dirty="0"/>
              <a:t>             </a:t>
            </a:r>
            <a:endParaRPr lang="en-US" u="none" dirty="0"/>
          </a:p>
        </p:txBody>
      </p:sp>
      <p:graphicFrame>
        <p:nvGraphicFramePr>
          <p:cNvPr id="1027" name="Object 3"/>
          <p:cNvGraphicFramePr>
            <a:graphicFrameLocks noChangeAspect="1"/>
          </p:cNvGraphicFramePr>
          <p:nvPr/>
        </p:nvGraphicFramePr>
        <p:xfrm>
          <a:off x="2362200" y="3505200"/>
          <a:ext cx="1136650" cy="719138"/>
        </p:xfrm>
        <a:graphic>
          <a:graphicData uri="http://schemas.openxmlformats.org/presentationml/2006/ole">
            <mc:AlternateContent xmlns:mc="http://schemas.openxmlformats.org/markup-compatibility/2006">
              <mc:Choice xmlns:v="urn:schemas-microsoft-com:vml" Requires="v">
                <p:oleObj spid="_x0000_s1030" name="Equation" r:id="rId5" imgW="380880" imgH="241200" progId="">
                  <p:embed/>
                </p:oleObj>
              </mc:Choice>
              <mc:Fallback>
                <p:oleObj name="Equation" r:id="rId5" imgW="380880" imgH="24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505200"/>
                        <a:ext cx="11366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4"/>
          <p:cNvGraphicFramePr>
            <a:graphicFrameLocks noChangeAspect="1"/>
          </p:cNvGraphicFramePr>
          <p:nvPr/>
        </p:nvGraphicFramePr>
        <p:xfrm>
          <a:off x="4151313" y="4419600"/>
          <a:ext cx="3430587" cy="473075"/>
        </p:xfrm>
        <a:graphic>
          <a:graphicData uri="http://schemas.openxmlformats.org/presentationml/2006/ole">
            <mc:AlternateContent xmlns:mc="http://schemas.openxmlformats.org/markup-compatibility/2006">
              <mc:Choice xmlns:v="urn:schemas-microsoft-com:vml" Requires="v">
                <p:oleObj spid="_x0000_s1031" name="Equation" r:id="rId7" imgW="1777680" imgH="241200" progId="">
                  <p:embed/>
                </p:oleObj>
              </mc:Choice>
              <mc:Fallback>
                <p:oleObj name="Equation" r:id="rId7" imgW="1777680" imgH="241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313" y="4419600"/>
                        <a:ext cx="3430587"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22"/>
          <p:cNvSpPr>
            <a:spLocks noChangeArrowheads="1"/>
          </p:cNvSpPr>
          <p:nvPr/>
        </p:nvSpPr>
        <p:spPr bwMode="auto">
          <a:xfrm>
            <a:off x="4724400" y="5334000"/>
            <a:ext cx="3505200" cy="381000"/>
          </a:xfrm>
          <a:prstGeom prst="wedgeRectCallout">
            <a:avLst>
              <a:gd name="adj1" fmla="val -9556"/>
              <a:gd name="adj2" fmla="val -199167"/>
            </a:avLst>
          </a:prstGeom>
          <a:solidFill>
            <a:schemeClr val="accent1"/>
          </a:solidFill>
          <a:ln w="9525">
            <a:solidFill>
              <a:schemeClr val="tx1"/>
            </a:solidFill>
            <a:miter lim="800000"/>
            <a:headEnd/>
            <a:tailEnd/>
          </a:ln>
          <a:effectLst/>
        </p:spPr>
        <p:txBody>
          <a:bodyPr/>
          <a:lstStyle/>
          <a:p>
            <a:pPr algn="just" rtl="0"/>
            <a:r>
              <a:rPr lang="en-US" u="none" dirty="0"/>
              <a:t>           output of neuron  J</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Algorithm</a:t>
            </a:r>
            <a:endParaRPr lang="en-US" dirty="0"/>
          </a:p>
        </p:txBody>
      </p:sp>
      <p:sp>
        <p:nvSpPr>
          <p:cNvPr id="3" name="Text Box 5"/>
          <p:cNvSpPr txBox="1">
            <a:spLocks noChangeArrowheads="1"/>
          </p:cNvSpPr>
          <p:nvPr/>
        </p:nvSpPr>
        <p:spPr bwMode="auto">
          <a:xfrm>
            <a:off x="1447800" y="1752600"/>
            <a:ext cx="3327400" cy="457200"/>
          </a:xfrm>
          <a:prstGeom prst="rect">
            <a:avLst/>
          </a:prstGeom>
          <a:noFill/>
          <a:ln w="9525">
            <a:noFill/>
            <a:miter lim="800000"/>
            <a:headEnd/>
            <a:tailEnd/>
          </a:ln>
          <a:effectLst/>
        </p:spPr>
        <p:txBody>
          <a:bodyPr wrap="none">
            <a:spAutoFit/>
          </a:bodyPr>
          <a:lstStyle/>
          <a:p>
            <a:pPr algn="l" rtl="0"/>
            <a:r>
              <a:rPr lang="en-US" sz="2400" u="none" dirty="0" err="1"/>
              <a:t>e</a:t>
            </a:r>
            <a:r>
              <a:rPr lang="en-US" sz="2400" u="none" baseline="-25000" dirty="0" err="1"/>
              <a:t>k</a:t>
            </a:r>
            <a:r>
              <a:rPr lang="en-US" sz="2400" u="none" dirty="0"/>
              <a:t>(n) = </a:t>
            </a:r>
            <a:r>
              <a:rPr lang="en-US" sz="2400" u="none" dirty="0" err="1"/>
              <a:t>d</a:t>
            </a:r>
            <a:r>
              <a:rPr lang="en-US" sz="2400" u="none" baseline="-25000" dirty="0" err="1"/>
              <a:t>k</a:t>
            </a:r>
            <a:r>
              <a:rPr lang="en-US" sz="2400" u="none" dirty="0"/>
              <a:t>(n) - </a:t>
            </a:r>
            <a:r>
              <a:rPr lang="en-US" sz="2400" u="none" dirty="0" err="1"/>
              <a:t>y</a:t>
            </a:r>
            <a:r>
              <a:rPr lang="en-US" sz="2400" u="none" baseline="-25000" dirty="0" err="1"/>
              <a:t>k</a:t>
            </a:r>
            <a:r>
              <a:rPr lang="en-US" sz="2400" u="none" dirty="0"/>
              <a:t>(n)</a:t>
            </a:r>
          </a:p>
        </p:txBody>
      </p:sp>
      <p:sp>
        <p:nvSpPr>
          <p:cNvPr id="4" name="Text Box 7"/>
          <p:cNvSpPr txBox="1">
            <a:spLocks noChangeArrowheads="1"/>
          </p:cNvSpPr>
          <p:nvPr/>
        </p:nvSpPr>
        <p:spPr bwMode="auto">
          <a:xfrm>
            <a:off x="4876800" y="2590800"/>
            <a:ext cx="3168650" cy="457200"/>
          </a:xfrm>
          <a:prstGeom prst="rect">
            <a:avLst/>
          </a:prstGeom>
          <a:noFill/>
          <a:ln w="9525">
            <a:noFill/>
            <a:miter lim="800000"/>
            <a:headEnd/>
            <a:tailEnd/>
          </a:ln>
          <a:effectLst/>
        </p:spPr>
        <p:txBody>
          <a:bodyPr wrap="none">
            <a:spAutoFit/>
          </a:bodyPr>
          <a:lstStyle/>
          <a:p>
            <a:pPr algn="l" rtl="0"/>
            <a:r>
              <a:rPr lang="en-US" sz="2400" u="none"/>
              <a:t>Energy in this error</a:t>
            </a:r>
          </a:p>
        </p:txBody>
      </p:sp>
      <p:sp>
        <p:nvSpPr>
          <p:cNvPr id="5" name="Text Box 12"/>
          <p:cNvSpPr txBox="1">
            <a:spLocks noChangeArrowheads="1"/>
          </p:cNvSpPr>
          <p:nvPr/>
        </p:nvSpPr>
        <p:spPr bwMode="auto">
          <a:xfrm>
            <a:off x="4876800" y="4146550"/>
            <a:ext cx="3248025" cy="1187450"/>
          </a:xfrm>
          <a:prstGeom prst="rect">
            <a:avLst/>
          </a:prstGeom>
          <a:noFill/>
          <a:ln w="9525">
            <a:noFill/>
            <a:miter lim="800000"/>
            <a:headEnd/>
            <a:tailEnd/>
          </a:ln>
          <a:effectLst/>
        </p:spPr>
        <p:txBody>
          <a:bodyPr wrap="none">
            <a:spAutoFit/>
          </a:bodyPr>
          <a:lstStyle/>
          <a:p>
            <a:pPr algn="l" rtl="0"/>
            <a:r>
              <a:rPr lang="en-US" sz="2400" u="none"/>
              <a:t>Energy of the error </a:t>
            </a:r>
          </a:p>
          <a:p>
            <a:pPr algn="l" rtl="0"/>
            <a:r>
              <a:rPr lang="en-US" sz="2400" u="none"/>
              <a:t>produced by output</a:t>
            </a:r>
          </a:p>
          <a:p>
            <a:pPr algn="l" rtl="0"/>
            <a:r>
              <a:rPr lang="en-US" sz="2400" u="none"/>
              <a:t>Neuron J in epoch n</a:t>
            </a:r>
          </a:p>
        </p:txBody>
      </p:sp>
      <p:sp>
        <p:nvSpPr>
          <p:cNvPr id="6" name="Text Box 15"/>
          <p:cNvSpPr txBox="1">
            <a:spLocks noChangeArrowheads="1"/>
          </p:cNvSpPr>
          <p:nvPr/>
        </p:nvSpPr>
        <p:spPr bwMode="auto">
          <a:xfrm>
            <a:off x="1219200" y="3657600"/>
            <a:ext cx="3114675" cy="822325"/>
          </a:xfrm>
          <a:prstGeom prst="rect">
            <a:avLst/>
          </a:prstGeom>
          <a:noFill/>
          <a:ln w="9525">
            <a:noFill/>
            <a:miter lim="800000"/>
            <a:headEnd/>
            <a:tailEnd/>
          </a:ln>
          <a:effectLst/>
        </p:spPr>
        <p:txBody>
          <a:bodyPr wrap="none">
            <a:spAutoFit/>
          </a:bodyPr>
          <a:lstStyle/>
          <a:p>
            <a:pPr algn="l" rtl="0"/>
            <a:r>
              <a:rPr lang="en-US" sz="2400" u="none"/>
              <a:t>Total energy of the</a:t>
            </a:r>
          </a:p>
          <a:p>
            <a:pPr algn="l" rtl="0"/>
            <a:r>
              <a:rPr lang="en-US" sz="2400" u="none"/>
              <a:t>output of net:</a:t>
            </a:r>
          </a:p>
        </p:txBody>
      </p:sp>
      <p:graphicFrame>
        <p:nvGraphicFramePr>
          <p:cNvPr id="7" name="Object 17"/>
          <p:cNvGraphicFramePr>
            <a:graphicFrameLocks noChangeAspect="1"/>
          </p:cNvGraphicFramePr>
          <p:nvPr/>
        </p:nvGraphicFramePr>
        <p:xfrm>
          <a:off x="5651500" y="3124200"/>
          <a:ext cx="1422400" cy="793750"/>
        </p:xfrm>
        <a:graphic>
          <a:graphicData uri="http://schemas.openxmlformats.org/presentationml/2006/ole">
            <mc:AlternateContent xmlns:mc="http://schemas.openxmlformats.org/markup-compatibility/2006">
              <mc:Choice xmlns:v="urn:schemas-microsoft-com:vml" Requires="v">
                <p:oleObj spid="_x0000_s2052" name="Equation" r:id="rId3" imgW="711000" imgH="393480" progId="">
                  <p:embed/>
                </p:oleObj>
              </mc:Choice>
              <mc:Fallback>
                <p:oleObj name="Equation" r:id="rId3" imgW="71100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124200"/>
                        <a:ext cx="14224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AutoShape 20"/>
          <p:cNvCxnSpPr>
            <a:cxnSpLocks noChangeShapeType="1"/>
            <a:stCxn id="5" idx="2"/>
            <a:endCxn id="6" idx="0"/>
          </p:cNvCxnSpPr>
          <p:nvPr/>
        </p:nvCxnSpPr>
        <p:spPr bwMode="auto">
          <a:xfrm rot="16200000" flipV="1">
            <a:off x="3800476" y="2633662"/>
            <a:ext cx="1676400" cy="3724275"/>
          </a:xfrm>
          <a:prstGeom prst="bentConnector5">
            <a:avLst>
              <a:gd name="adj1" fmla="val -13634"/>
              <a:gd name="adj2" fmla="val 50894"/>
              <a:gd name="adj3" fmla="val 113634"/>
            </a:avLst>
          </a:prstGeom>
          <a:noFill/>
          <a:ln w="9525">
            <a:solidFill>
              <a:schemeClr val="tx1"/>
            </a:solidFill>
            <a:miter lim="800000"/>
            <a:headEnd/>
            <a:tailEnd type="triangle" w="med" len="med"/>
          </a:ln>
          <a:effectLst/>
        </p:spPr>
      </p:cxnSp>
      <p:cxnSp>
        <p:nvCxnSpPr>
          <p:cNvPr id="9" name="AutoShape 21"/>
          <p:cNvCxnSpPr>
            <a:cxnSpLocks noChangeShapeType="1"/>
            <a:stCxn id="3" idx="3"/>
            <a:endCxn id="4" idx="0"/>
          </p:cNvCxnSpPr>
          <p:nvPr/>
        </p:nvCxnSpPr>
        <p:spPr bwMode="auto">
          <a:xfrm>
            <a:off x="4775200" y="1981200"/>
            <a:ext cx="1685925" cy="609600"/>
          </a:xfrm>
          <a:prstGeom prst="bentConnector2">
            <a:avLst/>
          </a:prstGeom>
          <a:noFill/>
          <a:ln w="9525">
            <a:solidFill>
              <a:schemeClr val="tx1"/>
            </a:solidFill>
            <a:miter lim="800000"/>
            <a:headEnd/>
            <a:tailEnd type="triangle" w="med" len="med"/>
          </a:ln>
          <a:effectLst/>
        </p:spPr>
      </p:cxnSp>
      <p:graphicFrame>
        <p:nvGraphicFramePr>
          <p:cNvPr id="10" name="Object 22"/>
          <p:cNvGraphicFramePr>
            <a:graphicFrameLocks noChangeAspect="1"/>
          </p:cNvGraphicFramePr>
          <p:nvPr/>
        </p:nvGraphicFramePr>
        <p:xfrm>
          <a:off x="1397000" y="4659313"/>
          <a:ext cx="2540000" cy="800100"/>
        </p:xfrm>
        <a:graphic>
          <a:graphicData uri="http://schemas.openxmlformats.org/presentationml/2006/ole">
            <mc:AlternateContent xmlns:mc="http://schemas.openxmlformats.org/markup-compatibility/2006">
              <mc:Choice xmlns:v="urn:schemas-microsoft-com:vml" Requires="v">
                <p:oleObj spid="_x0000_s2053" name="Equation" r:id="rId5" imgW="1346040" imgH="419040" progId="">
                  <p:embed/>
                </p:oleObj>
              </mc:Choice>
              <mc:Fallback>
                <p:oleObj name="Equation" r:id="rId5" imgW="134604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0" y="4659313"/>
                        <a:ext cx="25400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Topics</a:t>
            </a:r>
            <a:r>
              <a:rPr lang="en-US" dirty="0" smtClean="0"/>
              <a:t> </a:t>
            </a:r>
            <a:endParaRPr lang="en-US" dirty="0"/>
          </a:p>
        </p:txBody>
      </p:sp>
      <p:sp>
        <p:nvSpPr>
          <p:cNvPr id="3" name="Content Placeholder 2"/>
          <p:cNvSpPr>
            <a:spLocks noGrp="1"/>
          </p:cNvSpPr>
          <p:nvPr>
            <p:ph idx="1"/>
          </p:nvPr>
        </p:nvSpPr>
        <p:spPr/>
        <p:txBody>
          <a:bodyPr/>
          <a:lstStyle/>
          <a:p>
            <a:r>
              <a:rPr lang="en-US" dirty="0" smtClean="0"/>
              <a:t>Topology of Multi Layer Neural Network </a:t>
            </a:r>
          </a:p>
          <a:p>
            <a:r>
              <a:rPr lang="en-US" dirty="0" smtClean="0"/>
              <a:t>Back Propagation Learning Algorithms</a:t>
            </a:r>
          </a:p>
          <a:p>
            <a:r>
              <a:rPr lang="en-US" dirty="0" smtClean="0"/>
              <a:t>Limitations of MLP</a:t>
            </a:r>
          </a:p>
          <a:p>
            <a:r>
              <a:rPr lang="en-US" dirty="0" smtClean="0"/>
              <a:t>Radial Basis Function Learning Algorithms </a:t>
            </a:r>
          </a:p>
          <a:p>
            <a:r>
              <a:rPr lang="en-US" dirty="0" err="1" smtClean="0"/>
              <a:t>Kohenon’s</a:t>
            </a:r>
            <a:r>
              <a:rPr lang="en-US" dirty="0" smtClean="0"/>
              <a:t> Learning Algorithms</a:t>
            </a:r>
          </a:p>
          <a:p>
            <a:r>
              <a:rPr lang="en-US" dirty="0" smtClean="0"/>
              <a:t>Bi-Directional Associative Memory </a:t>
            </a:r>
          </a:p>
          <a:p>
            <a:r>
              <a:rPr lang="en-US" dirty="0" smtClean="0"/>
              <a:t>Applications of NEURAL NETWORK </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Actual Output </a:t>
            </a:r>
            <a:endParaRPr lang="en-US" dirty="0"/>
          </a:p>
        </p:txBody>
      </p:sp>
      <p:graphicFrame>
        <p:nvGraphicFramePr>
          <p:cNvPr id="80898" name="Object 2"/>
          <p:cNvGraphicFramePr>
            <a:graphicFrameLocks noChangeAspect="1"/>
          </p:cNvGraphicFramePr>
          <p:nvPr/>
        </p:nvGraphicFramePr>
        <p:xfrm>
          <a:off x="1143000" y="4572000"/>
          <a:ext cx="2439987" cy="504825"/>
        </p:xfrm>
        <a:graphic>
          <a:graphicData uri="http://schemas.openxmlformats.org/presentationml/2006/ole">
            <mc:AlternateContent xmlns:mc="http://schemas.openxmlformats.org/markup-compatibility/2006">
              <mc:Choice xmlns:v="urn:schemas-microsoft-com:vml" Requires="v">
                <p:oleObj spid="_x0000_s80904" name="Equation" r:id="rId3" imgW="1346040" imgH="228600" progId="">
                  <p:embed/>
                </p:oleObj>
              </mc:Choice>
              <mc:Fallback>
                <p:oleObj name="Equation" r:id="rId3" imgW="134604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572000"/>
                        <a:ext cx="24399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899" name="Object 3"/>
          <p:cNvGraphicFramePr>
            <a:graphicFrameLocks noChangeAspect="1"/>
          </p:cNvGraphicFramePr>
          <p:nvPr/>
        </p:nvGraphicFramePr>
        <p:xfrm>
          <a:off x="990600" y="3886200"/>
          <a:ext cx="2889250" cy="600075"/>
        </p:xfrm>
        <a:graphic>
          <a:graphicData uri="http://schemas.openxmlformats.org/presentationml/2006/ole">
            <mc:AlternateContent xmlns:mc="http://schemas.openxmlformats.org/markup-compatibility/2006">
              <mc:Choice xmlns:v="urn:schemas-microsoft-com:vml" Requires="v">
                <p:oleObj spid="_x0000_s80905" name="Equation" r:id="rId5" imgW="1726920" imgH="355320" progId="">
                  <p:embed/>
                </p:oleObj>
              </mc:Choice>
              <mc:Fallback>
                <p:oleObj name="Equation" r:id="rId5" imgW="1726920" imgH="3553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886200"/>
                        <a:ext cx="28892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0" name="Object 4"/>
          <p:cNvGraphicFramePr>
            <a:graphicFrameLocks noChangeAspect="1"/>
          </p:cNvGraphicFramePr>
          <p:nvPr/>
        </p:nvGraphicFramePr>
        <p:xfrm>
          <a:off x="1219200" y="3200400"/>
          <a:ext cx="2493962" cy="533400"/>
        </p:xfrm>
        <a:graphic>
          <a:graphicData uri="http://schemas.openxmlformats.org/presentationml/2006/ole">
            <mc:AlternateContent xmlns:mc="http://schemas.openxmlformats.org/markup-compatibility/2006">
              <mc:Choice xmlns:v="urn:schemas-microsoft-com:vml" Requires="v">
                <p:oleObj spid="_x0000_s80906" name="Equation" r:id="rId7" imgW="1295280" imgH="241200" progId="">
                  <p:embed/>
                </p:oleObj>
              </mc:Choice>
              <mc:Fallback>
                <p:oleObj name="Equation" r:id="rId7" imgW="1295280" imgH="241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200400"/>
                        <a:ext cx="24939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1" name="Object 52"/>
          <p:cNvGraphicFramePr>
            <a:graphicFrameLocks noChangeAspect="1"/>
          </p:cNvGraphicFramePr>
          <p:nvPr/>
        </p:nvGraphicFramePr>
        <p:xfrm>
          <a:off x="1143000" y="2362200"/>
          <a:ext cx="2698750" cy="600075"/>
        </p:xfrm>
        <a:graphic>
          <a:graphicData uri="http://schemas.openxmlformats.org/presentationml/2006/ole">
            <mc:AlternateContent xmlns:mc="http://schemas.openxmlformats.org/markup-compatibility/2006">
              <mc:Choice xmlns:v="urn:schemas-microsoft-com:vml" Requires="v">
                <p:oleObj spid="_x0000_s80907" name="Equation" r:id="rId9" imgW="1612800" imgH="355320" progId="">
                  <p:embed/>
                </p:oleObj>
              </mc:Choice>
              <mc:Fallback>
                <p:oleObj name="Equation" r:id="rId9" imgW="1612800" imgH="355320" progId="">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362200"/>
                        <a:ext cx="26987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2" name="Object 6"/>
          <p:cNvGraphicFramePr>
            <a:graphicFrameLocks noChangeAspect="1"/>
          </p:cNvGraphicFramePr>
          <p:nvPr/>
        </p:nvGraphicFramePr>
        <p:xfrm>
          <a:off x="1752600" y="1447800"/>
          <a:ext cx="1219200" cy="685800"/>
        </p:xfrm>
        <a:graphic>
          <a:graphicData uri="http://schemas.openxmlformats.org/presentationml/2006/ole">
            <mc:AlternateContent xmlns:mc="http://schemas.openxmlformats.org/markup-compatibility/2006">
              <mc:Choice xmlns:v="urn:schemas-microsoft-com:vml" Requires="v">
                <p:oleObj spid="_x0000_s80908" name="Equation" r:id="rId11" imgW="368280" imgH="241200" progId="">
                  <p:embed/>
                </p:oleObj>
              </mc:Choice>
              <mc:Fallback>
                <p:oleObj name="Equation" r:id="rId11" imgW="368280" imgH="2412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1447800"/>
                        <a:ext cx="121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3" name="Object 7"/>
          <p:cNvGraphicFramePr>
            <a:graphicFrameLocks noChangeAspect="1"/>
          </p:cNvGraphicFramePr>
          <p:nvPr/>
        </p:nvGraphicFramePr>
        <p:xfrm>
          <a:off x="457200" y="5334000"/>
          <a:ext cx="4305301" cy="784225"/>
        </p:xfrm>
        <a:graphic>
          <a:graphicData uri="http://schemas.openxmlformats.org/presentationml/2006/ole">
            <mc:AlternateContent xmlns:mc="http://schemas.openxmlformats.org/markup-compatibility/2006">
              <mc:Choice xmlns:v="urn:schemas-microsoft-com:vml" Requires="v">
                <p:oleObj spid="_x0000_s80909" name="Equation" r:id="rId13" imgW="2374560" imgH="355320" progId="">
                  <p:embed/>
                </p:oleObj>
              </mc:Choice>
              <mc:Fallback>
                <p:oleObj name="Equation" r:id="rId13" imgW="2374560" imgH="35532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334000"/>
                        <a:ext cx="4305301"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715000" y="1524000"/>
            <a:ext cx="764953" cy="369332"/>
          </a:xfrm>
          <a:prstGeom prst="rect">
            <a:avLst/>
          </a:prstGeom>
          <a:noFill/>
        </p:spPr>
        <p:txBody>
          <a:bodyPr wrap="none" rtlCol="0">
            <a:spAutoFit/>
          </a:bodyPr>
          <a:lstStyle/>
          <a:p>
            <a:r>
              <a:rPr lang="en-IN" dirty="0" smtClean="0"/>
              <a:t>Input </a:t>
            </a:r>
            <a:endParaRPr lang="en-US" dirty="0"/>
          </a:p>
        </p:txBody>
      </p:sp>
      <p:sp>
        <p:nvSpPr>
          <p:cNvPr id="10" name="TextBox 9"/>
          <p:cNvSpPr txBox="1"/>
          <p:nvPr/>
        </p:nvSpPr>
        <p:spPr>
          <a:xfrm>
            <a:off x="5029200" y="2362200"/>
            <a:ext cx="3313921" cy="369332"/>
          </a:xfrm>
          <a:prstGeom prst="rect">
            <a:avLst/>
          </a:prstGeom>
          <a:noFill/>
        </p:spPr>
        <p:txBody>
          <a:bodyPr wrap="none" rtlCol="0">
            <a:spAutoFit/>
          </a:bodyPr>
          <a:lstStyle/>
          <a:p>
            <a:r>
              <a:rPr lang="en-IN" dirty="0" smtClean="0"/>
              <a:t>Activation Value of hidden Layer  </a:t>
            </a:r>
            <a:endParaRPr lang="en-US" dirty="0"/>
          </a:p>
        </p:txBody>
      </p:sp>
      <p:sp>
        <p:nvSpPr>
          <p:cNvPr id="11" name="TextBox 10"/>
          <p:cNvSpPr txBox="1"/>
          <p:nvPr/>
        </p:nvSpPr>
        <p:spPr>
          <a:xfrm>
            <a:off x="5410200" y="3124200"/>
            <a:ext cx="2469843" cy="369332"/>
          </a:xfrm>
          <a:prstGeom prst="rect">
            <a:avLst/>
          </a:prstGeom>
          <a:noFill/>
        </p:spPr>
        <p:txBody>
          <a:bodyPr wrap="none" rtlCol="0">
            <a:spAutoFit/>
          </a:bodyPr>
          <a:lstStyle/>
          <a:p>
            <a:r>
              <a:rPr lang="en-IN" dirty="0" smtClean="0"/>
              <a:t>Output of hidden Layer  </a:t>
            </a:r>
            <a:endParaRPr lang="en-US" dirty="0"/>
          </a:p>
        </p:txBody>
      </p:sp>
      <p:sp>
        <p:nvSpPr>
          <p:cNvPr id="12" name="TextBox 11"/>
          <p:cNvSpPr txBox="1"/>
          <p:nvPr/>
        </p:nvSpPr>
        <p:spPr>
          <a:xfrm>
            <a:off x="5257800" y="3886200"/>
            <a:ext cx="2757678" cy="369332"/>
          </a:xfrm>
          <a:prstGeom prst="rect">
            <a:avLst/>
          </a:prstGeom>
          <a:noFill/>
        </p:spPr>
        <p:txBody>
          <a:bodyPr wrap="none" rtlCol="0">
            <a:spAutoFit/>
          </a:bodyPr>
          <a:lstStyle/>
          <a:p>
            <a:r>
              <a:rPr lang="en-IN" dirty="0" smtClean="0"/>
              <a:t>Activation of Output Layer  </a:t>
            </a:r>
            <a:endParaRPr lang="en-US" dirty="0"/>
          </a:p>
        </p:txBody>
      </p:sp>
      <p:sp>
        <p:nvSpPr>
          <p:cNvPr id="13" name="TextBox 12"/>
          <p:cNvSpPr txBox="1"/>
          <p:nvPr/>
        </p:nvSpPr>
        <p:spPr>
          <a:xfrm>
            <a:off x="5562600" y="4572000"/>
            <a:ext cx="2455416" cy="369332"/>
          </a:xfrm>
          <a:prstGeom prst="rect">
            <a:avLst/>
          </a:prstGeom>
          <a:noFill/>
        </p:spPr>
        <p:txBody>
          <a:bodyPr wrap="none" rtlCol="0">
            <a:spAutoFit/>
          </a:bodyPr>
          <a:lstStyle/>
          <a:p>
            <a:r>
              <a:rPr lang="en-IN" dirty="0" smtClean="0"/>
              <a:t>Output of output Layer  </a:t>
            </a:r>
            <a:endParaRPr lang="en-US" dirty="0"/>
          </a:p>
        </p:txBody>
      </p:sp>
      <p:cxnSp>
        <p:nvCxnSpPr>
          <p:cNvPr id="15" name="Straight Arrow Connector 14"/>
          <p:cNvCxnSpPr/>
          <p:nvPr/>
        </p:nvCxnSpPr>
        <p:spPr>
          <a:xfrm rot="5400000">
            <a:off x="2248694" y="21709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67400" y="5334000"/>
            <a:ext cx="1734129" cy="369332"/>
          </a:xfrm>
          <a:prstGeom prst="rect">
            <a:avLst/>
          </a:prstGeom>
          <a:noFill/>
        </p:spPr>
        <p:txBody>
          <a:bodyPr wrap="none" rtlCol="0">
            <a:spAutoFit/>
          </a:bodyPr>
          <a:lstStyle/>
          <a:p>
            <a:r>
              <a:rPr lang="en-IN" dirty="0" smtClean="0"/>
              <a:t>Over all Output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Algorithm(</a:t>
            </a:r>
            <a:r>
              <a:rPr lang="en-US" dirty="0" err="1" smtClean="0"/>
              <a:t>cont.</a:t>
            </a:r>
            <a:r>
              <a:rPr lang="en-US" dirty="0" err="1" smtClean="0">
                <a:latin typeface="Arial"/>
              </a:rPr>
              <a:t>’</a:t>
            </a:r>
            <a:r>
              <a:rPr lang="en-US" dirty="0" err="1" smtClean="0"/>
              <a:t>d</a:t>
            </a:r>
            <a:r>
              <a:rPr lang="en-US" dirty="0" smtClean="0"/>
              <a:t>)</a:t>
            </a:r>
            <a:endParaRPr lang="en-US" dirty="0"/>
          </a:p>
        </p:txBody>
      </p:sp>
      <p:sp>
        <p:nvSpPr>
          <p:cNvPr id="3" name="Text Box 4"/>
          <p:cNvSpPr txBox="1">
            <a:spLocks noChangeArrowheads="1"/>
          </p:cNvSpPr>
          <p:nvPr/>
        </p:nvSpPr>
        <p:spPr bwMode="auto">
          <a:xfrm>
            <a:off x="1295400" y="1676400"/>
            <a:ext cx="1484313" cy="457200"/>
          </a:xfrm>
          <a:prstGeom prst="rect">
            <a:avLst/>
          </a:prstGeom>
          <a:noFill/>
          <a:ln w="9525">
            <a:noFill/>
            <a:miter lim="800000"/>
            <a:headEnd/>
            <a:tailEnd/>
          </a:ln>
          <a:effectLst/>
        </p:spPr>
        <p:txBody>
          <a:bodyPr>
            <a:spAutoFit/>
          </a:bodyPr>
          <a:lstStyle/>
          <a:p>
            <a:pPr algn="l" rtl="0"/>
            <a:r>
              <a:rPr lang="en-US" sz="2400" u="none" dirty="0"/>
              <a:t>Purpose</a:t>
            </a:r>
          </a:p>
        </p:txBody>
      </p:sp>
      <p:sp>
        <p:nvSpPr>
          <p:cNvPr id="4" name="Text Box 5"/>
          <p:cNvSpPr txBox="1">
            <a:spLocks noChangeArrowheads="1"/>
          </p:cNvSpPr>
          <p:nvPr/>
        </p:nvSpPr>
        <p:spPr bwMode="auto">
          <a:xfrm>
            <a:off x="685800" y="2667000"/>
            <a:ext cx="2667000" cy="457200"/>
          </a:xfrm>
          <a:prstGeom prst="rect">
            <a:avLst/>
          </a:prstGeom>
          <a:noFill/>
          <a:ln w="9525">
            <a:noFill/>
            <a:miter lim="800000"/>
            <a:headEnd/>
            <a:tailEnd/>
          </a:ln>
          <a:effectLst/>
        </p:spPr>
        <p:txBody>
          <a:bodyPr>
            <a:spAutoFit/>
          </a:bodyPr>
          <a:lstStyle/>
          <a:p>
            <a:pPr algn="l" rtl="0"/>
            <a:r>
              <a:rPr lang="en-US" sz="2400" u="none" dirty="0"/>
              <a:t>Minimizing E(n)</a:t>
            </a:r>
          </a:p>
        </p:txBody>
      </p:sp>
      <p:cxnSp>
        <p:nvCxnSpPr>
          <p:cNvPr id="5" name="AutoShape 10"/>
          <p:cNvCxnSpPr>
            <a:cxnSpLocks noChangeShapeType="1"/>
            <a:stCxn id="3" idx="2"/>
            <a:endCxn id="4" idx="0"/>
          </p:cNvCxnSpPr>
          <p:nvPr/>
        </p:nvCxnSpPr>
        <p:spPr bwMode="auto">
          <a:xfrm flipH="1">
            <a:off x="2019300" y="2133600"/>
            <a:ext cx="19050" cy="533400"/>
          </a:xfrm>
          <a:prstGeom prst="straightConnector1">
            <a:avLst/>
          </a:prstGeom>
          <a:noFill/>
          <a:ln w="9525">
            <a:solidFill>
              <a:schemeClr val="tx1"/>
            </a:solidFill>
            <a:round/>
            <a:headEnd/>
            <a:tailEnd type="triangle" w="med" len="med"/>
          </a:ln>
          <a:effectLst/>
        </p:spPr>
      </p:cxnSp>
      <p:graphicFrame>
        <p:nvGraphicFramePr>
          <p:cNvPr id="6" name="Object 11"/>
          <p:cNvGraphicFramePr>
            <a:graphicFrameLocks noChangeAspect="1"/>
          </p:cNvGraphicFramePr>
          <p:nvPr/>
        </p:nvGraphicFramePr>
        <p:xfrm>
          <a:off x="1101725" y="3505201"/>
          <a:ext cx="1835150" cy="838199"/>
        </p:xfrm>
        <a:graphic>
          <a:graphicData uri="http://schemas.openxmlformats.org/presentationml/2006/ole">
            <mc:AlternateContent xmlns:mc="http://schemas.openxmlformats.org/markup-compatibility/2006">
              <mc:Choice xmlns:v="urn:schemas-microsoft-com:vml" Requires="v">
                <p:oleObj spid="_x0000_s11274" name="Equation" r:id="rId3" imgW="571320" imgH="444240" progId="">
                  <p:embed/>
                </p:oleObj>
              </mc:Choice>
              <mc:Fallback>
                <p:oleObj name="Equation" r:id="rId3" imgW="571320" imgH="444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725" y="3505201"/>
                        <a:ext cx="1835150" cy="838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ine 14"/>
          <p:cNvSpPr>
            <a:spLocks noChangeShapeType="1"/>
          </p:cNvSpPr>
          <p:nvPr/>
        </p:nvSpPr>
        <p:spPr bwMode="auto">
          <a:xfrm>
            <a:off x="838200" y="3429000"/>
            <a:ext cx="0" cy="914400"/>
          </a:xfrm>
          <a:prstGeom prst="line">
            <a:avLst/>
          </a:prstGeom>
          <a:noFill/>
          <a:ln w="38100">
            <a:solidFill>
              <a:srgbClr val="000000"/>
            </a:solidFill>
            <a:round/>
            <a:headEnd/>
            <a:tailEnd type="triangle" w="med" len="med"/>
          </a:ln>
          <a:effectLst/>
        </p:spPr>
        <p:txBody>
          <a:bodyPr/>
          <a:lstStyle/>
          <a:p>
            <a:endParaRPr lang="en-US"/>
          </a:p>
        </p:txBody>
      </p:sp>
      <p:cxnSp>
        <p:nvCxnSpPr>
          <p:cNvPr id="8" name="AutoShape 19"/>
          <p:cNvCxnSpPr>
            <a:cxnSpLocks noChangeShapeType="1"/>
            <a:stCxn id="4" idx="2"/>
          </p:cNvCxnSpPr>
          <p:nvPr/>
        </p:nvCxnSpPr>
        <p:spPr bwMode="auto">
          <a:xfrm>
            <a:off x="2019300" y="3124200"/>
            <a:ext cx="0" cy="381000"/>
          </a:xfrm>
          <a:prstGeom prst="straightConnector1">
            <a:avLst/>
          </a:prstGeom>
          <a:noFill/>
          <a:ln w="9525">
            <a:solidFill>
              <a:schemeClr val="tx1"/>
            </a:solidFill>
            <a:round/>
            <a:headEnd/>
            <a:tailEnd type="triangle" w="med" len="med"/>
          </a:ln>
          <a:effectLst/>
        </p:spPr>
      </p:cxnSp>
      <p:graphicFrame>
        <p:nvGraphicFramePr>
          <p:cNvPr id="9" name="Object 20"/>
          <p:cNvGraphicFramePr>
            <a:graphicFrameLocks noChangeAspect="1"/>
          </p:cNvGraphicFramePr>
          <p:nvPr/>
        </p:nvGraphicFramePr>
        <p:xfrm>
          <a:off x="3448050" y="1836738"/>
          <a:ext cx="2630488" cy="582612"/>
        </p:xfrm>
        <a:graphic>
          <a:graphicData uri="http://schemas.openxmlformats.org/presentationml/2006/ole">
            <mc:AlternateContent xmlns:mc="http://schemas.openxmlformats.org/markup-compatibility/2006">
              <mc:Choice xmlns:v="urn:schemas-microsoft-com:vml" Requires="v">
                <p:oleObj spid="_x0000_s11275" name="Equation" r:id="rId5" imgW="1346040" imgH="419040" progId="">
                  <p:embed/>
                </p:oleObj>
              </mc:Choice>
              <mc:Fallback>
                <p:oleObj name="Equation" r:id="rId5" imgW="134604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050" y="1836738"/>
                        <a:ext cx="2630488" cy="58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3"/>
          <p:cNvGraphicFramePr>
            <a:graphicFrameLocks noChangeAspect="1"/>
          </p:cNvGraphicFramePr>
          <p:nvPr/>
        </p:nvGraphicFramePr>
        <p:xfrm>
          <a:off x="6313488" y="1762125"/>
          <a:ext cx="2443162" cy="750888"/>
        </p:xfrm>
        <a:graphic>
          <a:graphicData uri="http://schemas.openxmlformats.org/presentationml/2006/ole">
            <mc:AlternateContent xmlns:mc="http://schemas.openxmlformats.org/markup-compatibility/2006">
              <mc:Choice xmlns:v="urn:schemas-microsoft-com:vml" Requires="v">
                <p:oleObj spid="_x0000_s11276" name="Equation" r:id="rId7" imgW="1371600" imgH="431640" progId="">
                  <p:embed/>
                </p:oleObj>
              </mc:Choice>
              <mc:Fallback>
                <p:oleObj name="Equation" r:id="rId7" imgW="1371600" imgH="431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488" y="1762125"/>
                        <a:ext cx="2443162"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AutoShape 27"/>
          <p:cNvCxnSpPr>
            <a:cxnSpLocks noChangeShapeType="1"/>
          </p:cNvCxnSpPr>
          <p:nvPr/>
        </p:nvCxnSpPr>
        <p:spPr bwMode="auto">
          <a:xfrm>
            <a:off x="6065838" y="2128838"/>
            <a:ext cx="258762" cy="9525"/>
          </a:xfrm>
          <a:prstGeom prst="straightConnector1">
            <a:avLst/>
          </a:prstGeom>
          <a:noFill/>
          <a:ln w="9525">
            <a:solidFill>
              <a:schemeClr val="tx1"/>
            </a:solidFill>
            <a:round/>
            <a:headEnd/>
            <a:tailEnd type="triangle" w="med" len="med"/>
          </a:ln>
          <a:effectLst/>
        </p:spPr>
      </p:cxnSp>
      <p:sp>
        <p:nvSpPr>
          <p:cNvPr id="12" name="Text Box 29"/>
          <p:cNvSpPr txBox="1">
            <a:spLocks noChangeArrowheads="1"/>
          </p:cNvSpPr>
          <p:nvPr/>
        </p:nvSpPr>
        <p:spPr bwMode="auto">
          <a:xfrm>
            <a:off x="3429000" y="2879725"/>
            <a:ext cx="2438400" cy="396875"/>
          </a:xfrm>
          <a:prstGeom prst="rect">
            <a:avLst/>
          </a:prstGeom>
          <a:noFill/>
          <a:ln w="9525">
            <a:noFill/>
            <a:miter lim="800000"/>
            <a:headEnd/>
            <a:tailEnd/>
          </a:ln>
          <a:effectLst/>
        </p:spPr>
        <p:txBody>
          <a:bodyPr>
            <a:spAutoFit/>
          </a:bodyPr>
          <a:lstStyle/>
          <a:p>
            <a:pPr algn="l" rtl="0"/>
            <a:r>
              <a:rPr lang="en-US" sz="2000" u="none">
                <a:solidFill>
                  <a:srgbClr val="000000"/>
                </a:solidFill>
                <a:latin typeface="Times New Roman" pitchFamily="18" charset="0"/>
                <a:cs typeface="Times New Roman" pitchFamily="18" charset="0"/>
              </a:rPr>
              <a:t>e_y</a:t>
            </a:r>
            <a:r>
              <a:rPr lang="en-US" sz="2000" u="none" baseline="-25000">
                <a:solidFill>
                  <a:srgbClr val="000000"/>
                </a:solidFill>
                <a:latin typeface="Times New Roman" pitchFamily="18" charset="0"/>
                <a:cs typeface="Times New Roman" pitchFamily="18" charset="0"/>
              </a:rPr>
              <a:t>k</a:t>
            </a:r>
            <a:r>
              <a:rPr lang="en-US" sz="2000" u="none">
                <a:solidFill>
                  <a:srgbClr val="000000"/>
                </a:solidFill>
                <a:latin typeface="Times New Roman" pitchFamily="18" charset="0"/>
                <a:cs typeface="Times New Roman" pitchFamily="18" charset="0"/>
              </a:rPr>
              <a:t>(n) = d</a:t>
            </a:r>
            <a:r>
              <a:rPr lang="en-US" sz="2000" u="none" baseline="-25000">
                <a:solidFill>
                  <a:srgbClr val="000000"/>
                </a:solidFill>
                <a:latin typeface="Times New Roman" pitchFamily="18" charset="0"/>
                <a:cs typeface="Times New Roman" pitchFamily="18" charset="0"/>
              </a:rPr>
              <a:t>k</a:t>
            </a:r>
            <a:r>
              <a:rPr lang="en-US" sz="2000" u="none">
                <a:solidFill>
                  <a:srgbClr val="000000"/>
                </a:solidFill>
                <a:latin typeface="Times New Roman" pitchFamily="18" charset="0"/>
                <a:cs typeface="Times New Roman" pitchFamily="18" charset="0"/>
              </a:rPr>
              <a:t>(n) - y</a:t>
            </a:r>
            <a:r>
              <a:rPr lang="en-US" sz="2000" u="none" baseline="-25000">
                <a:solidFill>
                  <a:srgbClr val="000000"/>
                </a:solidFill>
                <a:latin typeface="Times New Roman" pitchFamily="18" charset="0"/>
                <a:cs typeface="Times New Roman" pitchFamily="18" charset="0"/>
              </a:rPr>
              <a:t>k</a:t>
            </a:r>
            <a:r>
              <a:rPr lang="en-US" sz="2000" u="none">
                <a:solidFill>
                  <a:srgbClr val="000000"/>
                </a:solidFill>
                <a:latin typeface="Times New Roman" pitchFamily="18" charset="0"/>
                <a:cs typeface="Times New Roman" pitchFamily="18" charset="0"/>
              </a:rPr>
              <a:t>(n)</a:t>
            </a:r>
          </a:p>
        </p:txBody>
      </p:sp>
      <p:graphicFrame>
        <p:nvGraphicFramePr>
          <p:cNvPr id="13" name="Object 30"/>
          <p:cNvGraphicFramePr>
            <a:graphicFrameLocks noChangeAspect="1"/>
          </p:cNvGraphicFramePr>
          <p:nvPr/>
        </p:nvGraphicFramePr>
        <p:xfrm>
          <a:off x="6311900" y="2689225"/>
          <a:ext cx="2068513" cy="776288"/>
        </p:xfrm>
        <a:graphic>
          <a:graphicData uri="http://schemas.openxmlformats.org/presentationml/2006/ole">
            <mc:AlternateContent xmlns:mc="http://schemas.openxmlformats.org/markup-compatibility/2006">
              <mc:Choice xmlns:v="urn:schemas-microsoft-com:vml" Requires="v">
                <p:oleObj spid="_x0000_s11277" name="Equation" r:id="rId9" imgW="990360" imgH="431640" progId="">
                  <p:embed/>
                </p:oleObj>
              </mc:Choice>
              <mc:Fallback>
                <p:oleObj name="Equation" r:id="rId9" imgW="990360" imgH="4316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1900" y="2689225"/>
                        <a:ext cx="2068513"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AutoShape 33"/>
          <p:cNvCxnSpPr>
            <a:cxnSpLocks noChangeShapeType="1"/>
            <a:stCxn id="12" idx="3"/>
          </p:cNvCxnSpPr>
          <p:nvPr/>
        </p:nvCxnSpPr>
        <p:spPr bwMode="auto">
          <a:xfrm>
            <a:off x="5867400" y="3078163"/>
            <a:ext cx="457200" cy="0"/>
          </a:xfrm>
          <a:prstGeom prst="straightConnector1">
            <a:avLst/>
          </a:prstGeom>
          <a:noFill/>
          <a:ln w="9525">
            <a:solidFill>
              <a:schemeClr val="tx1"/>
            </a:solidFill>
            <a:round/>
            <a:headEnd/>
            <a:tailEnd type="triangle" w="med" len="med"/>
          </a:ln>
          <a:effectLst/>
        </p:spPr>
      </p:cxnSp>
      <p:graphicFrame>
        <p:nvGraphicFramePr>
          <p:cNvPr id="15" name="Object 34"/>
          <p:cNvGraphicFramePr>
            <a:graphicFrameLocks noChangeAspect="1"/>
          </p:cNvGraphicFramePr>
          <p:nvPr/>
        </p:nvGraphicFramePr>
        <p:xfrm>
          <a:off x="3417888" y="3900488"/>
          <a:ext cx="2439987" cy="504825"/>
        </p:xfrm>
        <a:graphic>
          <a:graphicData uri="http://schemas.openxmlformats.org/presentationml/2006/ole">
            <mc:AlternateContent xmlns:mc="http://schemas.openxmlformats.org/markup-compatibility/2006">
              <mc:Choice xmlns:v="urn:schemas-microsoft-com:vml" Requires="v">
                <p:oleObj spid="_x0000_s11278" name="Equation" r:id="rId11" imgW="1346040" imgH="228600" progId="">
                  <p:embed/>
                </p:oleObj>
              </mc:Choice>
              <mc:Fallback>
                <p:oleObj name="Equation" r:id="rId11" imgW="1346040" imgH="2286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7888" y="3900488"/>
                        <a:ext cx="24399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AutoShape 38"/>
          <p:cNvSpPr>
            <a:spLocks noChangeArrowheads="1"/>
          </p:cNvSpPr>
          <p:nvPr/>
        </p:nvSpPr>
        <p:spPr bwMode="auto">
          <a:xfrm>
            <a:off x="4038600" y="4419600"/>
            <a:ext cx="1981200" cy="762000"/>
          </a:xfrm>
          <a:prstGeom prst="upArrowCallout">
            <a:avLst>
              <a:gd name="adj1" fmla="val 24989"/>
              <a:gd name="adj2" fmla="val 28335"/>
              <a:gd name="adj3" fmla="val 23125"/>
              <a:gd name="adj4" fmla="val 62500"/>
            </a:avLst>
          </a:prstGeom>
          <a:solidFill>
            <a:schemeClr val="accent1"/>
          </a:solidFill>
          <a:ln w="9525">
            <a:solidFill>
              <a:schemeClr val="tx1"/>
            </a:solidFill>
            <a:miter lim="800000"/>
            <a:headEnd/>
            <a:tailEnd/>
          </a:ln>
          <a:effectLst/>
        </p:spPr>
        <p:txBody>
          <a:bodyPr wrap="none" anchor="ctr"/>
          <a:lstStyle/>
          <a:p>
            <a:pPr algn="ctr"/>
            <a:r>
              <a:rPr lang="en-US" u="none"/>
              <a:t>Local Field</a:t>
            </a:r>
          </a:p>
        </p:txBody>
      </p:sp>
      <p:graphicFrame>
        <p:nvGraphicFramePr>
          <p:cNvPr id="17" name="Object 40"/>
          <p:cNvGraphicFramePr>
            <a:graphicFrameLocks noChangeAspect="1"/>
          </p:cNvGraphicFramePr>
          <p:nvPr/>
        </p:nvGraphicFramePr>
        <p:xfrm>
          <a:off x="6324600" y="3810000"/>
          <a:ext cx="2514600" cy="720725"/>
        </p:xfrm>
        <a:graphic>
          <a:graphicData uri="http://schemas.openxmlformats.org/presentationml/2006/ole">
            <mc:AlternateContent xmlns:mc="http://schemas.openxmlformats.org/markup-compatibility/2006">
              <mc:Choice xmlns:v="urn:schemas-microsoft-com:vml" Requires="v">
                <p:oleObj spid="_x0000_s11279" name="Equation" r:id="rId13" imgW="1714320" imgH="431640" progId="">
                  <p:embed/>
                </p:oleObj>
              </mc:Choice>
              <mc:Fallback>
                <p:oleObj name="Equation" r:id="rId13" imgW="1714320" imgH="43164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3810000"/>
                        <a:ext cx="25146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AutoShape 44"/>
          <p:cNvCxnSpPr>
            <a:cxnSpLocks noChangeShapeType="1"/>
          </p:cNvCxnSpPr>
          <p:nvPr/>
        </p:nvCxnSpPr>
        <p:spPr bwMode="auto">
          <a:xfrm>
            <a:off x="5857875" y="4152900"/>
            <a:ext cx="466725" cy="17463"/>
          </a:xfrm>
          <a:prstGeom prst="straightConnector1">
            <a:avLst/>
          </a:prstGeom>
          <a:noFill/>
          <a:ln w="9525">
            <a:solidFill>
              <a:schemeClr val="tx1"/>
            </a:solidFill>
            <a:round/>
            <a:headEnd/>
            <a:tailEnd type="triangle" w="med" len="med"/>
          </a:ln>
          <a:effectLst/>
        </p:spPr>
      </p:cxnSp>
      <p:graphicFrame>
        <p:nvGraphicFramePr>
          <p:cNvPr id="19" name="Object 52"/>
          <p:cNvGraphicFramePr>
            <a:graphicFrameLocks noChangeAspect="1"/>
          </p:cNvGraphicFramePr>
          <p:nvPr/>
        </p:nvGraphicFramePr>
        <p:xfrm>
          <a:off x="3027363" y="5638800"/>
          <a:ext cx="2867025" cy="600075"/>
        </p:xfrm>
        <a:graphic>
          <a:graphicData uri="http://schemas.openxmlformats.org/presentationml/2006/ole">
            <mc:AlternateContent xmlns:mc="http://schemas.openxmlformats.org/markup-compatibility/2006">
              <mc:Choice xmlns:v="urn:schemas-microsoft-com:vml" Requires="v">
                <p:oleObj spid="_x0000_s11280" name="Equation" r:id="rId15" imgW="1714320" imgH="355320" progId="">
                  <p:embed/>
                </p:oleObj>
              </mc:Choice>
              <mc:Fallback>
                <p:oleObj name="Equation" r:id="rId15" imgW="1714320" imgH="35532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27363" y="5638800"/>
                        <a:ext cx="28670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AutoShape 57"/>
          <p:cNvCxnSpPr>
            <a:cxnSpLocks noChangeShapeType="1"/>
          </p:cNvCxnSpPr>
          <p:nvPr/>
        </p:nvCxnSpPr>
        <p:spPr bwMode="auto">
          <a:xfrm>
            <a:off x="5872163" y="5938838"/>
            <a:ext cx="681037" cy="14287"/>
          </a:xfrm>
          <a:prstGeom prst="straightConnector1">
            <a:avLst/>
          </a:prstGeom>
          <a:noFill/>
          <a:ln w="9525">
            <a:solidFill>
              <a:schemeClr val="tx1"/>
            </a:solidFill>
            <a:round/>
            <a:headEnd/>
            <a:tailEnd type="triangle" w="med" len="med"/>
          </a:ln>
          <a:effectLst/>
        </p:spPr>
      </p:cxnSp>
      <p:graphicFrame>
        <p:nvGraphicFramePr>
          <p:cNvPr id="21" name="Object 59"/>
          <p:cNvGraphicFramePr>
            <a:graphicFrameLocks noChangeAspect="1"/>
          </p:cNvGraphicFramePr>
          <p:nvPr/>
        </p:nvGraphicFramePr>
        <p:xfrm>
          <a:off x="6553200" y="5573713"/>
          <a:ext cx="2012950" cy="757237"/>
        </p:xfrm>
        <a:graphic>
          <a:graphicData uri="http://schemas.openxmlformats.org/presentationml/2006/ole">
            <mc:AlternateContent xmlns:mc="http://schemas.openxmlformats.org/markup-compatibility/2006">
              <mc:Choice xmlns:v="urn:schemas-microsoft-com:vml" Requires="v">
                <p:oleObj spid="_x0000_s11281" name="Equation" r:id="rId17" imgW="1180800" imgH="444240" progId="">
                  <p:embed/>
                </p:oleObj>
              </mc:Choice>
              <mc:Fallback>
                <p:oleObj name="Equation" r:id="rId17" imgW="1180800" imgH="44424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5573713"/>
                        <a:ext cx="2012950"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21" descr="latex-image-1.pdf"/>
          <p:cNvPicPr>
            <a:picLocks noChangeAspect="1"/>
          </p:cNvPicPr>
          <p:nvPr/>
        </p:nvPicPr>
        <p:blipFill rotWithShape="1">
          <a:blip r:embed="rId19" cstate="print">
            <a:extLst>
              <a:ext uri="{28A0092B-C50C-407E-A947-70E740481C1C}">
                <a14:useLocalDpi xmlns:a14="http://schemas.microsoft.com/office/drawing/2010/main" val="0"/>
              </a:ext>
            </a:extLst>
          </a:blip>
          <a:srcRect t="16305"/>
          <a:stretch/>
        </p:blipFill>
        <p:spPr>
          <a:xfrm>
            <a:off x="838200" y="4419600"/>
            <a:ext cx="1752600" cy="233463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Algorithm(</a:t>
            </a:r>
            <a:r>
              <a:rPr lang="en-US" dirty="0" err="1" smtClean="0"/>
              <a:t>cont.</a:t>
            </a:r>
            <a:r>
              <a:rPr lang="en-US" dirty="0" err="1" smtClean="0">
                <a:latin typeface="Arial"/>
              </a:rPr>
              <a:t>’</a:t>
            </a:r>
            <a:r>
              <a:rPr lang="en-US" dirty="0" err="1" smtClean="0"/>
              <a:t>d</a:t>
            </a:r>
            <a:r>
              <a:rPr lang="en-US" dirty="0" smtClean="0"/>
              <a:t>)</a:t>
            </a:r>
            <a:endParaRPr lang="en-US" dirty="0"/>
          </a:p>
        </p:txBody>
      </p:sp>
      <p:sp>
        <p:nvSpPr>
          <p:cNvPr id="11" name="Text Box 5"/>
          <p:cNvSpPr txBox="1">
            <a:spLocks noChangeArrowheads="1"/>
          </p:cNvSpPr>
          <p:nvPr/>
        </p:nvSpPr>
        <p:spPr bwMode="auto">
          <a:xfrm>
            <a:off x="2209800" y="1752600"/>
            <a:ext cx="4419600" cy="457200"/>
          </a:xfrm>
          <a:prstGeom prst="rect">
            <a:avLst/>
          </a:prstGeom>
          <a:noFill/>
          <a:ln w="9525">
            <a:noFill/>
            <a:miter lim="800000"/>
            <a:headEnd/>
            <a:tailEnd/>
          </a:ln>
          <a:effectLst/>
        </p:spPr>
        <p:txBody>
          <a:bodyPr>
            <a:spAutoFit/>
          </a:bodyPr>
          <a:lstStyle/>
          <a:p>
            <a:pPr algn="l" rtl="0"/>
            <a:r>
              <a:rPr lang="en-US" sz="2400" u="none"/>
              <a:t> Chain Rule in Derivation</a:t>
            </a:r>
          </a:p>
        </p:txBody>
      </p:sp>
      <p:graphicFrame>
        <p:nvGraphicFramePr>
          <p:cNvPr id="12" name="Object 39"/>
          <p:cNvGraphicFramePr>
            <a:graphicFrameLocks noChangeAspect="1"/>
          </p:cNvGraphicFramePr>
          <p:nvPr/>
        </p:nvGraphicFramePr>
        <p:xfrm>
          <a:off x="501650" y="2730500"/>
          <a:ext cx="7837488" cy="1008063"/>
        </p:xfrm>
        <a:graphic>
          <a:graphicData uri="http://schemas.openxmlformats.org/presentationml/2006/ole">
            <mc:AlternateContent xmlns:mc="http://schemas.openxmlformats.org/markup-compatibility/2006">
              <mc:Choice xmlns:v="urn:schemas-microsoft-com:vml" Requires="v">
                <p:oleObj spid="_x0000_s3079" name="Equation" r:id="rId3" imgW="3657600" imgH="469800" progId="">
                  <p:embed/>
                </p:oleObj>
              </mc:Choice>
              <mc:Fallback>
                <p:oleObj name="Equation" r:id="rId3" imgW="3657600" imgH="4698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2730500"/>
                        <a:ext cx="7837488"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7"/>
          <p:cNvGraphicFramePr>
            <a:graphicFrameLocks noChangeAspect="1"/>
          </p:cNvGraphicFramePr>
          <p:nvPr/>
        </p:nvGraphicFramePr>
        <p:xfrm>
          <a:off x="939800" y="3886200"/>
          <a:ext cx="6961188" cy="762000"/>
        </p:xfrm>
        <a:graphic>
          <a:graphicData uri="http://schemas.openxmlformats.org/presentationml/2006/ole">
            <mc:AlternateContent xmlns:mc="http://schemas.openxmlformats.org/markup-compatibility/2006">
              <mc:Choice xmlns:v="urn:schemas-microsoft-com:vml" Requires="v">
                <p:oleObj spid="_x0000_s3080" name="Equation" r:id="rId5" imgW="2946240" imgH="444240" progId="">
                  <p:embed/>
                </p:oleObj>
              </mc:Choice>
              <mc:Fallback>
                <p:oleObj name="Equation" r:id="rId5" imgW="2946240" imgH="444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800" y="3886200"/>
                        <a:ext cx="69611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Oval 50"/>
          <p:cNvSpPr>
            <a:spLocks noChangeArrowheads="1"/>
          </p:cNvSpPr>
          <p:nvPr/>
        </p:nvSpPr>
        <p:spPr bwMode="auto">
          <a:xfrm>
            <a:off x="2514600" y="3886200"/>
            <a:ext cx="4343400" cy="685800"/>
          </a:xfrm>
          <a:prstGeom prst="ellipse">
            <a:avLst/>
          </a:prstGeom>
          <a:solidFill>
            <a:schemeClr val="bg1">
              <a:alpha val="0"/>
            </a:schemeClr>
          </a:solidFill>
          <a:ln w="9525">
            <a:solidFill>
              <a:schemeClr val="tx1"/>
            </a:solidFill>
            <a:round/>
            <a:headEnd/>
            <a:tailEnd/>
          </a:ln>
          <a:effectLst/>
        </p:spPr>
        <p:txBody>
          <a:bodyPr wrap="none" anchor="ctr"/>
          <a:lstStyle/>
          <a:p>
            <a:endParaRPr lang="en-US"/>
          </a:p>
        </p:txBody>
      </p:sp>
      <p:cxnSp>
        <p:nvCxnSpPr>
          <p:cNvPr id="15" name="AutoShape 51"/>
          <p:cNvCxnSpPr>
            <a:cxnSpLocks noChangeShapeType="1"/>
            <a:stCxn id="14" idx="4"/>
          </p:cNvCxnSpPr>
          <p:nvPr/>
        </p:nvCxnSpPr>
        <p:spPr bwMode="auto">
          <a:xfrm rot="5400000">
            <a:off x="2875757" y="3371056"/>
            <a:ext cx="609600" cy="3011487"/>
          </a:xfrm>
          <a:prstGeom prst="bentConnector3">
            <a:avLst>
              <a:gd name="adj1" fmla="val 50000"/>
            </a:avLst>
          </a:prstGeom>
          <a:noFill/>
          <a:ln w="9525">
            <a:solidFill>
              <a:schemeClr val="tx1"/>
            </a:solidFill>
            <a:miter lim="800000"/>
            <a:headEnd/>
            <a:tailEnd type="triangle" w="med" len="med"/>
          </a:ln>
          <a:effectLst/>
        </p:spPr>
      </p:cxnSp>
      <p:graphicFrame>
        <p:nvGraphicFramePr>
          <p:cNvPr id="16" name="Object 53"/>
          <p:cNvGraphicFramePr>
            <a:graphicFrameLocks noChangeAspect="1"/>
          </p:cNvGraphicFramePr>
          <p:nvPr/>
        </p:nvGraphicFramePr>
        <p:xfrm>
          <a:off x="519113" y="5181600"/>
          <a:ext cx="2309812" cy="768350"/>
        </p:xfrm>
        <a:graphic>
          <a:graphicData uri="http://schemas.openxmlformats.org/presentationml/2006/ole">
            <mc:AlternateContent xmlns:mc="http://schemas.openxmlformats.org/markup-compatibility/2006">
              <mc:Choice xmlns:v="urn:schemas-microsoft-com:vml" Requires="v">
                <p:oleObj spid="_x0000_s3081" name="Equation" r:id="rId7" imgW="1295280" imgH="431640" progId="">
                  <p:embed/>
                </p:oleObj>
              </mc:Choice>
              <mc:Fallback>
                <p:oleObj name="Equation" r:id="rId7" imgW="1295280" imgH="431640"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113" y="5181600"/>
                        <a:ext cx="2309812"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56"/>
          <p:cNvSpPr txBox="1">
            <a:spLocks noChangeArrowheads="1"/>
          </p:cNvSpPr>
          <p:nvPr/>
        </p:nvSpPr>
        <p:spPr bwMode="auto">
          <a:xfrm>
            <a:off x="762000" y="6096000"/>
            <a:ext cx="1803400" cy="366713"/>
          </a:xfrm>
          <a:prstGeom prst="rect">
            <a:avLst/>
          </a:prstGeom>
          <a:noFill/>
          <a:ln w="9525">
            <a:noFill/>
            <a:miter lim="800000"/>
            <a:headEnd/>
            <a:tailEnd/>
          </a:ln>
          <a:effectLst/>
        </p:spPr>
        <p:txBody>
          <a:bodyPr wrap="none">
            <a:spAutoFit/>
          </a:bodyPr>
          <a:lstStyle/>
          <a:p>
            <a:pPr algn="l" rtl="0"/>
            <a:r>
              <a:rPr lang="en-US" u="none"/>
              <a:t>Local gradient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20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20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20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Algorithm(</a:t>
            </a:r>
            <a:r>
              <a:rPr lang="en-US" dirty="0" err="1" smtClean="0"/>
              <a:t>cont.</a:t>
            </a:r>
            <a:r>
              <a:rPr lang="en-US" dirty="0" err="1" smtClean="0">
                <a:latin typeface="Arial"/>
              </a:rPr>
              <a:t>’</a:t>
            </a:r>
            <a:r>
              <a:rPr lang="en-US" dirty="0" err="1" smtClean="0"/>
              <a:t>d</a:t>
            </a:r>
            <a:r>
              <a:rPr lang="en-US" dirty="0" smtClean="0"/>
              <a:t>)</a:t>
            </a:r>
            <a:endParaRPr lang="en-US" dirty="0"/>
          </a:p>
        </p:txBody>
      </p:sp>
      <p:graphicFrame>
        <p:nvGraphicFramePr>
          <p:cNvPr id="57346" name="Object 2"/>
          <p:cNvGraphicFramePr>
            <a:graphicFrameLocks noChangeAspect="1"/>
          </p:cNvGraphicFramePr>
          <p:nvPr/>
        </p:nvGraphicFramePr>
        <p:xfrm>
          <a:off x="1524000" y="3962400"/>
          <a:ext cx="5757863" cy="822325"/>
        </p:xfrm>
        <a:graphic>
          <a:graphicData uri="http://schemas.openxmlformats.org/presentationml/2006/ole">
            <mc:AlternateContent xmlns:mc="http://schemas.openxmlformats.org/markup-compatibility/2006">
              <mc:Choice xmlns:v="urn:schemas-microsoft-com:vml" Requires="v">
                <p:oleObj spid="_x0000_s57351" name="Equation" r:id="rId3" imgW="1688760" imgH="241200" progId="">
                  <p:embed/>
                </p:oleObj>
              </mc:Choice>
              <mc:Fallback>
                <p:oleObj name="Equation" r:id="rId3" imgW="1688760" imgH="241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5757863"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3"/>
          <p:cNvGraphicFramePr>
            <a:graphicFrameLocks noChangeAspect="1"/>
          </p:cNvGraphicFramePr>
          <p:nvPr/>
        </p:nvGraphicFramePr>
        <p:xfrm>
          <a:off x="3048000" y="1447800"/>
          <a:ext cx="2309812" cy="768350"/>
        </p:xfrm>
        <a:graphic>
          <a:graphicData uri="http://schemas.openxmlformats.org/presentationml/2006/ole">
            <mc:AlternateContent xmlns:mc="http://schemas.openxmlformats.org/markup-compatibility/2006">
              <mc:Choice xmlns:v="urn:schemas-microsoft-com:vml" Requires="v">
                <p:oleObj spid="_x0000_s57352" name="Equation" r:id="rId5" imgW="1295280" imgH="431640" progId="">
                  <p:embed/>
                </p:oleObj>
              </mc:Choice>
              <mc:Fallback>
                <p:oleObj name="Equation" r:id="rId5" imgW="1295280" imgH="4316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447800"/>
                        <a:ext cx="2309812"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0" name="Object 6"/>
          <p:cNvGraphicFramePr>
            <a:graphicFrameLocks noChangeAspect="1"/>
          </p:cNvGraphicFramePr>
          <p:nvPr/>
        </p:nvGraphicFramePr>
        <p:xfrm>
          <a:off x="990600" y="2362200"/>
          <a:ext cx="3749675" cy="1175312"/>
        </p:xfrm>
        <a:graphic>
          <a:graphicData uri="http://schemas.openxmlformats.org/presentationml/2006/ole">
            <mc:AlternateContent xmlns:mc="http://schemas.openxmlformats.org/markup-compatibility/2006">
              <mc:Choice xmlns:v="urn:schemas-microsoft-com:vml" Requires="v">
                <p:oleObj spid="_x0000_s57353" name="Equation" r:id="rId7" imgW="1295280" imgH="406080" progId="">
                  <p:embed/>
                </p:oleObj>
              </mc:Choice>
              <mc:Fallback>
                <p:oleObj name="Equation" r:id="rId7" imgW="1295280" imgH="406080"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362200"/>
                        <a:ext cx="3749675" cy="117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105400" y="2667000"/>
            <a:ext cx="2971800" cy="533400"/>
          </a:xfrm>
          <a:prstGeom prst="rect">
            <a:avLst/>
          </a:prstGeom>
          <a:noFill/>
        </p:spPr>
        <p:txBody>
          <a:bodyPr wrap="square" rtlCol="0">
            <a:spAutoFit/>
          </a:bodyPr>
          <a:lstStyle/>
          <a:p>
            <a:r>
              <a:rPr lang="en-US" sz="2800" dirty="0" smtClean="0"/>
              <a:t>Negative Gradient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linds(horizontal)">
                                      <p:cBhvr>
                                        <p:cTn id="7"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a:t>
            </a:r>
            <a:r>
              <a:rPr lang="el-GR" dirty="0" smtClean="0"/>
              <a:t>Δ</a:t>
            </a:r>
            <a:r>
              <a:rPr lang="en-US" dirty="0" err="1" smtClean="0"/>
              <a:t>v</a:t>
            </a:r>
            <a:r>
              <a:rPr lang="en-US" baseline="-25000" dirty="0" err="1" smtClean="0"/>
              <a:t>i,j</a:t>
            </a:r>
            <a:r>
              <a:rPr lang="en-US" baseline="-25000" dirty="0" smtClean="0"/>
              <a:t> </a:t>
            </a:r>
            <a:r>
              <a:rPr lang="en-US" dirty="0" smtClean="0"/>
              <a:t>for none output layers</a:t>
            </a:r>
            <a:endParaRPr lang="en-US" dirty="0"/>
          </a:p>
        </p:txBody>
      </p:sp>
      <p:sp>
        <p:nvSpPr>
          <p:cNvPr id="3" name="Text Box 4"/>
          <p:cNvSpPr txBox="1">
            <a:spLocks noChangeArrowheads="1"/>
          </p:cNvSpPr>
          <p:nvPr/>
        </p:nvSpPr>
        <p:spPr bwMode="auto">
          <a:xfrm>
            <a:off x="3886200" y="1676400"/>
            <a:ext cx="1122363" cy="366713"/>
          </a:xfrm>
          <a:prstGeom prst="rect">
            <a:avLst/>
          </a:prstGeom>
          <a:noFill/>
          <a:ln w="9525">
            <a:noFill/>
            <a:miter lim="800000"/>
            <a:headEnd/>
            <a:tailEnd/>
          </a:ln>
          <a:effectLst/>
        </p:spPr>
        <p:txBody>
          <a:bodyPr wrap="none">
            <a:spAutoFit/>
          </a:bodyPr>
          <a:lstStyle/>
          <a:p>
            <a:pPr algn="l" rtl="0"/>
            <a:r>
              <a:rPr lang="en-US" u="none" dirty="0"/>
              <a:t>Problem</a:t>
            </a:r>
          </a:p>
        </p:txBody>
      </p:sp>
      <p:sp>
        <p:nvSpPr>
          <p:cNvPr id="4" name="Text Box 5"/>
          <p:cNvSpPr txBox="1">
            <a:spLocks noChangeArrowheads="1"/>
          </p:cNvSpPr>
          <p:nvPr/>
        </p:nvSpPr>
        <p:spPr bwMode="auto">
          <a:xfrm>
            <a:off x="3657600" y="2819400"/>
            <a:ext cx="3948113" cy="641350"/>
          </a:xfrm>
          <a:prstGeom prst="rect">
            <a:avLst/>
          </a:prstGeom>
          <a:noFill/>
          <a:ln w="9525">
            <a:noFill/>
            <a:miter lim="800000"/>
            <a:headEnd/>
            <a:tailEnd/>
          </a:ln>
          <a:effectLst/>
        </p:spPr>
        <p:txBody>
          <a:bodyPr wrap="none">
            <a:spAutoFit/>
          </a:bodyPr>
          <a:lstStyle/>
          <a:p>
            <a:pPr algn="ctr" rtl="0"/>
            <a:r>
              <a:rPr lang="en-US" u="none" dirty="0"/>
              <a:t>We don</a:t>
            </a:r>
            <a:r>
              <a:rPr lang="en-US" u="none" dirty="0">
                <a:latin typeface="Arial"/>
              </a:rPr>
              <a:t>’</a:t>
            </a:r>
            <a:r>
              <a:rPr lang="en-US" u="none" dirty="0"/>
              <a:t>t have error because </a:t>
            </a:r>
          </a:p>
          <a:p>
            <a:pPr algn="ctr" rtl="0"/>
            <a:r>
              <a:rPr lang="en-US" u="none" dirty="0"/>
              <a:t>it is responsible  for many errors</a:t>
            </a:r>
          </a:p>
        </p:txBody>
      </p:sp>
      <p:cxnSp>
        <p:nvCxnSpPr>
          <p:cNvPr id="5" name="AutoShape 6"/>
          <p:cNvCxnSpPr>
            <a:cxnSpLocks noChangeShapeType="1"/>
            <a:stCxn id="3" idx="2"/>
            <a:endCxn id="4" idx="0"/>
          </p:cNvCxnSpPr>
          <p:nvPr/>
        </p:nvCxnSpPr>
        <p:spPr bwMode="auto">
          <a:xfrm rot="16200000" flipH="1">
            <a:off x="4652169" y="1839119"/>
            <a:ext cx="776287" cy="1184275"/>
          </a:xfrm>
          <a:prstGeom prst="bentConnector3">
            <a:avLst>
              <a:gd name="adj1" fmla="val 49898"/>
            </a:avLst>
          </a:prstGeom>
          <a:noFill/>
          <a:ln w="9525">
            <a:solidFill>
              <a:schemeClr val="tx1"/>
            </a:solidFill>
            <a:miter lim="800000"/>
            <a:headEnd/>
            <a:tailEnd type="triangle" w="med" len="med"/>
          </a:ln>
          <a:effectLst/>
        </p:spPr>
      </p:cxnSp>
      <p:sp>
        <p:nvSpPr>
          <p:cNvPr id="6" name="Text Box 7"/>
          <p:cNvSpPr txBox="1">
            <a:spLocks noChangeArrowheads="1"/>
          </p:cNvSpPr>
          <p:nvPr/>
        </p:nvSpPr>
        <p:spPr bwMode="auto">
          <a:xfrm>
            <a:off x="3505200" y="3886200"/>
            <a:ext cx="4267200" cy="366713"/>
          </a:xfrm>
          <a:prstGeom prst="rect">
            <a:avLst/>
          </a:prstGeom>
          <a:noFill/>
          <a:ln w="9525">
            <a:noFill/>
            <a:miter lim="800000"/>
            <a:headEnd/>
            <a:tailEnd/>
          </a:ln>
          <a:effectLst/>
        </p:spPr>
        <p:txBody>
          <a:bodyPr>
            <a:spAutoFit/>
          </a:bodyPr>
          <a:lstStyle/>
          <a:p>
            <a:pPr algn="ctr" rtl="0"/>
            <a:r>
              <a:rPr lang="en-US" u="none"/>
              <a:t>Find another way to compute </a:t>
            </a:r>
            <a:r>
              <a:rPr lang="el-GR" u="none"/>
              <a:t>δ</a:t>
            </a:r>
            <a:r>
              <a:rPr lang="en-US" u="none" baseline="-25000"/>
              <a:t>j</a:t>
            </a:r>
            <a:endParaRPr lang="el-GR" u="none"/>
          </a:p>
        </p:txBody>
      </p:sp>
      <p:cxnSp>
        <p:nvCxnSpPr>
          <p:cNvPr id="7" name="AutoShape 11"/>
          <p:cNvCxnSpPr>
            <a:cxnSpLocks noChangeShapeType="1"/>
            <a:stCxn id="4" idx="2"/>
            <a:endCxn id="6" idx="0"/>
          </p:cNvCxnSpPr>
          <p:nvPr/>
        </p:nvCxnSpPr>
        <p:spPr bwMode="auto">
          <a:xfrm>
            <a:off x="5632450" y="3460750"/>
            <a:ext cx="6350" cy="425450"/>
          </a:xfrm>
          <a:prstGeom prst="straightConnector1">
            <a:avLst/>
          </a:prstGeom>
          <a:noFill/>
          <a:ln w="9525">
            <a:solidFill>
              <a:schemeClr val="tx1"/>
            </a:solidFill>
            <a:round/>
            <a:headEnd/>
            <a:tailEnd type="triangle" w="med" len="med"/>
          </a:ln>
          <a:effectLst/>
        </p:spPr>
      </p:cxnSp>
      <p:grpSp>
        <p:nvGrpSpPr>
          <p:cNvPr id="8" name="Group 42"/>
          <p:cNvGrpSpPr>
            <a:grpSpLocks/>
          </p:cNvGrpSpPr>
          <p:nvPr/>
        </p:nvGrpSpPr>
        <p:grpSpPr bwMode="auto">
          <a:xfrm>
            <a:off x="990600" y="4724400"/>
            <a:ext cx="7127875" cy="925513"/>
            <a:chOff x="480" y="2976"/>
            <a:chExt cx="4490" cy="583"/>
          </a:xfrm>
        </p:grpSpPr>
        <p:graphicFrame>
          <p:nvGraphicFramePr>
            <p:cNvPr id="9" name="Object 12"/>
            <p:cNvGraphicFramePr>
              <a:graphicFrameLocks noChangeAspect="1"/>
            </p:cNvGraphicFramePr>
            <p:nvPr/>
          </p:nvGraphicFramePr>
          <p:xfrm>
            <a:off x="480" y="3024"/>
            <a:ext cx="1344" cy="506"/>
          </p:xfrm>
          <a:graphic>
            <a:graphicData uri="http://schemas.openxmlformats.org/presentationml/2006/ole">
              <mc:AlternateContent xmlns:mc="http://schemas.openxmlformats.org/markup-compatibility/2006">
                <mc:Choice xmlns:v="urn:schemas-microsoft-com:vml" Requires="v">
                  <p:oleObj spid="_x0000_s4100" name="Equation" r:id="rId3" imgW="1180800" imgH="444240" progId="">
                    <p:embed/>
                  </p:oleObj>
                </mc:Choice>
                <mc:Fallback>
                  <p:oleObj name="Equation" r:id="rId3" imgW="1180800" imgH="444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3024"/>
                          <a:ext cx="1344" cy="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8"/>
            <p:cNvGraphicFramePr>
              <a:graphicFrameLocks noChangeAspect="1"/>
            </p:cNvGraphicFramePr>
            <p:nvPr/>
          </p:nvGraphicFramePr>
          <p:xfrm>
            <a:off x="2976" y="2976"/>
            <a:ext cx="1994" cy="583"/>
          </p:xfrm>
          <a:graphic>
            <a:graphicData uri="http://schemas.openxmlformats.org/presentationml/2006/ole">
              <mc:AlternateContent xmlns:mc="http://schemas.openxmlformats.org/markup-compatibility/2006">
                <mc:Choice xmlns:v="urn:schemas-microsoft-com:vml" Requires="v">
                  <p:oleObj spid="_x0000_s4101" name="Equation" r:id="rId5" imgW="1714320" imgH="457200" progId="">
                    <p:embed/>
                  </p:oleObj>
                </mc:Choice>
                <mc:Fallback>
                  <p:oleObj name="Equation" r:id="rId5" imgW="1714320" imgH="457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2976"/>
                          <a:ext cx="1994" cy="5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AutoShape 39"/>
            <p:cNvCxnSpPr>
              <a:cxnSpLocks noChangeShapeType="1"/>
            </p:cNvCxnSpPr>
            <p:nvPr/>
          </p:nvCxnSpPr>
          <p:spPr bwMode="auto">
            <a:xfrm flipV="1">
              <a:off x="1824" y="3268"/>
              <a:ext cx="1152" cy="9"/>
            </a:xfrm>
            <a:prstGeom prst="straightConnector1">
              <a:avLst/>
            </a:prstGeom>
            <a:noFill/>
            <a:ln w="9525">
              <a:solidFill>
                <a:schemeClr val="tx1"/>
              </a:solidFill>
              <a:round/>
              <a:headEnd/>
              <a:tailEnd type="triangle" w="med" len="med"/>
            </a:ln>
            <a:effectLst/>
          </p:spPr>
        </p:cxnSp>
        <p:sp>
          <p:nvSpPr>
            <p:cNvPr id="12" name="Text Box 40"/>
            <p:cNvSpPr txBox="1">
              <a:spLocks noChangeArrowheads="1"/>
            </p:cNvSpPr>
            <p:nvPr/>
          </p:nvSpPr>
          <p:spPr bwMode="auto">
            <a:xfrm>
              <a:off x="2115" y="3072"/>
              <a:ext cx="525" cy="404"/>
            </a:xfrm>
            <a:prstGeom prst="rect">
              <a:avLst/>
            </a:prstGeom>
            <a:noFill/>
            <a:ln w="9525">
              <a:noFill/>
              <a:miter lim="800000"/>
              <a:headEnd/>
              <a:tailEnd/>
            </a:ln>
            <a:effectLst/>
          </p:spPr>
          <p:txBody>
            <a:bodyPr wrap="none">
              <a:spAutoFit/>
            </a:bodyPr>
            <a:lstStyle/>
            <a:p>
              <a:pPr algn="ctr" rtl="0"/>
              <a:r>
                <a:rPr lang="en-US" u="none"/>
                <a:t>Chain</a:t>
              </a:r>
            </a:p>
            <a:p>
              <a:pPr algn="ctr" rtl="0"/>
              <a:r>
                <a:rPr lang="en-US" u="none"/>
                <a:t>Rule</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smtClean="0"/>
              <a:t>Computing </a:t>
            </a:r>
            <a:r>
              <a:rPr lang="el-GR" dirty="0" smtClean="0"/>
              <a:t>Δ</a:t>
            </a:r>
            <a:r>
              <a:rPr lang="en-US" dirty="0" err="1" smtClean="0"/>
              <a:t>v</a:t>
            </a:r>
            <a:r>
              <a:rPr lang="en-US" baseline="-25000" dirty="0" err="1" smtClean="0"/>
              <a:t>i,j</a:t>
            </a:r>
            <a:r>
              <a:rPr lang="en-US" baseline="-25000" dirty="0" smtClean="0"/>
              <a:t> </a:t>
            </a:r>
            <a:r>
              <a:rPr lang="en-US" dirty="0" smtClean="0"/>
              <a:t>for none output layers</a:t>
            </a:r>
            <a:endParaRPr lang="en-US" dirty="0"/>
          </a:p>
        </p:txBody>
      </p:sp>
      <p:graphicFrame>
        <p:nvGraphicFramePr>
          <p:cNvPr id="3" name="Object 4"/>
          <p:cNvGraphicFramePr>
            <a:graphicFrameLocks noChangeAspect="1"/>
          </p:cNvGraphicFramePr>
          <p:nvPr/>
        </p:nvGraphicFramePr>
        <p:xfrm>
          <a:off x="1200150" y="2051050"/>
          <a:ext cx="2438400" cy="758825"/>
        </p:xfrm>
        <a:graphic>
          <a:graphicData uri="http://schemas.openxmlformats.org/presentationml/2006/ole">
            <mc:AlternateContent xmlns:mc="http://schemas.openxmlformats.org/markup-compatibility/2006">
              <mc:Choice xmlns:v="urn:schemas-microsoft-com:vml" Requires="v">
                <p:oleObj spid="_x0000_s5129" name="Equation" r:id="rId3" imgW="1346040" imgH="419040" progId="">
                  <p:embed/>
                </p:oleObj>
              </mc:Choice>
              <mc:Fallback>
                <p:oleObj name="Equation" r:id="rId3" imgW="1346040" imgH="419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2051050"/>
                        <a:ext cx="2438400"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7"/>
          <p:cNvGraphicFramePr>
            <a:graphicFrameLocks noChangeAspect="1"/>
          </p:cNvGraphicFramePr>
          <p:nvPr/>
        </p:nvGraphicFramePr>
        <p:xfrm>
          <a:off x="5467350" y="2163762"/>
          <a:ext cx="2514600" cy="568325"/>
        </p:xfrm>
        <a:graphic>
          <a:graphicData uri="http://schemas.openxmlformats.org/presentationml/2006/ole">
            <mc:AlternateContent xmlns:mc="http://schemas.openxmlformats.org/markup-compatibility/2006">
              <mc:Choice xmlns:v="urn:schemas-microsoft-com:vml" Requires="v">
                <p:oleObj spid="_x0000_s5130" name="Equation" r:id="rId5" imgW="1968480" imgH="444240" progId="">
                  <p:embed/>
                </p:oleObj>
              </mc:Choice>
              <mc:Fallback>
                <p:oleObj name="Equation" r:id="rId5" imgW="1968480" imgH="4442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7350" y="2163762"/>
                        <a:ext cx="251460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4"/>
          <p:cNvGraphicFramePr>
            <a:graphicFrameLocks noChangeAspect="1"/>
          </p:cNvGraphicFramePr>
          <p:nvPr/>
        </p:nvGraphicFramePr>
        <p:xfrm>
          <a:off x="2971800" y="3230562"/>
          <a:ext cx="3543300" cy="688975"/>
        </p:xfrm>
        <a:graphic>
          <a:graphicData uri="http://schemas.openxmlformats.org/presentationml/2006/ole">
            <mc:AlternateContent xmlns:mc="http://schemas.openxmlformats.org/markup-compatibility/2006">
              <mc:Choice xmlns:v="urn:schemas-microsoft-com:vml" Requires="v">
                <p:oleObj spid="_x0000_s5131" name="Equation" r:id="rId7" imgW="2286000" imgH="444240" progId="">
                  <p:embed/>
                </p:oleObj>
              </mc:Choice>
              <mc:Fallback>
                <p:oleObj name="Equation" r:id="rId7" imgW="2286000" imgH="4442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230562"/>
                        <a:ext cx="3543300" cy="688975"/>
                      </a:xfrm>
                      <a:prstGeom prst="rect">
                        <a:avLst/>
                      </a:prstGeom>
                      <a:noFill/>
                      <a:ln>
                        <a:noFill/>
                      </a:ln>
                      <a:effectLst/>
                      <a:extLst>
                        <a:ext uri="{909E8E84-426E-40DD-AFC4-6F175D3DCCD1}">
                          <a14:hiddenFill xmlns:a14="http://schemas.microsoft.com/office/drawing/2010/main">
                            <a:solidFill>
                              <a:srgbClr val="EDFAD2"/>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FFFFCC"/>
                              </a:outerShdw>
                            </a:effectLst>
                          </a14:hiddenEffects>
                        </a:ext>
                      </a:extLst>
                    </p:spPr>
                  </p:pic>
                </p:oleObj>
              </mc:Fallback>
            </mc:AlternateContent>
          </a:graphicData>
        </a:graphic>
      </p:graphicFrame>
      <p:grpSp>
        <p:nvGrpSpPr>
          <p:cNvPr id="6" name="Group 33"/>
          <p:cNvGrpSpPr>
            <a:grpSpLocks/>
          </p:cNvGrpSpPr>
          <p:nvPr/>
        </p:nvGrpSpPr>
        <p:grpSpPr bwMode="auto">
          <a:xfrm>
            <a:off x="438150" y="4144962"/>
            <a:ext cx="4191000" cy="1674813"/>
            <a:chOff x="192" y="2640"/>
            <a:chExt cx="3216" cy="1055"/>
          </a:xfrm>
        </p:grpSpPr>
        <p:graphicFrame>
          <p:nvGraphicFramePr>
            <p:cNvPr id="7" name="Object 22"/>
            <p:cNvGraphicFramePr>
              <a:graphicFrameLocks noChangeAspect="1"/>
            </p:cNvGraphicFramePr>
            <p:nvPr/>
          </p:nvGraphicFramePr>
          <p:xfrm>
            <a:off x="192" y="2640"/>
            <a:ext cx="3216" cy="263"/>
          </p:xfrm>
          <a:graphic>
            <a:graphicData uri="http://schemas.openxmlformats.org/presentationml/2006/ole">
              <mc:AlternateContent xmlns:mc="http://schemas.openxmlformats.org/markup-compatibility/2006">
                <mc:Choice xmlns:v="urn:schemas-microsoft-com:vml" Requires="v">
                  <p:oleObj spid="_x0000_s5132" name="Equation" r:id="rId9" imgW="2793960" imgH="228600" progId="">
                    <p:embed/>
                  </p:oleObj>
                </mc:Choice>
                <mc:Fallback>
                  <p:oleObj name="Equation" r:id="rId9" imgW="2793960" imgH="228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2640"/>
                          <a:ext cx="3216"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26"/>
            <p:cNvGraphicFramePr>
              <a:graphicFrameLocks noChangeAspect="1"/>
            </p:cNvGraphicFramePr>
            <p:nvPr/>
          </p:nvGraphicFramePr>
          <p:xfrm>
            <a:off x="624" y="3168"/>
            <a:ext cx="1968" cy="527"/>
          </p:xfrm>
          <a:graphic>
            <a:graphicData uri="http://schemas.openxmlformats.org/presentationml/2006/ole">
              <mc:AlternateContent xmlns:mc="http://schemas.openxmlformats.org/markup-compatibility/2006">
                <mc:Choice xmlns:v="urn:schemas-microsoft-com:vml" Requires="v">
                  <p:oleObj spid="_x0000_s5133" name="Equation" r:id="rId11" imgW="1612800" imgH="431640" progId="">
                    <p:embed/>
                  </p:oleObj>
                </mc:Choice>
                <mc:Fallback>
                  <p:oleObj name="Equation" r:id="rId11" imgW="1612800" imgH="4316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 y="3168"/>
                          <a:ext cx="1968"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9" name="AutoShape 31"/>
          <p:cNvCxnSpPr>
            <a:cxnSpLocks noChangeShapeType="1"/>
          </p:cNvCxnSpPr>
          <p:nvPr/>
        </p:nvCxnSpPr>
        <p:spPr bwMode="auto">
          <a:xfrm>
            <a:off x="3638550" y="2430462"/>
            <a:ext cx="1828800" cy="17463"/>
          </a:xfrm>
          <a:prstGeom prst="straightConnector1">
            <a:avLst/>
          </a:prstGeom>
          <a:noFill/>
          <a:ln w="9525">
            <a:solidFill>
              <a:schemeClr val="tx1"/>
            </a:solidFill>
            <a:round/>
            <a:headEnd/>
            <a:tailEnd type="triangle" w="med" len="med"/>
          </a:ln>
          <a:effectLst/>
        </p:spPr>
      </p:cxnSp>
      <p:cxnSp>
        <p:nvCxnSpPr>
          <p:cNvPr id="10" name="AutoShape 34"/>
          <p:cNvCxnSpPr>
            <a:cxnSpLocks noChangeShapeType="1"/>
          </p:cNvCxnSpPr>
          <p:nvPr/>
        </p:nvCxnSpPr>
        <p:spPr bwMode="auto">
          <a:xfrm rot="5400000">
            <a:off x="3525837" y="2927350"/>
            <a:ext cx="225425" cy="2209800"/>
          </a:xfrm>
          <a:prstGeom prst="curvedConnector3">
            <a:avLst>
              <a:gd name="adj1" fmla="val 50000"/>
            </a:avLst>
          </a:prstGeom>
          <a:noFill/>
          <a:ln w="9525">
            <a:solidFill>
              <a:schemeClr val="tx1"/>
            </a:solidFill>
            <a:round/>
            <a:headEnd/>
            <a:tailEnd type="triangle" w="med" len="med"/>
          </a:ln>
          <a:effectLst/>
        </p:spPr>
      </p:cxnSp>
      <p:cxnSp>
        <p:nvCxnSpPr>
          <p:cNvPr id="11" name="AutoShape 35"/>
          <p:cNvCxnSpPr>
            <a:cxnSpLocks noChangeShapeType="1"/>
          </p:cNvCxnSpPr>
          <p:nvPr/>
        </p:nvCxnSpPr>
        <p:spPr bwMode="auto">
          <a:xfrm rot="16200000" flipH="1">
            <a:off x="5821363" y="2841624"/>
            <a:ext cx="230188" cy="2386013"/>
          </a:xfrm>
          <a:prstGeom prst="curvedConnector3">
            <a:avLst>
              <a:gd name="adj1" fmla="val 49657"/>
            </a:avLst>
          </a:prstGeom>
          <a:noFill/>
          <a:ln w="9525">
            <a:solidFill>
              <a:schemeClr val="tx1"/>
            </a:solidFill>
            <a:round/>
            <a:headEnd/>
            <a:tailEnd type="triangle" w="med" len="med"/>
          </a:ln>
          <a:effectLst/>
        </p:spPr>
      </p:cxnSp>
      <p:cxnSp>
        <p:nvCxnSpPr>
          <p:cNvPr id="12" name="AutoShape 36"/>
          <p:cNvCxnSpPr>
            <a:cxnSpLocks noChangeShapeType="1"/>
          </p:cNvCxnSpPr>
          <p:nvPr/>
        </p:nvCxnSpPr>
        <p:spPr bwMode="auto">
          <a:xfrm rot="5400000">
            <a:off x="5484812" y="1990725"/>
            <a:ext cx="498475" cy="1981200"/>
          </a:xfrm>
          <a:prstGeom prst="bentConnector3">
            <a:avLst>
              <a:gd name="adj1" fmla="val 50000"/>
            </a:avLst>
          </a:prstGeom>
          <a:noFill/>
          <a:ln w="9525">
            <a:solidFill>
              <a:schemeClr val="tx1"/>
            </a:solidFill>
            <a:miter lim="800000"/>
            <a:headEnd/>
            <a:tailEnd type="triangle" w="med" len="med"/>
          </a:ln>
          <a:effectLst/>
        </p:spPr>
      </p:cxnSp>
      <p:grpSp>
        <p:nvGrpSpPr>
          <p:cNvPr id="13" name="Group 38"/>
          <p:cNvGrpSpPr>
            <a:grpSpLocks/>
          </p:cNvGrpSpPr>
          <p:nvPr/>
        </p:nvGrpSpPr>
        <p:grpSpPr bwMode="auto">
          <a:xfrm>
            <a:off x="5695950" y="4149725"/>
            <a:ext cx="2867025" cy="1595437"/>
            <a:chOff x="3504" y="2832"/>
            <a:chExt cx="1806" cy="1005"/>
          </a:xfrm>
        </p:grpSpPr>
        <p:graphicFrame>
          <p:nvGraphicFramePr>
            <p:cNvPr id="14" name="Object 28"/>
            <p:cNvGraphicFramePr>
              <a:graphicFrameLocks noChangeAspect="1"/>
            </p:cNvGraphicFramePr>
            <p:nvPr/>
          </p:nvGraphicFramePr>
          <p:xfrm>
            <a:off x="3504" y="2832"/>
            <a:ext cx="1806" cy="378"/>
          </p:xfrm>
          <a:graphic>
            <a:graphicData uri="http://schemas.openxmlformats.org/presentationml/2006/ole">
              <mc:AlternateContent xmlns:mc="http://schemas.openxmlformats.org/markup-compatibility/2006">
                <mc:Choice xmlns:v="urn:schemas-microsoft-com:vml" Requires="v">
                  <p:oleObj spid="_x0000_s5134" name="Equation" r:id="rId13" imgW="1714320" imgH="355320" progId="">
                    <p:embed/>
                  </p:oleObj>
                </mc:Choice>
                <mc:Fallback>
                  <p:oleObj name="Equation" r:id="rId13" imgW="1714320" imgH="35532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4" y="2832"/>
                          <a:ext cx="1806" cy="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7"/>
            <p:cNvGraphicFramePr>
              <a:graphicFrameLocks noChangeAspect="1"/>
            </p:cNvGraphicFramePr>
            <p:nvPr/>
          </p:nvGraphicFramePr>
          <p:xfrm>
            <a:off x="3648" y="3360"/>
            <a:ext cx="1391" cy="477"/>
          </p:xfrm>
          <a:graphic>
            <a:graphicData uri="http://schemas.openxmlformats.org/presentationml/2006/ole">
              <mc:AlternateContent xmlns:mc="http://schemas.openxmlformats.org/markup-compatibility/2006">
                <mc:Choice xmlns:v="urn:schemas-microsoft-com:vml" Requires="v">
                  <p:oleObj spid="_x0000_s5135" name="Equation" r:id="rId15" imgW="1295280" imgH="444240" progId="">
                    <p:embed/>
                  </p:oleObj>
                </mc:Choice>
                <mc:Fallback>
                  <p:oleObj name="Equation" r:id="rId15" imgW="1295280" imgH="44424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8" y="3360"/>
                          <a:ext cx="1391" cy="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a:t>
            </a:r>
            <a:r>
              <a:rPr lang="el-GR" dirty="0" smtClean="0"/>
              <a:t>Δ</a:t>
            </a:r>
            <a:r>
              <a:rPr lang="en-US" dirty="0" err="1" smtClean="0"/>
              <a:t>v</a:t>
            </a:r>
            <a:r>
              <a:rPr lang="en-US" baseline="-25000" dirty="0" err="1" smtClean="0"/>
              <a:t>i,j</a:t>
            </a:r>
            <a:r>
              <a:rPr lang="en-US" baseline="-25000" dirty="0" smtClean="0"/>
              <a:t> </a:t>
            </a:r>
            <a:r>
              <a:rPr lang="en-US" dirty="0" smtClean="0"/>
              <a:t>for none output layers</a:t>
            </a:r>
            <a:endParaRPr lang="en-US" dirty="0"/>
          </a:p>
        </p:txBody>
      </p:sp>
      <p:graphicFrame>
        <p:nvGraphicFramePr>
          <p:cNvPr id="3" name="Object 15"/>
          <p:cNvGraphicFramePr>
            <a:graphicFrameLocks noChangeAspect="1"/>
          </p:cNvGraphicFramePr>
          <p:nvPr/>
        </p:nvGraphicFramePr>
        <p:xfrm>
          <a:off x="1236663" y="1752600"/>
          <a:ext cx="6940550" cy="925513"/>
        </p:xfrm>
        <a:graphic>
          <a:graphicData uri="http://schemas.openxmlformats.org/presentationml/2006/ole">
            <mc:AlternateContent xmlns:mc="http://schemas.openxmlformats.org/markup-compatibility/2006">
              <mc:Choice xmlns:v="urn:schemas-microsoft-com:vml" Requires="v">
                <p:oleObj spid="_x0000_s6154" name="Equation" r:id="rId3" imgW="3759120" imgH="457200" progId="">
                  <p:embed/>
                </p:oleObj>
              </mc:Choice>
              <mc:Fallback>
                <p:oleObj name="Equation" r:id="rId3" imgW="3759120" imgH="457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1752600"/>
                        <a:ext cx="6940550" cy="92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5"/>
          <p:cNvGrpSpPr>
            <a:grpSpLocks/>
          </p:cNvGrpSpPr>
          <p:nvPr/>
        </p:nvGrpSpPr>
        <p:grpSpPr bwMode="auto">
          <a:xfrm>
            <a:off x="1219200" y="3505200"/>
            <a:ext cx="3124200" cy="2303463"/>
            <a:chOff x="768" y="2208"/>
            <a:chExt cx="1968" cy="1451"/>
          </a:xfrm>
        </p:grpSpPr>
        <p:graphicFrame>
          <p:nvGraphicFramePr>
            <p:cNvPr id="5" name="Object 16"/>
            <p:cNvGraphicFramePr>
              <a:graphicFrameLocks noChangeAspect="1"/>
            </p:cNvGraphicFramePr>
            <p:nvPr/>
          </p:nvGraphicFramePr>
          <p:xfrm>
            <a:off x="768" y="2208"/>
            <a:ext cx="1968" cy="471"/>
          </p:xfrm>
          <a:graphic>
            <a:graphicData uri="http://schemas.openxmlformats.org/presentationml/2006/ole">
              <mc:AlternateContent xmlns:mc="http://schemas.openxmlformats.org/markup-compatibility/2006">
                <mc:Choice xmlns:v="urn:schemas-microsoft-com:vml" Requires="v">
                  <p:oleObj spid="_x0000_s6155" name="Equation" r:id="rId5" imgW="1968480" imgH="444240" progId="">
                    <p:embed/>
                  </p:oleObj>
                </mc:Choice>
                <mc:Fallback>
                  <p:oleObj name="Equation" r:id="rId5" imgW="1968480" imgH="4442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2208"/>
                          <a:ext cx="1968" cy="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7"/>
            <p:cNvGraphicFramePr>
              <a:graphicFrameLocks noChangeAspect="1"/>
            </p:cNvGraphicFramePr>
            <p:nvPr/>
          </p:nvGraphicFramePr>
          <p:xfrm>
            <a:off x="768" y="2707"/>
            <a:ext cx="1968" cy="435"/>
          </p:xfrm>
          <a:graphic>
            <a:graphicData uri="http://schemas.openxmlformats.org/presentationml/2006/ole">
              <mc:AlternateContent xmlns:mc="http://schemas.openxmlformats.org/markup-compatibility/2006">
                <mc:Choice xmlns:v="urn:schemas-microsoft-com:vml" Requires="v">
                  <p:oleObj spid="_x0000_s6156" name="Equation" r:id="rId7" imgW="2450880" imgH="444240" progId="">
                    <p:embed/>
                  </p:oleObj>
                </mc:Choice>
                <mc:Fallback>
                  <p:oleObj name="Equation" r:id="rId7" imgW="2450880" imgH="4442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 y="2707"/>
                          <a:ext cx="1968" cy="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8"/>
            <p:cNvGraphicFramePr>
              <a:graphicFrameLocks noChangeAspect="1"/>
            </p:cNvGraphicFramePr>
            <p:nvPr/>
          </p:nvGraphicFramePr>
          <p:xfrm>
            <a:off x="1008" y="3216"/>
            <a:ext cx="1456" cy="443"/>
          </p:xfrm>
          <a:graphic>
            <a:graphicData uri="http://schemas.openxmlformats.org/presentationml/2006/ole">
              <mc:AlternateContent xmlns:mc="http://schemas.openxmlformats.org/markup-compatibility/2006">
                <mc:Choice xmlns:v="urn:schemas-microsoft-com:vml" Requires="v">
                  <p:oleObj spid="_x0000_s6157" name="Equation" r:id="rId9" imgW="1549080" imgH="444240" progId="">
                    <p:embed/>
                  </p:oleObj>
                </mc:Choice>
                <mc:Fallback>
                  <p:oleObj name="Equation" r:id="rId9" imgW="1549080" imgH="4442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3216"/>
                          <a:ext cx="1456" cy="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2"/>
          <p:cNvGrpSpPr>
            <a:grpSpLocks/>
          </p:cNvGrpSpPr>
          <p:nvPr/>
        </p:nvGrpSpPr>
        <p:grpSpPr bwMode="auto">
          <a:xfrm>
            <a:off x="5364163" y="3484563"/>
            <a:ext cx="3094037" cy="1544637"/>
            <a:chOff x="3312" y="2151"/>
            <a:chExt cx="1949" cy="973"/>
          </a:xfrm>
        </p:grpSpPr>
        <p:graphicFrame>
          <p:nvGraphicFramePr>
            <p:cNvPr id="9" name="Object 19"/>
            <p:cNvGraphicFramePr>
              <a:graphicFrameLocks noChangeAspect="1"/>
            </p:cNvGraphicFramePr>
            <p:nvPr/>
          </p:nvGraphicFramePr>
          <p:xfrm>
            <a:off x="3390" y="2151"/>
            <a:ext cx="1571" cy="336"/>
          </p:xfrm>
          <a:graphic>
            <a:graphicData uri="http://schemas.openxmlformats.org/presentationml/2006/ole">
              <mc:AlternateContent xmlns:mc="http://schemas.openxmlformats.org/markup-compatibility/2006">
                <mc:Choice xmlns:v="urn:schemas-microsoft-com:vml" Requires="v">
                  <p:oleObj spid="_x0000_s6158" name="Equation" r:id="rId11" imgW="1295280" imgH="241200" progId="">
                    <p:embed/>
                  </p:oleObj>
                </mc:Choice>
                <mc:Fallback>
                  <p:oleObj name="Equation" r:id="rId11" imgW="1295280" imgH="2412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0" y="2151"/>
                          <a:ext cx="1571"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0"/>
            <p:cNvGraphicFramePr>
              <a:graphicFrameLocks noChangeAspect="1"/>
            </p:cNvGraphicFramePr>
            <p:nvPr/>
          </p:nvGraphicFramePr>
          <p:xfrm>
            <a:off x="3312" y="2592"/>
            <a:ext cx="1949" cy="532"/>
          </p:xfrm>
          <a:graphic>
            <a:graphicData uri="http://schemas.openxmlformats.org/presentationml/2006/ole">
              <mc:AlternateContent xmlns:mc="http://schemas.openxmlformats.org/markup-compatibility/2006">
                <mc:Choice xmlns:v="urn:schemas-microsoft-com:vml" Requires="v">
                  <p:oleObj spid="_x0000_s6159" name="Equation" r:id="rId13" imgW="1676160" imgH="457200" progId="">
                    <p:embed/>
                  </p:oleObj>
                </mc:Choice>
                <mc:Fallback>
                  <p:oleObj name="Equation" r:id="rId13" imgW="1676160" imgH="4572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2" y="2592"/>
                          <a:ext cx="1949" cy="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11" name="AutoShape 23"/>
          <p:cNvCxnSpPr>
            <a:cxnSpLocks noChangeShapeType="1"/>
          </p:cNvCxnSpPr>
          <p:nvPr/>
        </p:nvCxnSpPr>
        <p:spPr bwMode="auto">
          <a:xfrm rot="5400000">
            <a:off x="3368675" y="2166938"/>
            <a:ext cx="750887" cy="1925638"/>
          </a:xfrm>
          <a:prstGeom prst="curvedConnector3">
            <a:avLst>
              <a:gd name="adj1" fmla="val 49894"/>
            </a:avLst>
          </a:prstGeom>
          <a:noFill/>
          <a:ln w="9525">
            <a:solidFill>
              <a:schemeClr val="tx1"/>
            </a:solidFill>
            <a:round/>
            <a:headEnd/>
            <a:tailEnd type="triangle" w="med" len="med"/>
          </a:ln>
          <a:effectLst/>
        </p:spPr>
      </p:cxnSp>
      <p:cxnSp>
        <p:nvCxnSpPr>
          <p:cNvPr id="12" name="AutoShape 24"/>
          <p:cNvCxnSpPr>
            <a:cxnSpLocks noChangeShapeType="1"/>
          </p:cNvCxnSpPr>
          <p:nvPr/>
        </p:nvCxnSpPr>
        <p:spPr bwMode="auto">
          <a:xfrm rot="16200000" flipH="1">
            <a:off x="5356226" y="2105025"/>
            <a:ext cx="730250" cy="2028825"/>
          </a:xfrm>
          <a:prstGeom prst="curvedConnector3">
            <a:avLst>
              <a:gd name="adj1" fmla="val 49782"/>
            </a:avLst>
          </a:prstGeom>
          <a:noFill/>
          <a:ln w="9525">
            <a:solidFill>
              <a:schemeClr val="tx1"/>
            </a:solidFill>
            <a:round/>
            <a:headEnd/>
            <a:tailEnd type="triangle" w="med" len="med"/>
          </a:ln>
          <a:effectLst/>
        </p:spPr>
      </p:cxnSp>
      <p:graphicFrame>
        <p:nvGraphicFramePr>
          <p:cNvPr id="6152" name="Object 52"/>
          <p:cNvGraphicFramePr>
            <a:graphicFrameLocks noChangeAspect="1"/>
          </p:cNvGraphicFramePr>
          <p:nvPr/>
        </p:nvGraphicFramePr>
        <p:xfrm>
          <a:off x="5038725" y="5029200"/>
          <a:ext cx="2698750" cy="600075"/>
        </p:xfrm>
        <a:graphic>
          <a:graphicData uri="http://schemas.openxmlformats.org/presentationml/2006/ole">
            <mc:AlternateContent xmlns:mc="http://schemas.openxmlformats.org/markup-compatibility/2006">
              <mc:Choice xmlns:v="urn:schemas-microsoft-com:vml" Requires="v">
                <p:oleObj spid="_x0000_s6160" name="Equation" r:id="rId15" imgW="1612800" imgH="355320" progId="">
                  <p:embed/>
                </p:oleObj>
              </mc:Choice>
              <mc:Fallback>
                <p:oleObj name="Equation" r:id="rId15" imgW="1612800" imgH="355320" progId="">
                  <p:embed/>
                  <p:pic>
                    <p:nvPicPr>
                      <p:cNvPr id="0" name="Object 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8725" y="5029200"/>
                        <a:ext cx="26987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AutoShape 57"/>
          <p:cNvCxnSpPr>
            <a:cxnSpLocks noChangeShapeType="1"/>
          </p:cNvCxnSpPr>
          <p:nvPr/>
        </p:nvCxnSpPr>
        <p:spPr bwMode="auto">
          <a:xfrm rot="5400000">
            <a:off x="6020594" y="5561806"/>
            <a:ext cx="304800" cy="1588"/>
          </a:xfrm>
          <a:prstGeom prst="straightConnector1">
            <a:avLst/>
          </a:prstGeom>
          <a:noFill/>
          <a:ln w="9525">
            <a:solidFill>
              <a:schemeClr val="tx1"/>
            </a:solidFill>
            <a:round/>
            <a:headEnd/>
            <a:tailEnd type="triangle" w="med" len="med"/>
          </a:ln>
          <a:effectLst/>
        </p:spPr>
      </p:cxnSp>
      <p:graphicFrame>
        <p:nvGraphicFramePr>
          <p:cNvPr id="15" name="Object 59"/>
          <p:cNvGraphicFramePr>
            <a:graphicFrameLocks noChangeAspect="1"/>
          </p:cNvGraphicFramePr>
          <p:nvPr/>
        </p:nvGraphicFramePr>
        <p:xfrm>
          <a:off x="5354638" y="5768975"/>
          <a:ext cx="1895475" cy="801688"/>
        </p:xfrm>
        <a:graphic>
          <a:graphicData uri="http://schemas.openxmlformats.org/presentationml/2006/ole">
            <mc:AlternateContent xmlns:mc="http://schemas.openxmlformats.org/markup-compatibility/2006">
              <mc:Choice xmlns:v="urn:schemas-microsoft-com:vml" Requires="v">
                <p:oleObj spid="_x0000_s6161" name="Equation" r:id="rId17" imgW="1155600" imgH="469800" progId="">
                  <p:embed/>
                </p:oleObj>
              </mc:Choice>
              <mc:Fallback>
                <p:oleObj name="Equation" r:id="rId17" imgW="1155600" imgH="46980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54638" y="5768975"/>
                        <a:ext cx="1895475"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Computing </a:t>
            </a:r>
            <a:r>
              <a:rPr lang="el-GR" dirty="0" smtClean="0"/>
              <a:t>Δ</a:t>
            </a:r>
            <a:r>
              <a:rPr lang="en-US" dirty="0" err="1" smtClean="0"/>
              <a:t>v</a:t>
            </a:r>
            <a:r>
              <a:rPr lang="en-US" baseline="-25000" dirty="0" err="1" smtClean="0"/>
              <a:t>i,j</a:t>
            </a:r>
            <a:r>
              <a:rPr lang="en-US" baseline="-25000" dirty="0" smtClean="0"/>
              <a:t> </a:t>
            </a:r>
            <a:r>
              <a:rPr lang="en-US" dirty="0" smtClean="0"/>
              <a:t>for none output layers</a:t>
            </a:r>
            <a:endParaRPr lang="en-US" dirty="0"/>
          </a:p>
        </p:txBody>
      </p:sp>
      <p:graphicFrame>
        <p:nvGraphicFramePr>
          <p:cNvPr id="57346" name="Object 2"/>
          <p:cNvGraphicFramePr>
            <a:graphicFrameLocks noChangeAspect="1"/>
          </p:cNvGraphicFramePr>
          <p:nvPr/>
        </p:nvGraphicFramePr>
        <p:xfrm>
          <a:off x="1828800" y="5257800"/>
          <a:ext cx="5281613" cy="822325"/>
        </p:xfrm>
        <a:graphic>
          <a:graphicData uri="http://schemas.openxmlformats.org/presentationml/2006/ole">
            <mc:AlternateContent xmlns:mc="http://schemas.openxmlformats.org/markup-compatibility/2006">
              <mc:Choice xmlns:v="urn:schemas-microsoft-com:vml" Requires="v">
                <p:oleObj spid="_x0000_s79878" name="Equation" r:id="rId3" imgW="1549080" imgH="241200" progId="">
                  <p:embed/>
                </p:oleObj>
              </mc:Choice>
              <mc:Fallback>
                <p:oleObj name="Equation" r:id="rId3" imgW="1549080" imgH="241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257800"/>
                        <a:ext cx="5281613"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3"/>
          <p:cNvGraphicFramePr>
            <a:graphicFrameLocks noChangeAspect="1"/>
          </p:cNvGraphicFramePr>
          <p:nvPr/>
        </p:nvGraphicFramePr>
        <p:xfrm>
          <a:off x="3059113" y="1447800"/>
          <a:ext cx="2287587" cy="768350"/>
        </p:xfrm>
        <a:graphic>
          <a:graphicData uri="http://schemas.openxmlformats.org/presentationml/2006/ole">
            <mc:AlternateContent xmlns:mc="http://schemas.openxmlformats.org/markup-compatibility/2006">
              <mc:Choice xmlns:v="urn:schemas-microsoft-com:vml" Requires="v">
                <p:oleObj spid="_x0000_s79879" name="Equation" r:id="rId5" imgW="1282680" imgH="431640" progId="">
                  <p:embed/>
                </p:oleObj>
              </mc:Choice>
              <mc:Fallback>
                <p:oleObj name="Equation" r:id="rId5" imgW="1282680" imgH="4316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1447800"/>
                        <a:ext cx="2287587"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0" name="Object 6"/>
          <p:cNvGraphicFramePr>
            <a:graphicFrameLocks noChangeAspect="1"/>
          </p:cNvGraphicFramePr>
          <p:nvPr/>
        </p:nvGraphicFramePr>
        <p:xfrm>
          <a:off x="1219200" y="3581400"/>
          <a:ext cx="3455988" cy="1174750"/>
        </p:xfrm>
        <a:graphic>
          <a:graphicData uri="http://schemas.openxmlformats.org/presentationml/2006/ole">
            <mc:AlternateContent xmlns:mc="http://schemas.openxmlformats.org/markup-compatibility/2006">
              <mc:Choice xmlns:v="urn:schemas-microsoft-com:vml" Requires="v">
                <p:oleObj spid="_x0000_s79880" name="Equation" r:id="rId7" imgW="1193760" imgH="406080" progId="">
                  <p:embed/>
                </p:oleObj>
              </mc:Choice>
              <mc:Fallback>
                <p:oleObj name="Equation" r:id="rId7" imgW="1193760" imgH="40608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581400"/>
                        <a:ext cx="3455988"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486400" y="3810000"/>
            <a:ext cx="2971800" cy="533400"/>
          </a:xfrm>
          <a:prstGeom prst="rect">
            <a:avLst/>
          </a:prstGeom>
          <a:noFill/>
        </p:spPr>
        <p:txBody>
          <a:bodyPr wrap="square" rtlCol="0">
            <a:spAutoFit/>
          </a:bodyPr>
          <a:lstStyle/>
          <a:p>
            <a:r>
              <a:rPr lang="en-US" sz="2800" dirty="0" smtClean="0"/>
              <a:t>Negative Gradient</a:t>
            </a:r>
            <a:endParaRPr lang="en-US" sz="2800" dirty="0"/>
          </a:p>
        </p:txBody>
      </p:sp>
      <p:graphicFrame>
        <p:nvGraphicFramePr>
          <p:cNvPr id="79877" name="Object 5"/>
          <p:cNvGraphicFramePr>
            <a:graphicFrameLocks noChangeAspect="1"/>
          </p:cNvGraphicFramePr>
          <p:nvPr/>
        </p:nvGraphicFramePr>
        <p:xfrm>
          <a:off x="2057400" y="2438400"/>
          <a:ext cx="2287587" cy="768350"/>
        </p:xfrm>
        <a:graphic>
          <a:graphicData uri="http://schemas.openxmlformats.org/presentationml/2006/ole">
            <mc:AlternateContent xmlns:mc="http://schemas.openxmlformats.org/markup-compatibility/2006">
              <mc:Choice xmlns:v="urn:schemas-microsoft-com:vml" Requires="v">
                <p:oleObj spid="_x0000_s79881" name="Equation" r:id="rId9" imgW="1282680" imgH="431640" progId="">
                  <p:embed/>
                </p:oleObj>
              </mc:Choice>
              <mc:Fallback>
                <p:oleObj name="Equation" r:id="rId9" imgW="1282680" imgH="4316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438400"/>
                        <a:ext cx="2287587"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linds(horizontal)">
                                      <p:cBhvr>
                                        <p:cTn id="7" dur="2000"/>
                                        <p:tgtEl>
                                          <p:spTgt spid="57347"/>
                                        </p:tgtEl>
                                      </p:cBhvr>
                                    </p:animEffect>
                                  </p:childTnLst>
                                </p:cTn>
                              </p:par>
                              <p:par>
                                <p:cTn id="8" presetID="3" presetClass="entr" presetSubtype="10" fill="hold" nodeType="withEffect">
                                  <p:stCondLst>
                                    <p:cond delay="0"/>
                                  </p:stCondLst>
                                  <p:childTnLst>
                                    <p:set>
                                      <p:cBhvr>
                                        <p:cTn id="9" dur="1" fill="hold">
                                          <p:stCondLst>
                                            <p:cond delay="0"/>
                                          </p:stCondLst>
                                        </p:cTn>
                                        <p:tgtEl>
                                          <p:spTgt spid="79877"/>
                                        </p:tgtEl>
                                        <p:attrNameLst>
                                          <p:attrName>style.visibility</p:attrName>
                                        </p:attrNameLst>
                                      </p:cBhvr>
                                      <p:to>
                                        <p:strVal val="visible"/>
                                      </p:to>
                                    </p:set>
                                    <p:animEffect transition="in" filter="blinds(horizontal)">
                                      <p:cBhvr>
                                        <p:cTn id="10" dur="2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Gradient of neurons</a:t>
            </a:r>
            <a:endParaRPr lang="en-US" dirty="0"/>
          </a:p>
        </p:txBody>
      </p:sp>
      <p:sp>
        <p:nvSpPr>
          <p:cNvPr id="3" name="Rectangle 21"/>
          <p:cNvSpPr>
            <a:spLocks noChangeArrowheads="1"/>
          </p:cNvSpPr>
          <p:nvPr/>
        </p:nvSpPr>
        <p:spPr bwMode="auto">
          <a:xfrm>
            <a:off x="152400" y="3048000"/>
            <a:ext cx="8763000" cy="2209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graphicFrame>
        <p:nvGraphicFramePr>
          <p:cNvPr id="13314" name="Object 1025"/>
          <p:cNvGraphicFramePr>
            <a:graphicFrameLocks noChangeAspect="1"/>
          </p:cNvGraphicFramePr>
          <p:nvPr/>
        </p:nvGraphicFramePr>
        <p:xfrm>
          <a:off x="96838" y="3352800"/>
          <a:ext cx="1298575" cy="962025"/>
        </p:xfrm>
        <a:graphic>
          <a:graphicData uri="http://schemas.openxmlformats.org/presentationml/2006/ole">
            <mc:AlternateContent xmlns:mc="http://schemas.openxmlformats.org/markup-compatibility/2006">
              <mc:Choice xmlns:v="urn:schemas-microsoft-com:vml" Requires="v">
                <p:oleObj spid="_x0000_s13318" name="Equation" r:id="rId3" imgW="291960" imgH="241200" progId="">
                  <p:embed/>
                </p:oleObj>
              </mc:Choice>
              <mc:Fallback>
                <p:oleObj name="Equation" r:id="rId3" imgW="291960" imgH="241200" progId="">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3352800"/>
                        <a:ext cx="12985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1027"/>
          <p:cNvGraphicFramePr>
            <a:graphicFrameLocks noChangeAspect="1"/>
          </p:cNvGraphicFramePr>
          <p:nvPr/>
        </p:nvGraphicFramePr>
        <p:xfrm>
          <a:off x="1524000" y="3352800"/>
          <a:ext cx="4779963" cy="1173163"/>
        </p:xfrm>
        <a:graphic>
          <a:graphicData uri="http://schemas.openxmlformats.org/presentationml/2006/ole">
            <mc:AlternateContent xmlns:mc="http://schemas.openxmlformats.org/markup-compatibility/2006">
              <mc:Choice xmlns:v="urn:schemas-microsoft-com:vml" Requires="v">
                <p:oleObj spid="_x0000_s13319" name="Equation" r:id="rId5" imgW="1206360" imgH="342720" progId="">
                  <p:embed/>
                </p:oleObj>
              </mc:Choice>
              <mc:Fallback>
                <p:oleObj name="Equation" r:id="rId5" imgW="1206360" imgH="342720" progId="">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352800"/>
                        <a:ext cx="477996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1026"/>
          <p:cNvGraphicFramePr>
            <a:graphicFrameLocks noChangeAspect="1"/>
          </p:cNvGraphicFramePr>
          <p:nvPr/>
        </p:nvGraphicFramePr>
        <p:xfrm>
          <a:off x="1295400" y="4191000"/>
          <a:ext cx="4827587" cy="738187"/>
        </p:xfrm>
        <a:graphic>
          <a:graphicData uri="http://schemas.openxmlformats.org/presentationml/2006/ole">
            <mc:AlternateContent xmlns:mc="http://schemas.openxmlformats.org/markup-compatibility/2006">
              <mc:Choice xmlns:v="urn:schemas-microsoft-com:vml" Requires="v">
                <p:oleObj spid="_x0000_s13320" name="Equation" r:id="rId7" imgW="1218960" imgH="215640" progId="">
                  <p:embed/>
                </p:oleObj>
              </mc:Choice>
              <mc:Fallback>
                <p:oleObj name="Equation" r:id="rId7" imgW="1218960" imgH="215640" progId="">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191000"/>
                        <a:ext cx="4827587"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9"/>
          <p:cNvSpPr txBox="1">
            <a:spLocks noChangeArrowheads="1"/>
          </p:cNvSpPr>
          <p:nvPr/>
        </p:nvSpPr>
        <p:spPr bwMode="auto">
          <a:xfrm>
            <a:off x="6096000" y="3429000"/>
            <a:ext cx="2627313" cy="457200"/>
          </a:xfrm>
          <a:prstGeom prst="rect">
            <a:avLst/>
          </a:prstGeom>
          <a:noFill/>
          <a:ln w="9525">
            <a:noFill/>
            <a:miter lim="800000"/>
            <a:headEnd/>
            <a:tailEnd/>
          </a:ln>
        </p:spPr>
        <p:txBody>
          <a:bodyPr>
            <a:spAutoFit/>
          </a:bodyPr>
          <a:lstStyle/>
          <a:p>
            <a:r>
              <a:rPr lang="en-US" sz="2400" i="1" dirty="0"/>
              <a:t> if j hidden node</a:t>
            </a:r>
            <a:endParaRPr lang="en-US" sz="2400" dirty="0"/>
          </a:p>
        </p:txBody>
      </p:sp>
      <p:sp>
        <p:nvSpPr>
          <p:cNvPr id="9" name="Text Box 20"/>
          <p:cNvSpPr txBox="1">
            <a:spLocks noChangeArrowheads="1"/>
          </p:cNvSpPr>
          <p:nvPr/>
        </p:nvSpPr>
        <p:spPr bwMode="auto">
          <a:xfrm>
            <a:off x="6096000" y="4343400"/>
            <a:ext cx="2882900" cy="461665"/>
          </a:xfrm>
          <a:prstGeom prst="rect">
            <a:avLst/>
          </a:prstGeom>
          <a:noFill/>
          <a:ln w="9525">
            <a:noFill/>
            <a:miter lim="800000"/>
            <a:headEnd/>
            <a:tailEnd/>
          </a:ln>
        </p:spPr>
        <p:txBody>
          <a:bodyPr wrap="square">
            <a:spAutoFit/>
          </a:bodyPr>
          <a:lstStyle/>
          <a:p>
            <a:r>
              <a:rPr lang="en-US" sz="2400" i="1" dirty="0"/>
              <a:t>If </a:t>
            </a:r>
            <a:r>
              <a:rPr lang="en-US" sz="2400" i="1" dirty="0" smtClean="0"/>
              <a:t>k output </a:t>
            </a:r>
            <a:r>
              <a:rPr lang="en-US" sz="2400" i="1" dirty="0"/>
              <a:t>node</a:t>
            </a:r>
          </a:p>
        </p:txBody>
      </p:sp>
      <p:graphicFrame>
        <p:nvGraphicFramePr>
          <p:cNvPr id="13317" name="Object 1025"/>
          <p:cNvGraphicFramePr>
            <a:graphicFrameLocks noChangeAspect="1"/>
          </p:cNvGraphicFramePr>
          <p:nvPr/>
        </p:nvGraphicFramePr>
        <p:xfrm>
          <a:off x="152400" y="4267200"/>
          <a:ext cx="1179512" cy="718310"/>
        </p:xfrm>
        <a:graphic>
          <a:graphicData uri="http://schemas.openxmlformats.org/presentationml/2006/ole">
            <mc:AlternateContent xmlns:mc="http://schemas.openxmlformats.org/markup-compatibility/2006">
              <mc:Choice xmlns:v="urn:schemas-microsoft-com:vml" Requires="v">
                <p:oleObj spid="_x0000_s13321" name="Equation" r:id="rId9" imgW="317160" imgH="215640" progId="">
                  <p:embed/>
                </p:oleObj>
              </mc:Choice>
              <mc:Fallback>
                <p:oleObj name="Equation" r:id="rId9" imgW="317160" imgH="2156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4267200"/>
                        <a:ext cx="1179512" cy="718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Weight correction</a:t>
            </a:r>
            <a:endParaRPr lang="en-US" dirty="0"/>
          </a:p>
        </p:txBody>
      </p:sp>
      <p:sp>
        <p:nvSpPr>
          <p:cNvPr id="3" name="Text Box 7"/>
          <p:cNvSpPr txBox="1">
            <a:spLocks noChangeArrowheads="1"/>
          </p:cNvSpPr>
          <p:nvPr/>
        </p:nvSpPr>
        <p:spPr bwMode="auto">
          <a:xfrm>
            <a:off x="838200" y="2286000"/>
            <a:ext cx="8077200" cy="923330"/>
          </a:xfrm>
          <a:prstGeom prst="rect">
            <a:avLst/>
          </a:prstGeom>
          <a:noFill/>
          <a:ln w="9525">
            <a:noFill/>
            <a:miter lim="800000"/>
            <a:headEnd/>
            <a:tailEnd/>
          </a:ln>
          <a:effectLst/>
        </p:spPr>
        <p:txBody>
          <a:bodyPr wrap="square">
            <a:spAutoFit/>
          </a:bodyPr>
          <a:lstStyle/>
          <a:p>
            <a:pPr algn="l" rtl="0"/>
            <a:r>
              <a:rPr lang="en-US" u="none" dirty="0">
                <a:solidFill>
                  <a:schemeClr val="tx2"/>
                </a:solidFill>
                <a:effectLst>
                  <a:outerShdw blurRad="38100" dist="38100" dir="2700000" algn="tl">
                    <a:srgbClr val="C0C0C0"/>
                  </a:outerShdw>
                </a:effectLst>
              </a:rPr>
              <a:t>(Weight correction) = (Learning rate parameter) </a:t>
            </a:r>
          </a:p>
          <a:p>
            <a:pPr algn="l" rtl="0"/>
            <a:r>
              <a:rPr lang="en-US" u="none" dirty="0">
                <a:solidFill>
                  <a:schemeClr val="tx2"/>
                </a:solidFill>
                <a:effectLst>
                  <a:outerShdw blurRad="38100" dist="38100" dir="2700000" algn="tl">
                    <a:srgbClr val="C0C0C0"/>
                  </a:outerShdw>
                </a:effectLst>
              </a:rPr>
              <a:t>			* (local gradient) </a:t>
            </a:r>
          </a:p>
          <a:p>
            <a:pPr algn="l" rtl="0"/>
            <a:r>
              <a:rPr lang="en-US" u="none" dirty="0">
                <a:solidFill>
                  <a:schemeClr val="tx2"/>
                </a:solidFill>
                <a:effectLst>
                  <a:outerShdw blurRad="38100" dist="38100" dir="2700000" algn="tl">
                    <a:srgbClr val="C0C0C0"/>
                  </a:outerShdw>
                </a:effectLst>
              </a:rPr>
              <a:t>			* (input signal of </a:t>
            </a:r>
            <a:r>
              <a:rPr lang="en-US" u="none" dirty="0" smtClean="0">
                <a:solidFill>
                  <a:schemeClr val="tx2"/>
                </a:solidFill>
                <a:effectLst>
                  <a:outerShdw blurRad="38100" dist="38100" dir="2700000" algn="tl">
                    <a:srgbClr val="C0C0C0"/>
                  </a:outerShdw>
                </a:effectLst>
              </a:rPr>
              <a:t>previous </a:t>
            </a:r>
            <a:r>
              <a:rPr lang="en-US" u="none" dirty="0">
                <a:solidFill>
                  <a:schemeClr val="tx2"/>
                </a:solidFill>
                <a:effectLst>
                  <a:outerShdw blurRad="38100" dist="38100" dir="2700000" algn="tl">
                    <a:srgbClr val="C0C0C0"/>
                  </a:outerShdw>
                </a:effectLst>
              </a:rPr>
              <a:t>layer Neuron)</a:t>
            </a:r>
          </a:p>
        </p:txBody>
      </p:sp>
      <p:graphicFrame>
        <p:nvGraphicFramePr>
          <p:cNvPr id="4" name="Object 8"/>
          <p:cNvGraphicFramePr>
            <a:graphicFrameLocks noChangeAspect="1"/>
          </p:cNvGraphicFramePr>
          <p:nvPr/>
        </p:nvGraphicFramePr>
        <p:xfrm>
          <a:off x="1317625" y="4419600"/>
          <a:ext cx="5761038" cy="855663"/>
        </p:xfrm>
        <a:graphic>
          <a:graphicData uri="http://schemas.openxmlformats.org/presentationml/2006/ole">
            <mc:AlternateContent xmlns:mc="http://schemas.openxmlformats.org/markup-compatibility/2006">
              <mc:Choice xmlns:v="urn:schemas-microsoft-com:vml" Requires="v">
                <p:oleObj spid="_x0000_s7172" name="Equation" r:id="rId3" imgW="1625400" imgH="241200" progId="">
                  <p:embed/>
                </p:oleObj>
              </mc:Choice>
              <mc:Fallback>
                <p:oleObj name="Equation" r:id="rId3" imgW="1625400" imgH="241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4419600"/>
                        <a:ext cx="5761038"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p:cNvGraphicFramePr>
            <a:graphicFrameLocks noChangeAspect="1"/>
          </p:cNvGraphicFramePr>
          <p:nvPr/>
        </p:nvGraphicFramePr>
        <p:xfrm>
          <a:off x="1295400" y="3505200"/>
          <a:ext cx="5757862" cy="822325"/>
        </p:xfrm>
        <a:graphic>
          <a:graphicData uri="http://schemas.openxmlformats.org/presentationml/2006/ole">
            <mc:AlternateContent xmlns:mc="http://schemas.openxmlformats.org/markup-compatibility/2006">
              <mc:Choice xmlns:v="urn:schemas-microsoft-com:vml" Requires="v">
                <p:oleObj spid="_x0000_s7173" name="Equation" r:id="rId5" imgW="1688760" imgH="241200" progId="">
                  <p:embed/>
                </p:oleObj>
              </mc:Choice>
              <mc:Fallback>
                <p:oleObj name="Equation" r:id="rId5" imgW="1688760" imgH="24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05200"/>
                        <a:ext cx="5757862"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200" b="1" dirty="0" smtClean="0">
                <a:solidFill>
                  <a:srgbClr val="FF0000"/>
                </a:solidFill>
              </a:rPr>
              <a:t>Why do we need Multi Layer Neural Networks??</a:t>
            </a:r>
            <a:endParaRPr lang="en-US" sz="3200" b="1" dirty="0">
              <a:solidFill>
                <a:srgbClr val="FF0000"/>
              </a:solidFill>
            </a:endParaRPr>
          </a:p>
        </p:txBody>
      </p:sp>
      <p:sp>
        <p:nvSpPr>
          <p:cNvPr id="3" name="Content Placeholder 2"/>
          <p:cNvSpPr>
            <a:spLocks noGrp="1"/>
          </p:cNvSpPr>
          <p:nvPr>
            <p:ph idx="1"/>
          </p:nvPr>
        </p:nvSpPr>
        <p:spPr>
          <a:xfrm>
            <a:off x="381000" y="1219200"/>
            <a:ext cx="8382000" cy="5410200"/>
          </a:xfrm>
        </p:spPr>
        <p:txBody>
          <a:bodyPr>
            <a:noAutofit/>
          </a:bodyPr>
          <a:lstStyle/>
          <a:p>
            <a:pPr algn="just"/>
            <a:r>
              <a:rPr lang="en-US" sz="2400" dirty="0" smtClean="0"/>
              <a:t>Some input and output patterns can be easily learned by single-layer neural networks (i.e. perception). However, these single-layer </a:t>
            </a:r>
            <a:r>
              <a:rPr lang="en-US" sz="2400" dirty="0" err="1" smtClean="0"/>
              <a:t>perceptron</a:t>
            </a:r>
            <a:r>
              <a:rPr lang="en-US" sz="2400" dirty="0" smtClean="0"/>
              <a:t> cannot learn some relatively simple patterns, such as those that are not linearly separable.</a:t>
            </a:r>
          </a:p>
          <a:p>
            <a:pPr algn="just"/>
            <a:r>
              <a:rPr lang="en-US" sz="2400" dirty="0" smtClean="0"/>
              <a:t>Single layer neural network can’t learn any abstract features of the input since it is limited to having only one layer. A multi-layered network overcomes this limitation as it can create internal representations and learn different features in each layer. </a:t>
            </a:r>
          </a:p>
          <a:p>
            <a:pPr algn="just"/>
            <a:r>
              <a:rPr lang="en-US" sz="2400" dirty="0" smtClean="0"/>
              <a:t>Each higher layer learns more and more abstract features that can be used to classify the image. Each layer finds patterns in the layer below it and it is this ability to create internal representations that are independent of outside input that gives multi-layered networks their Power.</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a:t>
            </a:r>
            <a:endParaRPr lang="en-US" dirty="0"/>
          </a:p>
        </p:txBody>
      </p:sp>
      <p:sp>
        <p:nvSpPr>
          <p:cNvPr id="4" name="Rectangle 3"/>
          <p:cNvSpPr/>
          <p:nvPr/>
        </p:nvSpPr>
        <p:spPr>
          <a:xfrm>
            <a:off x="838200" y="1524000"/>
            <a:ext cx="7696200" cy="4376583"/>
          </a:xfrm>
          <a:prstGeom prst="rect">
            <a:avLst/>
          </a:prstGeom>
        </p:spPr>
        <p:txBody>
          <a:bodyPr wrap="square">
            <a:spAutoFit/>
          </a:bodyPr>
          <a:lstStyle/>
          <a:p>
            <a:pPr algn="just">
              <a:lnSpc>
                <a:spcPct val="80000"/>
              </a:lnSpc>
              <a:buFontTx/>
              <a:buNone/>
            </a:pPr>
            <a:r>
              <a:rPr lang="en-US" sz="2400" dirty="0" smtClean="0"/>
              <a:t>Step 0 : Initialize weights</a:t>
            </a:r>
          </a:p>
          <a:p>
            <a:pPr algn="just">
              <a:lnSpc>
                <a:spcPct val="80000"/>
              </a:lnSpc>
              <a:buFontTx/>
              <a:buNone/>
            </a:pPr>
            <a:r>
              <a:rPr lang="en-US" sz="2400" dirty="0" smtClean="0"/>
              <a:t>              (Set to random variables with zero mean and variance one)</a:t>
            </a:r>
          </a:p>
          <a:p>
            <a:pPr algn="just">
              <a:lnSpc>
                <a:spcPct val="80000"/>
              </a:lnSpc>
              <a:buFontTx/>
              <a:buNone/>
            </a:pPr>
            <a:endParaRPr lang="en-US" sz="2400" dirty="0" smtClean="0"/>
          </a:p>
          <a:p>
            <a:pPr algn="just">
              <a:lnSpc>
                <a:spcPct val="80000"/>
              </a:lnSpc>
              <a:buFontTx/>
              <a:buNone/>
            </a:pPr>
            <a:r>
              <a:rPr lang="en-US" sz="2400" dirty="0" smtClean="0"/>
              <a:t>Step 1: While stopping condition is false do Step 2-9.</a:t>
            </a:r>
          </a:p>
          <a:p>
            <a:pPr algn="just">
              <a:lnSpc>
                <a:spcPct val="80000"/>
              </a:lnSpc>
              <a:buFontTx/>
              <a:buNone/>
            </a:pPr>
            <a:r>
              <a:rPr lang="en-US" sz="2400" dirty="0" smtClean="0"/>
              <a:t>        </a:t>
            </a:r>
          </a:p>
          <a:p>
            <a:pPr algn="just">
              <a:lnSpc>
                <a:spcPct val="80000"/>
              </a:lnSpc>
              <a:buFontTx/>
              <a:buNone/>
            </a:pPr>
            <a:r>
              <a:rPr lang="en-US" sz="2400" dirty="0" smtClean="0"/>
              <a:t>Step 2:  For each training pair do Steps 3-8.</a:t>
            </a:r>
          </a:p>
          <a:p>
            <a:pPr algn="just">
              <a:lnSpc>
                <a:spcPct val="80000"/>
              </a:lnSpc>
              <a:buFontTx/>
              <a:buNone/>
            </a:pPr>
            <a:r>
              <a:rPr lang="en-US" sz="2400" dirty="0" smtClean="0"/>
              <a:t>                     </a:t>
            </a:r>
            <a:endParaRPr lang="fa-IR" sz="2400" dirty="0" smtClean="0"/>
          </a:p>
          <a:p>
            <a:pPr algn="just">
              <a:lnSpc>
                <a:spcPct val="80000"/>
              </a:lnSpc>
              <a:buFontTx/>
              <a:buNone/>
            </a:pPr>
            <a:r>
              <a:rPr lang="fa-IR" sz="2400" dirty="0" smtClean="0"/>
              <a:t>                   </a:t>
            </a:r>
            <a:r>
              <a:rPr lang="en-US" sz="2400" u="sng" dirty="0" smtClean="0">
                <a:solidFill>
                  <a:srgbClr val="FF0000"/>
                </a:solidFill>
              </a:rPr>
              <a:t>Feed forward </a:t>
            </a:r>
            <a:r>
              <a:rPr lang="en-US" sz="2400" u="sng" dirty="0" err="1" smtClean="0">
                <a:solidFill>
                  <a:srgbClr val="FF0000"/>
                </a:solidFill>
              </a:rPr>
              <a:t>comutation</a:t>
            </a:r>
            <a:endParaRPr lang="en-US" sz="2400" u="sng" dirty="0" smtClean="0">
              <a:solidFill>
                <a:srgbClr val="FF0000"/>
              </a:solidFill>
            </a:endParaRPr>
          </a:p>
          <a:p>
            <a:pPr algn="just">
              <a:lnSpc>
                <a:spcPct val="80000"/>
              </a:lnSpc>
              <a:buFontTx/>
              <a:buNone/>
            </a:pPr>
            <a:r>
              <a:rPr lang="en-US" sz="2400" dirty="0" smtClean="0"/>
              <a:t>	                 </a:t>
            </a:r>
          </a:p>
          <a:p>
            <a:pPr algn="just">
              <a:lnSpc>
                <a:spcPct val="80000"/>
              </a:lnSpc>
              <a:buFontTx/>
              <a:buNone/>
            </a:pPr>
            <a:r>
              <a:rPr lang="en-US" sz="2400" dirty="0" smtClean="0"/>
              <a:t> Step 3:  Each input unit(</a:t>
            </a:r>
            <a:r>
              <a:rPr lang="en-US" sz="2400" dirty="0" err="1" smtClean="0"/>
              <a:t>Xi,i</a:t>
            </a:r>
            <a:r>
              <a:rPr lang="en-US" sz="2400" dirty="0" smtClean="0"/>
              <a:t>=1,..,n)  receives  input signal xi and broadcasts this signal to all units in the layer above(the hidden  units</a:t>
            </a:r>
            <a:r>
              <a:rPr lang="fa-IR" sz="2400" dirty="0" smtClean="0"/>
              <a:t>(</a:t>
            </a:r>
            <a:endParaRPr lang="en-US" sz="2400" dirty="0" smtClean="0"/>
          </a:p>
          <a:p>
            <a:pPr>
              <a:lnSpc>
                <a:spcPct val="80000"/>
              </a:lnSpc>
              <a:buFontTx/>
              <a:buNone/>
            </a:pPr>
            <a:r>
              <a:rPr lang="en-US" dirty="0" smtClean="0"/>
              <a:t>                                                                                </a:t>
            </a:r>
          </a:p>
          <a:p>
            <a:pPr>
              <a:lnSpc>
                <a:spcPct val="80000"/>
              </a:lnSpc>
              <a:buFontTx/>
              <a:buNone/>
            </a:pP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Algorithm(Cont)</a:t>
            </a:r>
            <a:endParaRPr lang="en-US" dirty="0"/>
          </a:p>
        </p:txBody>
      </p:sp>
      <p:sp>
        <p:nvSpPr>
          <p:cNvPr id="3" name="Rectangle 2"/>
          <p:cNvSpPr/>
          <p:nvPr/>
        </p:nvSpPr>
        <p:spPr>
          <a:xfrm>
            <a:off x="685800" y="1803940"/>
            <a:ext cx="7924800" cy="3748719"/>
          </a:xfrm>
          <a:prstGeom prst="rect">
            <a:avLst/>
          </a:prstGeom>
        </p:spPr>
        <p:txBody>
          <a:bodyPr wrap="square">
            <a:spAutoFit/>
          </a:bodyPr>
          <a:lstStyle/>
          <a:p>
            <a:pPr>
              <a:lnSpc>
                <a:spcPct val="90000"/>
              </a:lnSpc>
              <a:buFontTx/>
              <a:buNone/>
            </a:pPr>
            <a:r>
              <a:rPr lang="en-US" sz="2400" dirty="0" smtClean="0"/>
              <a:t>Step 4: Each hidden unit (</a:t>
            </a:r>
            <a:r>
              <a:rPr lang="en-US" sz="2400" dirty="0" err="1" smtClean="0"/>
              <a:t>Zj</a:t>
            </a:r>
            <a:r>
              <a:rPr lang="en-US" sz="2400" dirty="0" smtClean="0"/>
              <a:t> j=1,</a:t>
            </a:r>
            <a:r>
              <a:rPr lang="en-US" sz="2400" dirty="0" smtClean="0">
                <a:latin typeface="Arial"/>
              </a:rPr>
              <a:t>…</a:t>
            </a:r>
            <a:r>
              <a:rPr lang="en-US" sz="2400" dirty="0" smtClean="0"/>
              <a:t>,p) sums its  weighted input signals </a:t>
            </a:r>
          </a:p>
          <a:p>
            <a:pPr>
              <a:lnSpc>
                <a:spcPct val="90000"/>
              </a:lnSpc>
              <a:buFontTx/>
              <a:buNone/>
            </a:pPr>
            <a:endParaRPr lang="en-US" sz="2400" dirty="0" smtClean="0"/>
          </a:p>
          <a:p>
            <a:pPr>
              <a:lnSpc>
                <a:spcPct val="90000"/>
              </a:lnSpc>
              <a:buFontTx/>
              <a:buNone/>
            </a:pPr>
            <a:r>
              <a:rPr lang="en-US" sz="2400" dirty="0" smtClean="0"/>
              <a:t>           </a:t>
            </a:r>
          </a:p>
          <a:p>
            <a:pPr>
              <a:lnSpc>
                <a:spcPct val="90000"/>
              </a:lnSpc>
              <a:buFontTx/>
              <a:buNone/>
            </a:pPr>
            <a:endParaRPr lang="en-US" sz="2400" dirty="0" smtClean="0"/>
          </a:p>
          <a:p>
            <a:pPr>
              <a:lnSpc>
                <a:spcPct val="90000"/>
              </a:lnSpc>
              <a:buFontTx/>
              <a:buNone/>
            </a:pPr>
            <a:r>
              <a:rPr lang="en-US" sz="2400" dirty="0" smtClean="0"/>
              <a:t>           applies its activation function to compute its  output signal</a:t>
            </a:r>
          </a:p>
          <a:p>
            <a:pPr>
              <a:lnSpc>
                <a:spcPct val="90000"/>
              </a:lnSpc>
              <a:buFontTx/>
              <a:buNone/>
            </a:pPr>
            <a:r>
              <a:rPr lang="en-US" sz="2400" dirty="0" smtClean="0"/>
              <a:t>            </a:t>
            </a:r>
          </a:p>
          <a:p>
            <a:pPr>
              <a:lnSpc>
                <a:spcPct val="90000"/>
              </a:lnSpc>
              <a:buFontTx/>
              <a:buNone/>
            </a:pPr>
            <a:r>
              <a:rPr lang="en-US" sz="2400" dirty="0" smtClean="0">
                <a:solidFill>
                  <a:srgbClr val="000000"/>
                </a:solidFill>
              </a:rPr>
              <a:t>      </a:t>
            </a:r>
          </a:p>
          <a:p>
            <a:pPr>
              <a:lnSpc>
                <a:spcPct val="90000"/>
              </a:lnSpc>
              <a:buFontTx/>
              <a:buNone/>
            </a:pPr>
            <a:r>
              <a:rPr lang="en-US" sz="2400" dirty="0" smtClean="0"/>
              <a:t>           and sends this signal to all units in the layer above</a:t>
            </a:r>
          </a:p>
          <a:p>
            <a:pPr>
              <a:lnSpc>
                <a:spcPct val="90000"/>
              </a:lnSpc>
              <a:buFontTx/>
              <a:buNone/>
            </a:pPr>
            <a:r>
              <a:rPr lang="en-US" sz="2400" dirty="0" smtClean="0"/>
              <a:t>           (</a:t>
            </a:r>
            <a:r>
              <a:rPr lang="en-US" sz="2400" dirty="0" err="1" smtClean="0"/>
              <a:t>outputunits</a:t>
            </a:r>
            <a:r>
              <a:rPr lang="en-US" sz="2400" dirty="0" smtClean="0"/>
              <a:t>)</a:t>
            </a:r>
            <a:endParaRPr lang="en-US" sz="2400" dirty="0"/>
          </a:p>
        </p:txBody>
      </p:sp>
      <p:graphicFrame>
        <p:nvGraphicFramePr>
          <p:cNvPr id="8194" name="Object 2"/>
          <p:cNvGraphicFramePr>
            <a:graphicFrameLocks noChangeAspect="1"/>
          </p:cNvGraphicFramePr>
          <p:nvPr/>
        </p:nvGraphicFramePr>
        <p:xfrm>
          <a:off x="3352800" y="2514600"/>
          <a:ext cx="2178050" cy="804862"/>
        </p:xfrm>
        <a:graphic>
          <a:graphicData uri="http://schemas.openxmlformats.org/presentationml/2006/ole">
            <mc:AlternateContent xmlns:mc="http://schemas.openxmlformats.org/markup-compatibility/2006">
              <mc:Choice xmlns:v="urn:schemas-microsoft-com:vml" Requires="v">
                <p:oleObj spid="_x0000_s8196" name="Equation" r:id="rId3" imgW="1168200" imgH="431640" progId="">
                  <p:embed/>
                </p:oleObj>
              </mc:Choice>
              <mc:Fallback>
                <p:oleObj name="Equation" r:id="rId3" imgW="1168200" imgH="431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14600"/>
                        <a:ext cx="2178050"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00400" y="3962400"/>
          <a:ext cx="2895600" cy="593725"/>
        </p:xfrm>
        <a:graphic>
          <a:graphicData uri="http://schemas.openxmlformats.org/presentationml/2006/ole">
            <mc:AlternateContent xmlns:mc="http://schemas.openxmlformats.org/markup-compatibility/2006">
              <mc:Choice xmlns:v="urn:schemas-microsoft-com:vml" Requires="v">
                <p:oleObj spid="_x0000_s8197" name="Equation" r:id="rId5" imgW="863225" imgH="241195" progId="">
                  <p:embed/>
                </p:oleObj>
              </mc:Choice>
              <mc:Fallback>
                <p:oleObj name="Equation" r:id="rId5" imgW="863225" imgH="241195"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962400"/>
                        <a:ext cx="289560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Algorithm(Cont)</a:t>
            </a:r>
            <a:endParaRPr lang="en-US" dirty="0"/>
          </a:p>
        </p:txBody>
      </p:sp>
      <p:sp>
        <p:nvSpPr>
          <p:cNvPr id="3" name="Rectangle 2"/>
          <p:cNvSpPr/>
          <p:nvPr/>
        </p:nvSpPr>
        <p:spPr>
          <a:xfrm>
            <a:off x="457200" y="1474619"/>
            <a:ext cx="8305800" cy="3447098"/>
          </a:xfrm>
          <a:prstGeom prst="rect">
            <a:avLst/>
          </a:prstGeom>
        </p:spPr>
        <p:txBody>
          <a:bodyPr wrap="square">
            <a:spAutoFit/>
          </a:bodyPr>
          <a:lstStyle/>
          <a:p>
            <a:pPr>
              <a:buFontTx/>
              <a:buNone/>
            </a:pPr>
            <a:r>
              <a:rPr lang="en-US" sz="1600" dirty="0" smtClean="0"/>
              <a:t>Step 5: </a:t>
            </a:r>
            <a:r>
              <a:rPr lang="en-US" dirty="0" smtClean="0"/>
              <a:t>Each output unit (</a:t>
            </a:r>
            <a:r>
              <a:rPr lang="en-US" dirty="0" err="1" smtClean="0"/>
              <a:t>Y</a:t>
            </a:r>
            <a:r>
              <a:rPr lang="en-US" sz="1050" dirty="0" err="1" smtClean="0"/>
              <a:t>k</a:t>
            </a:r>
            <a:r>
              <a:rPr lang="en-US" dirty="0" smtClean="0"/>
              <a:t> ,k=1,</a:t>
            </a:r>
            <a:r>
              <a:rPr lang="en-US" dirty="0" smtClean="0">
                <a:latin typeface="Arial"/>
              </a:rPr>
              <a:t>…</a:t>
            </a:r>
            <a:r>
              <a:rPr lang="en-US" dirty="0" smtClean="0"/>
              <a:t>..,m) sums its weighted input signals,</a:t>
            </a:r>
            <a:r>
              <a:rPr lang="en-US" sz="1600" dirty="0" smtClean="0">
                <a:solidFill>
                  <a:srgbClr val="000000"/>
                </a:solidFill>
              </a:rPr>
              <a:t> </a:t>
            </a:r>
            <a:endParaRPr lang="en-US" sz="1600" dirty="0" smtClean="0"/>
          </a:p>
          <a:p>
            <a:pPr>
              <a:buFontTx/>
              <a:buNone/>
            </a:pPr>
            <a:r>
              <a:rPr lang="en-US" sz="1600" dirty="0" smtClean="0"/>
              <a:t>             </a:t>
            </a:r>
          </a:p>
          <a:p>
            <a:pPr>
              <a:buFontTx/>
              <a:buNone/>
            </a:pPr>
            <a:r>
              <a:rPr lang="en-US" sz="1600" dirty="0" smtClean="0"/>
              <a:t>              </a:t>
            </a:r>
            <a:r>
              <a:rPr lang="en-US" sz="3200" dirty="0" err="1" smtClean="0">
                <a:solidFill>
                  <a:srgbClr val="000000"/>
                </a:solidFill>
              </a:rPr>
              <a:t>y_in</a:t>
            </a:r>
            <a:r>
              <a:rPr lang="en-US" sz="1600" dirty="0" err="1" smtClean="0">
                <a:solidFill>
                  <a:srgbClr val="000000"/>
                </a:solidFill>
              </a:rPr>
              <a:t>k</a:t>
            </a:r>
            <a:r>
              <a:rPr lang="en-US" sz="3200" dirty="0" smtClean="0">
                <a:solidFill>
                  <a:srgbClr val="000000"/>
                </a:solidFill>
              </a:rPr>
              <a:t>=</a:t>
            </a:r>
            <a:r>
              <a:rPr lang="en-US" sz="3200" dirty="0" err="1" smtClean="0">
                <a:solidFill>
                  <a:srgbClr val="000000"/>
                </a:solidFill>
              </a:rPr>
              <a:t>w</a:t>
            </a:r>
            <a:r>
              <a:rPr lang="en-US" sz="1600" dirty="0" err="1" smtClean="0">
                <a:solidFill>
                  <a:srgbClr val="000000"/>
                </a:solidFill>
              </a:rPr>
              <a:t>Ok</a:t>
            </a:r>
            <a:r>
              <a:rPr lang="en-US" sz="3200" dirty="0" smtClean="0">
                <a:solidFill>
                  <a:srgbClr val="000000"/>
                </a:solidFill>
              </a:rPr>
              <a:t>+</a:t>
            </a:r>
            <a:endParaRPr lang="en-US" sz="1600" dirty="0" smtClean="0"/>
          </a:p>
          <a:p>
            <a:pPr>
              <a:buFontTx/>
              <a:buNone/>
            </a:pPr>
            <a:endParaRPr lang="en-US" sz="1600" dirty="0" smtClean="0"/>
          </a:p>
          <a:p>
            <a:pPr>
              <a:buFontTx/>
              <a:buNone/>
            </a:pPr>
            <a:r>
              <a:rPr lang="en-US" sz="1600" dirty="0" smtClean="0"/>
              <a:t>            </a:t>
            </a:r>
          </a:p>
          <a:p>
            <a:pPr>
              <a:buFontTx/>
              <a:buNone/>
            </a:pPr>
            <a:r>
              <a:rPr lang="en-US" sz="1600" dirty="0" smtClean="0"/>
              <a:t> </a:t>
            </a:r>
            <a:r>
              <a:rPr lang="en-US" sz="2400" dirty="0" smtClean="0"/>
              <a:t>and applies its activation function to compute its output signal.</a:t>
            </a:r>
          </a:p>
          <a:p>
            <a:pPr>
              <a:buFontTx/>
              <a:buNone/>
            </a:pPr>
            <a:r>
              <a:rPr lang="en-US" sz="3200" dirty="0" smtClean="0"/>
              <a:t>       </a:t>
            </a:r>
          </a:p>
          <a:p>
            <a:pPr>
              <a:buFontTx/>
              <a:buNone/>
            </a:pPr>
            <a:r>
              <a:rPr lang="en-US" sz="3200" dirty="0" smtClean="0"/>
              <a:t>        </a:t>
            </a:r>
            <a:r>
              <a:rPr lang="en-US" sz="3200" dirty="0" err="1" smtClean="0">
                <a:solidFill>
                  <a:srgbClr val="000000"/>
                </a:solidFill>
              </a:rPr>
              <a:t>y</a:t>
            </a:r>
            <a:r>
              <a:rPr lang="en-US" sz="1400" dirty="0" err="1" smtClean="0">
                <a:solidFill>
                  <a:srgbClr val="000000"/>
                </a:solidFill>
              </a:rPr>
              <a:t>k</a:t>
            </a:r>
            <a:r>
              <a:rPr lang="en-US" sz="3200" dirty="0" smtClean="0">
                <a:solidFill>
                  <a:srgbClr val="000000"/>
                </a:solidFill>
              </a:rPr>
              <a:t>=f(</a:t>
            </a:r>
            <a:r>
              <a:rPr lang="en-US" sz="3200" dirty="0" err="1" smtClean="0">
                <a:solidFill>
                  <a:srgbClr val="000000"/>
                </a:solidFill>
              </a:rPr>
              <a:t>y_in</a:t>
            </a:r>
            <a:r>
              <a:rPr lang="en-US" sz="1600" dirty="0" err="1" smtClean="0">
                <a:solidFill>
                  <a:srgbClr val="000000"/>
                </a:solidFill>
              </a:rPr>
              <a:t>k</a:t>
            </a:r>
            <a:r>
              <a:rPr lang="en-US" sz="3200" dirty="0" smtClean="0">
                <a:solidFill>
                  <a:srgbClr val="000000"/>
                </a:solidFill>
              </a:rPr>
              <a:t>).</a:t>
            </a:r>
          </a:p>
          <a:p>
            <a:pPr>
              <a:buFontTx/>
              <a:buNone/>
            </a:pPr>
            <a:r>
              <a:rPr lang="en-US" sz="3200" dirty="0" smtClean="0"/>
              <a:t> </a:t>
            </a:r>
            <a:endParaRPr lang="en-US" dirty="0"/>
          </a:p>
        </p:txBody>
      </p:sp>
      <p:graphicFrame>
        <p:nvGraphicFramePr>
          <p:cNvPr id="44034" name="Object 2"/>
          <p:cNvGraphicFramePr>
            <a:graphicFrameLocks noChangeAspect="1"/>
          </p:cNvGraphicFramePr>
          <p:nvPr/>
        </p:nvGraphicFramePr>
        <p:xfrm>
          <a:off x="3124200" y="1981200"/>
          <a:ext cx="1066800" cy="849313"/>
        </p:xfrm>
        <a:graphic>
          <a:graphicData uri="http://schemas.openxmlformats.org/presentationml/2006/ole">
            <mc:AlternateContent xmlns:mc="http://schemas.openxmlformats.org/markup-compatibility/2006">
              <mc:Choice xmlns:v="urn:schemas-microsoft-com:vml" Requires="v">
                <p:oleObj spid="_x0000_s44035" name="Equation" r:id="rId3" imgW="558558" imgH="444307" progId="">
                  <p:embed/>
                </p:oleObj>
              </mc:Choice>
              <mc:Fallback>
                <p:oleObj name="Equation" r:id="rId3" imgW="558558" imgH="44430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81200"/>
                        <a:ext cx="1066800"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Algorithm(Cont)</a:t>
            </a:r>
            <a:endParaRPr lang="en-US" dirty="0"/>
          </a:p>
        </p:txBody>
      </p:sp>
      <p:sp>
        <p:nvSpPr>
          <p:cNvPr id="3" name="Rectangle 2"/>
          <p:cNvSpPr/>
          <p:nvPr/>
        </p:nvSpPr>
        <p:spPr>
          <a:xfrm>
            <a:off x="3124200" y="1295400"/>
            <a:ext cx="2649059" cy="369332"/>
          </a:xfrm>
          <a:prstGeom prst="rect">
            <a:avLst/>
          </a:prstGeom>
        </p:spPr>
        <p:txBody>
          <a:bodyPr wrap="none">
            <a:spAutoFit/>
          </a:bodyPr>
          <a:lstStyle/>
          <a:p>
            <a:pPr>
              <a:buFontTx/>
              <a:buNone/>
            </a:pPr>
            <a:r>
              <a:rPr lang="en-US" u="sng" dirty="0" smtClean="0">
                <a:solidFill>
                  <a:srgbClr val="FF0000"/>
                </a:solidFill>
              </a:rPr>
              <a:t>Back propagation of error:</a:t>
            </a:r>
            <a:endParaRPr lang="en-US" u="sng" dirty="0">
              <a:solidFill>
                <a:srgbClr val="FF0000"/>
              </a:solidFill>
            </a:endParaRPr>
          </a:p>
        </p:txBody>
      </p:sp>
      <p:sp>
        <p:nvSpPr>
          <p:cNvPr id="4" name="Rectangle 3"/>
          <p:cNvSpPr/>
          <p:nvPr/>
        </p:nvSpPr>
        <p:spPr>
          <a:xfrm>
            <a:off x="381000" y="1828800"/>
            <a:ext cx="8001000" cy="3693319"/>
          </a:xfrm>
          <a:prstGeom prst="rect">
            <a:avLst/>
          </a:prstGeom>
        </p:spPr>
        <p:txBody>
          <a:bodyPr wrap="square">
            <a:spAutoFit/>
          </a:bodyPr>
          <a:lstStyle/>
          <a:p>
            <a:pPr>
              <a:buFontTx/>
              <a:buNone/>
            </a:pPr>
            <a:r>
              <a:rPr lang="en-US" dirty="0" smtClean="0"/>
              <a:t>Step 6:  Each output unit ( </a:t>
            </a:r>
            <a:r>
              <a:rPr lang="en-US" dirty="0" err="1" smtClean="0"/>
              <a:t>Y</a:t>
            </a:r>
            <a:r>
              <a:rPr lang="en-US" sz="1100" dirty="0" err="1" smtClean="0"/>
              <a:t>k</a:t>
            </a:r>
            <a:r>
              <a:rPr lang="en-US" dirty="0" smtClean="0"/>
              <a:t> ,k=1,</a:t>
            </a:r>
            <a:r>
              <a:rPr lang="en-US" dirty="0" smtClean="0">
                <a:latin typeface="Arial"/>
              </a:rPr>
              <a:t>…</a:t>
            </a:r>
            <a:r>
              <a:rPr lang="en-US" dirty="0" smtClean="0"/>
              <a:t>,m) receives a target  pattern corresponding to the input training </a:t>
            </a:r>
            <a:r>
              <a:rPr lang="en-US" dirty="0" err="1" smtClean="0"/>
              <a:t>patern</a:t>
            </a:r>
            <a:endParaRPr lang="en-US" dirty="0" smtClean="0"/>
          </a:p>
          <a:p>
            <a:pPr>
              <a:buFontTx/>
              <a:buNone/>
            </a:pPr>
            <a:r>
              <a:rPr lang="en-US" dirty="0" smtClean="0"/>
              <a:t>             computes its error information term.</a:t>
            </a:r>
          </a:p>
          <a:p>
            <a:pPr>
              <a:buFontTx/>
              <a:buNone/>
            </a:pPr>
            <a:endParaRPr lang="en-US" dirty="0" smtClean="0"/>
          </a:p>
          <a:p>
            <a:pPr>
              <a:buFontTx/>
              <a:buNone/>
            </a:pPr>
            <a:endParaRPr lang="en-US" dirty="0" smtClean="0"/>
          </a:p>
          <a:p>
            <a:pPr>
              <a:buFontTx/>
              <a:buNone/>
            </a:pPr>
            <a:r>
              <a:rPr lang="en-US" dirty="0" smtClean="0"/>
              <a:t>             </a:t>
            </a:r>
          </a:p>
          <a:p>
            <a:pPr>
              <a:buFontTx/>
              <a:buNone/>
            </a:pPr>
            <a:r>
              <a:rPr lang="en-US" dirty="0" smtClean="0"/>
              <a:t>             calculates its weight correction term (used to update </a:t>
            </a:r>
            <a:r>
              <a:rPr lang="en-US" dirty="0" err="1" smtClean="0"/>
              <a:t>wjk</a:t>
            </a:r>
            <a:r>
              <a:rPr lang="en-US" dirty="0" smtClean="0"/>
              <a:t> later),</a:t>
            </a:r>
          </a:p>
          <a:p>
            <a:pPr>
              <a:buFontTx/>
              <a:buNone/>
            </a:pPr>
            <a:r>
              <a:rPr lang="en-US" dirty="0" smtClean="0"/>
              <a:t> </a:t>
            </a:r>
          </a:p>
          <a:p>
            <a:pPr>
              <a:buFontTx/>
              <a:buNone/>
            </a:pPr>
            <a:endParaRPr lang="en-US" dirty="0" smtClean="0"/>
          </a:p>
          <a:p>
            <a:pPr>
              <a:buFontTx/>
              <a:buNone/>
            </a:pPr>
            <a:r>
              <a:rPr lang="en-US" dirty="0" smtClean="0"/>
              <a:t>             calculates its bias  correction term (  used  to  update </a:t>
            </a:r>
            <a:r>
              <a:rPr lang="en-US" dirty="0" err="1" smtClean="0"/>
              <a:t>wOk</a:t>
            </a:r>
            <a:r>
              <a:rPr lang="en-US" dirty="0" smtClean="0"/>
              <a:t> later).</a:t>
            </a:r>
          </a:p>
          <a:p>
            <a:pPr>
              <a:buFontTx/>
              <a:buNone/>
            </a:pPr>
            <a:endParaRPr lang="en-US" dirty="0" smtClean="0"/>
          </a:p>
          <a:p>
            <a:pPr>
              <a:buFontTx/>
              <a:buNone/>
            </a:pPr>
            <a:endParaRPr lang="en-US" dirty="0" smtClean="0"/>
          </a:p>
          <a:p>
            <a:pPr>
              <a:buFontTx/>
              <a:buNone/>
            </a:pPr>
            <a:r>
              <a:rPr lang="en-US" dirty="0" smtClean="0"/>
              <a:t>             and sends   to units in the layer below,</a:t>
            </a:r>
            <a:endParaRPr lang="en-US" dirty="0"/>
          </a:p>
        </p:txBody>
      </p:sp>
      <p:graphicFrame>
        <p:nvGraphicFramePr>
          <p:cNvPr id="45058" name="Object 2"/>
          <p:cNvGraphicFramePr>
            <a:graphicFrameLocks noChangeAspect="1"/>
          </p:cNvGraphicFramePr>
          <p:nvPr/>
        </p:nvGraphicFramePr>
        <p:xfrm>
          <a:off x="1765300" y="2819400"/>
          <a:ext cx="3098800" cy="457200"/>
        </p:xfrm>
        <a:graphic>
          <a:graphicData uri="http://schemas.openxmlformats.org/presentationml/2006/ole">
            <mc:AlternateContent xmlns:mc="http://schemas.openxmlformats.org/markup-compatibility/2006">
              <mc:Choice xmlns:v="urn:schemas-microsoft-com:vml" Requires="v">
                <p:oleObj spid="_x0000_s45061" name="Equation" r:id="rId3" imgW="1549400" imgH="228600" progId="">
                  <p:embed/>
                </p:oleObj>
              </mc:Choice>
              <mc:Fallback>
                <p:oleObj name="Equation" r:id="rId3" imgW="15494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2819400"/>
                        <a:ext cx="3098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2362200" y="3810000"/>
          <a:ext cx="2133600" cy="481013"/>
        </p:xfrm>
        <a:graphic>
          <a:graphicData uri="http://schemas.openxmlformats.org/presentationml/2006/ole">
            <mc:AlternateContent xmlns:mc="http://schemas.openxmlformats.org/markup-compatibility/2006">
              <mc:Choice xmlns:v="urn:schemas-microsoft-com:vml" Requires="v">
                <p:oleObj spid="_x0000_s45062" name="Equation" r:id="rId5" imgW="939392" imgH="241195" progId="">
                  <p:embed/>
                </p:oleObj>
              </mc:Choice>
              <mc:Fallback>
                <p:oleObj name="Equation" r:id="rId5" imgW="939392" imgH="241195"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810000"/>
                        <a:ext cx="21336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0" name="Object 4"/>
          <p:cNvGraphicFramePr>
            <a:graphicFrameLocks noChangeAspect="1"/>
          </p:cNvGraphicFramePr>
          <p:nvPr/>
        </p:nvGraphicFramePr>
        <p:xfrm>
          <a:off x="2895600" y="4648200"/>
          <a:ext cx="1589088" cy="487363"/>
        </p:xfrm>
        <a:graphic>
          <a:graphicData uri="http://schemas.openxmlformats.org/presentationml/2006/ole">
            <mc:AlternateContent xmlns:mc="http://schemas.openxmlformats.org/markup-compatibility/2006">
              <mc:Choice xmlns:v="urn:schemas-microsoft-com:vml" Requires="v">
                <p:oleObj spid="_x0000_s45063" name="Equation" r:id="rId7" imgW="749300" imgH="228600" progId="">
                  <p:embed/>
                </p:oleObj>
              </mc:Choice>
              <mc:Fallback>
                <p:oleObj name="Equation" r:id="rId7" imgW="749300" imgH="2286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648200"/>
                        <a:ext cx="158908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Training Algorithm(Cont)</a:t>
            </a:r>
            <a:endParaRPr lang="en-US" dirty="0"/>
          </a:p>
        </p:txBody>
      </p:sp>
      <p:sp>
        <p:nvSpPr>
          <p:cNvPr id="3" name="Rectangle 2"/>
          <p:cNvSpPr/>
          <p:nvPr/>
        </p:nvSpPr>
        <p:spPr>
          <a:xfrm>
            <a:off x="838200" y="1120676"/>
            <a:ext cx="7620000" cy="5170646"/>
          </a:xfrm>
          <a:prstGeom prst="rect">
            <a:avLst/>
          </a:prstGeom>
        </p:spPr>
        <p:txBody>
          <a:bodyPr wrap="square">
            <a:spAutoFit/>
          </a:bodyPr>
          <a:lstStyle/>
          <a:p>
            <a:pPr>
              <a:buFontTx/>
              <a:buNone/>
            </a:pPr>
            <a:r>
              <a:rPr lang="en-US" sz="2400" dirty="0" smtClean="0"/>
              <a:t>Step 7: Each hidden units (</a:t>
            </a:r>
            <a:r>
              <a:rPr lang="en-US" sz="2400" dirty="0" err="1" smtClean="0"/>
              <a:t>Zj</a:t>
            </a:r>
            <a:r>
              <a:rPr lang="en-US" sz="2400" dirty="0" smtClean="0"/>
              <a:t>, j=1,</a:t>
            </a:r>
            <a:r>
              <a:rPr lang="en-US" sz="2400" dirty="0" smtClean="0">
                <a:latin typeface="Arial"/>
              </a:rPr>
              <a:t>…</a:t>
            </a:r>
            <a:r>
              <a:rPr lang="en-US" sz="2400" dirty="0" smtClean="0"/>
              <a:t>,p) sums its delta  inputs from units in the layer above).</a:t>
            </a:r>
          </a:p>
          <a:p>
            <a:pPr>
              <a:buFontTx/>
              <a:buNone/>
            </a:pPr>
            <a:endParaRPr lang="en-US" sz="2400" dirty="0" smtClean="0"/>
          </a:p>
          <a:p>
            <a:pPr>
              <a:buFontTx/>
              <a:buNone/>
            </a:pPr>
            <a:r>
              <a:rPr lang="en-US" sz="2400" dirty="0" smtClean="0"/>
              <a:t>             </a:t>
            </a:r>
            <a:r>
              <a:rPr lang="en-US" sz="2400" dirty="0" err="1" smtClean="0">
                <a:solidFill>
                  <a:srgbClr val="000000"/>
                </a:solidFill>
              </a:rPr>
              <a:t>O_inj</a:t>
            </a:r>
            <a:r>
              <a:rPr lang="en-US" sz="2400" dirty="0" smtClean="0">
                <a:solidFill>
                  <a:srgbClr val="000000"/>
                </a:solidFill>
              </a:rPr>
              <a:t>=</a:t>
            </a:r>
            <a:r>
              <a:rPr lang="en-US" sz="2400" dirty="0" smtClean="0"/>
              <a:t> </a:t>
            </a:r>
          </a:p>
          <a:p>
            <a:pPr>
              <a:buFontTx/>
              <a:buNone/>
            </a:pPr>
            <a:r>
              <a:rPr lang="en-US" sz="2400" dirty="0" smtClean="0"/>
              <a:t>         </a:t>
            </a:r>
          </a:p>
          <a:p>
            <a:pPr>
              <a:buFontTx/>
              <a:buNone/>
            </a:pPr>
            <a:r>
              <a:rPr lang="en-US" sz="2400" dirty="0" smtClean="0"/>
              <a:t>multiplies by the derivative of its activation function to</a:t>
            </a:r>
          </a:p>
          <a:p>
            <a:pPr>
              <a:buFontTx/>
              <a:buNone/>
            </a:pPr>
            <a:r>
              <a:rPr lang="en-US" sz="2400" dirty="0" smtClean="0"/>
              <a:t>              calculate its error information term, </a:t>
            </a:r>
          </a:p>
          <a:p>
            <a:pPr>
              <a:buFontTx/>
              <a:buNone/>
            </a:pPr>
            <a:endParaRPr lang="en-US" sz="2400" dirty="0" smtClean="0"/>
          </a:p>
          <a:p>
            <a:pPr>
              <a:buFontTx/>
              <a:buNone/>
            </a:pPr>
            <a:r>
              <a:rPr lang="en-US" sz="2400" dirty="0" smtClean="0"/>
              <a:t>              calculates its weight correction term(used to update </a:t>
            </a:r>
            <a:r>
              <a:rPr lang="en-US" sz="2400" dirty="0" err="1" smtClean="0"/>
              <a:t>vij</a:t>
            </a:r>
            <a:r>
              <a:rPr lang="en-US" sz="2400" dirty="0" smtClean="0"/>
              <a:t> later),</a:t>
            </a:r>
          </a:p>
          <a:p>
            <a:pPr>
              <a:buFontTx/>
              <a:buNone/>
            </a:pPr>
            <a:endParaRPr lang="en-US" sz="2400" dirty="0" smtClean="0"/>
          </a:p>
          <a:p>
            <a:pPr>
              <a:buFontTx/>
              <a:buNone/>
            </a:pPr>
            <a:r>
              <a:rPr lang="en-US" sz="2400" dirty="0" smtClean="0"/>
              <a:t>              and calculates its bias correction term(used to update </a:t>
            </a:r>
            <a:r>
              <a:rPr lang="en-US" sz="2400" dirty="0" err="1" smtClean="0"/>
              <a:t>voj</a:t>
            </a:r>
            <a:r>
              <a:rPr lang="en-US" sz="2400" dirty="0" smtClean="0"/>
              <a:t> later),</a:t>
            </a:r>
          </a:p>
          <a:p>
            <a:pPr>
              <a:buFontTx/>
              <a:buNone/>
            </a:pPr>
            <a:endParaRPr lang="en-US" dirty="0"/>
          </a:p>
        </p:txBody>
      </p:sp>
      <p:graphicFrame>
        <p:nvGraphicFramePr>
          <p:cNvPr id="9218" name="Object 2"/>
          <p:cNvGraphicFramePr>
            <a:graphicFrameLocks noChangeAspect="1"/>
          </p:cNvGraphicFramePr>
          <p:nvPr/>
        </p:nvGraphicFramePr>
        <p:xfrm>
          <a:off x="2971800" y="2133600"/>
          <a:ext cx="2895600" cy="685801"/>
        </p:xfrm>
        <a:graphic>
          <a:graphicData uri="http://schemas.openxmlformats.org/presentationml/2006/ole">
            <mc:AlternateContent xmlns:mc="http://schemas.openxmlformats.org/markup-compatibility/2006">
              <mc:Choice xmlns:v="urn:schemas-microsoft-com:vml" Requires="v">
                <p:oleObj spid="_x0000_s9222" name="Equation" r:id="rId3" imgW="571320" imgH="431640" progId="">
                  <p:embed/>
                </p:oleObj>
              </mc:Choice>
              <mc:Fallback>
                <p:oleObj name="Equation" r:id="rId3" imgW="571320" imgH="431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33600"/>
                        <a:ext cx="2895600" cy="685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2743200" y="3657600"/>
          <a:ext cx="2971800" cy="520700"/>
        </p:xfrm>
        <a:graphic>
          <a:graphicData uri="http://schemas.openxmlformats.org/presentationml/2006/ole">
            <mc:AlternateContent xmlns:mc="http://schemas.openxmlformats.org/markup-compatibility/2006">
              <mc:Choice xmlns:v="urn:schemas-microsoft-com:vml" Requires="v">
                <p:oleObj spid="_x0000_s9223" name="Equation" r:id="rId5" imgW="1397000" imgH="241300" progId="">
                  <p:embed/>
                </p:oleObj>
              </mc:Choice>
              <mc:Fallback>
                <p:oleObj name="Equation" r:id="rId5" imgW="1397000" imgH="2413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657600"/>
                        <a:ext cx="2971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4"/>
          <p:cNvGraphicFramePr>
            <a:graphicFrameLocks noChangeAspect="1"/>
          </p:cNvGraphicFramePr>
          <p:nvPr/>
        </p:nvGraphicFramePr>
        <p:xfrm>
          <a:off x="3371850" y="4572000"/>
          <a:ext cx="2398713" cy="473075"/>
        </p:xfrm>
        <a:graphic>
          <a:graphicData uri="http://schemas.openxmlformats.org/presentationml/2006/ole">
            <mc:AlternateContent xmlns:mc="http://schemas.openxmlformats.org/markup-compatibility/2006">
              <mc:Choice xmlns:v="urn:schemas-microsoft-com:vml" Requires="v">
                <p:oleObj spid="_x0000_s9224" name="Equation" r:id="rId7" imgW="761760" imgH="241200" progId="">
                  <p:embed/>
                </p:oleObj>
              </mc:Choice>
              <mc:Fallback>
                <p:oleObj name="Equation" r:id="rId7" imgW="761760" imgH="241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1850" y="4572000"/>
                        <a:ext cx="239871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5"/>
          <p:cNvGraphicFramePr>
            <a:graphicFrameLocks noChangeAspect="1"/>
          </p:cNvGraphicFramePr>
          <p:nvPr/>
        </p:nvGraphicFramePr>
        <p:xfrm>
          <a:off x="3429000" y="5867400"/>
          <a:ext cx="2844796" cy="533400"/>
        </p:xfrm>
        <a:graphic>
          <a:graphicData uri="http://schemas.openxmlformats.org/presentationml/2006/ole">
            <mc:AlternateContent xmlns:mc="http://schemas.openxmlformats.org/markup-compatibility/2006">
              <mc:Choice xmlns:v="urn:schemas-microsoft-com:vml" Requires="v">
                <p:oleObj spid="_x0000_s9225" name="Equation" r:id="rId9" imgW="672840" imgH="241200" progId="">
                  <p:embed/>
                </p:oleObj>
              </mc:Choice>
              <mc:Fallback>
                <p:oleObj name="Equation" r:id="rId9" imgW="672840" imgH="241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5867400"/>
                        <a:ext cx="2844796"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Algorithm(Cont)</a:t>
            </a:r>
            <a:endParaRPr lang="en-US" dirty="0"/>
          </a:p>
        </p:txBody>
      </p:sp>
      <p:sp>
        <p:nvSpPr>
          <p:cNvPr id="3" name="Rectangle 2"/>
          <p:cNvSpPr/>
          <p:nvPr/>
        </p:nvSpPr>
        <p:spPr>
          <a:xfrm>
            <a:off x="533400" y="1705451"/>
            <a:ext cx="8001000" cy="4524315"/>
          </a:xfrm>
          <a:prstGeom prst="rect">
            <a:avLst/>
          </a:prstGeom>
        </p:spPr>
        <p:txBody>
          <a:bodyPr wrap="square">
            <a:spAutoFit/>
          </a:bodyPr>
          <a:lstStyle/>
          <a:p>
            <a:pPr marL="609600" indent="-609600">
              <a:buFontTx/>
              <a:buNone/>
            </a:pPr>
            <a:r>
              <a:rPr lang="en-US" sz="2400" dirty="0" smtClean="0"/>
              <a:t>Update weights and biases:</a:t>
            </a:r>
          </a:p>
          <a:p>
            <a:pPr marL="609600" indent="-609600">
              <a:buFontTx/>
              <a:buNone/>
            </a:pPr>
            <a:r>
              <a:rPr lang="en-US" sz="2400" dirty="0" smtClean="0"/>
              <a:t>Step 8: Each output units(</a:t>
            </a:r>
            <a:r>
              <a:rPr lang="en-US" sz="2400" dirty="0" err="1" smtClean="0"/>
              <a:t>Y</a:t>
            </a:r>
            <a:r>
              <a:rPr lang="en-US" sz="2400" baseline="-25000" dirty="0" err="1" smtClean="0"/>
              <a:t>k</a:t>
            </a:r>
            <a:r>
              <a:rPr lang="en-US" sz="2400" dirty="0" err="1" smtClean="0"/>
              <a:t>,k</a:t>
            </a:r>
            <a:r>
              <a:rPr lang="en-US" sz="2400" dirty="0" smtClean="0"/>
              <a:t>=1,</a:t>
            </a:r>
            <a:r>
              <a:rPr lang="en-US" sz="2400" dirty="0" smtClean="0">
                <a:latin typeface="Arial"/>
              </a:rPr>
              <a:t>…</a:t>
            </a:r>
            <a:r>
              <a:rPr lang="en-US" sz="2400" dirty="0" smtClean="0"/>
              <a:t>.,m) updates its bias</a:t>
            </a:r>
          </a:p>
          <a:p>
            <a:pPr marL="609600" indent="-609600">
              <a:buFontTx/>
              <a:buNone/>
            </a:pPr>
            <a:r>
              <a:rPr lang="en-US" sz="2400" dirty="0" smtClean="0"/>
              <a:t>            and weights(j=0,</a:t>
            </a:r>
            <a:r>
              <a:rPr lang="en-US" sz="2400" dirty="0" smtClean="0">
                <a:latin typeface="Arial"/>
              </a:rPr>
              <a:t>…</a:t>
            </a:r>
            <a:r>
              <a:rPr lang="en-US" sz="2400" dirty="0" smtClean="0"/>
              <a:t>,p):</a:t>
            </a:r>
          </a:p>
          <a:p>
            <a:pPr marL="609600" indent="-609600">
              <a:buFontTx/>
              <a:buNone/>
            </a:pPr>
            <a:endParaRPr lang="en-US" sz="2400" dirty="0" smtClean="0"/>
          </a:p>
          <a:p>
            <a:pPr marL="609600" indent="-609600">
              <a:buFontTx/>
              <a:buNone/>
            </a:pPr>
            <a:r>
              <a:rPr lang="en-US" sz="2400" dirty="0" smtClean="0"/>
              <a:t>            </a:t>
            </a:r>
            <a:r>
              <a:rPr lang="en-US" sz="2400" dirty="0" err="1" smtClean="0">
                <a:solidFill>
                  <a:srgbClr val="000000"/>
                </a:solidFill>
              </a:rPr>
              <a:t>w</a:t>
            </a:r>
            <a:r>
              <a:rPr lang="en-US" sz="2400" baseline="-25000" dirty="0" err="1" smtClean="0">
                <a:solidFill>
                  <a:srgbClr val="000000"/>
                </a:solidFill>
              </a:rPr>
              <a:t>jk</a:t>
            </a:r>
            <a:r>
              <a:rPr lang="en-US" sz="2400" dirty="0" smtClean="0">
                <a:solidFill>
                  <a:srgbClr val="000000"/>
                </a:solidFill>
              </a:rPr>
              <a:t>(new)=</a:t>
            </a:r>
            <a:r>
              <a:rPr lang="en-US" sz="2400" dirty="0" err="1" smtClean="0">
                <a:solidFill>
                  <a:srgbClr val="000000"/>
                </a:solidFill>
              </a:rPr>
              <a:t>w</a:t>
            </a:r>
            <a:r>
              <a:rPr lang="en-US" sz="2400" baseline="-25000" dirty="0" err="1" smtClean="0">
                <a:solidFill>
                  <a:srgbClr val="000000"/>
                </a:solidFill>
              </a:rPr>
              <a:t>jk</a:t>
            </a:r>
            <a:r>
              <a:rPr lang="en-US" sz="2400" dirty="0" smtClean="0">
                <a:solidFill>
                  <a:srgbClr val="000000"/>
                </a:solidFill>
              </a:rPr>
              <a:t>(old)+</a:t>
            </a:r>
            <a:r>
              <a:rPr lang="en-US" sz="2400" dirty="0" smtClean="0"/>
              <a:t> </a:t>
            </a:r>
          </a:p>
          <a:p>
            <a:pPr marL="609600" indent="-609600">
              <a:buFontTx/>
              <a:buNone/>
            </a:pPr>
            <a:endParaRPr lang="en-US" sz="2400" dirty="0" smtClean="0"/>
          </a:p>
          <a:p>
            <a:pPr marL="609600" indent="-609600">
              <a:buFontTx/>
              <a:buNone/>
            </a:pPr>
            <a:r>
              <a:rPr lang="en-US" sz="2400" dirty="0" smtClean="0"/>
              <a:t>            Each hidden unit(</a:t>
            </a:r>
            <a:r>
              <a:rPr lang="en-US" sz="2400" dirty="0" err="1" smtClean="0"/>
              <a:t>Zj</a:t>
            </a:r>
            <a:r>
              <a:rPr lang="en-US" sz="2400" dirty="0" smtClean="0"/>
              <a:t> j=1,</a:t>
            </a:r>
            <a:r>
              <a:rPr lang="en-US" sz="2400" dirty="0" smtClean="0">
                <a:latin typeface="Arial"/>
              </a:rPr>
              <a:t>…</a:t>
            </a:r>
            <a:r>
              <a:rPr lang="en-US" sz="2400" dirty="0" smtClean="0"/>
              <a:t>.,p) updates its bias and</a:t>
            </a:r>
          </a:p>
          <a:p>
            <a:pPr marL="609600" indent="-609600">
              <a:buFontTx/>
              <a:buNone/>
            </a:pPr>
            <a:r>
              <a:rPr lang="en-US" sz="2400" dirty="0" smtClean="0"/>
              <a:t>            weights(</a:t>
            </a:r>
            <a:r>
              <a:rPr lang="en-US" sz="2400" dirty="0" err="1" smtClean="0"/>
              <a:t>i</a:t>
            </a:r>
            <a:r>
              <a:rPr lang="en-US" sz="2400" dirty="0" smtClean="0"/>
              <a:t>=0,</a:t>
            </a:r>
            <a:r>
              <a:rPr lang="en-US" sz="2400" dirty="0" smtClean="0">
                <a:latin typeface="Arial"/>
              </a:rPr>
              <a:t>…</a:t>
            </a:r>
            <a:r>
              <a:rPr lang="en-US" sz="2400" dirty="0" smtClean="0"/>
              <a:t>.,n):</a:t>
            </a:r>
          </a:p>
          <a:p>
            <a:pPr marL="609600" indent="-609600">
              <a:buFontTx/>
              <a:buNone/>
            </a:pPr>
            <a:endParaRPr lang="en-US" sz="2400" dirty="0" smtClean="0"/>
          </a:p>
          <a:p>
            <a:pPr marL="609600" indent="-609600">
              <a:buFontTx/>
              <a:buNone/>
            </a:pPr>
            <a:r>
              <a:rPr lang="en-US" sz="2400" dirty="0" smtClean="0"/>
              <a:t>            </a:t>
            </a:r>
            <a:r>
              <a:rPr lang="en-US" sz="2400" dirty="0" err="1" smtClean="0">
                <a:solidFill>
                  <a:srgbClr val="000000"/>
                </a:solidFill>
              </a:rPr>
              <a:t>v</a:t>
            </a:r>
            <a:r>
              <a:rPr lang="en-US" sz="2400" baseline="-25000" dirty="0" err="1" smtClean="0">
                <a:solidFill>
                  <a:srgbClr val="000000"/>
                </a:solidFill>
              </a:rPr>
              <a:t>ij</a:t>
            </a:r>
            <a:r>
              <a:rPr lang="en-US" sz="2400" dirty="0" smtClean="0">
                <a:solidFill>
                  <a:srgbClr val="000000"/>
                </a:solidFill>
              </a:rPr>
              <a:t>(new)=</a:t>
            </a:r>
            <a:r>
              <a:rPr lang="en-US" sz="2400" dirty="0" err="1" smtClean="0">
                <a:solidFill>
                  <a:srgbClr val="000000"/>
                </a:solidFill>
              </a:rPr>
              <a:t>v</a:t>
            </a:r>
            <a:r>
              <a:rPr lang="en-US" sz="2400" baseline="-25000" dirty="0" err="1" smtClean="0">
                <a:solidFill>
                  <a:srgbClr val="000000"/>
                </a:solidFill>
              </a:rPr>
              <a:t>ij</a:t>
            </a:r>
            <a:r>
              <a:rPr lang="en-US" sz="2400" dirty="0" smtClean="0">
                <a:solidFill>
                  <a:srgbClr val="000000"/>
                </a:solidFill>
              </a:rPr>
              <a:t>(old)+</a:t>
            </a:r>
            <a:r>
              <a:rPr lang="en-US" sz="2400" dirty="0" smtClean="0"/>
              <a:t> </a:t>
            </a:r>
          </a:p>
          <a:p>
            <a:pPr marL="609600" indent="-609600">
              <a:buFontTx/>
              <a:buNone/>
            </a:pPr>
            <a:endParaRPr lang="en-US" sz="2400" dirty="0" smtClean="0"/>
          </a:p>
          <a:p>
            <a:pPr marL="609600" indent="-609600">
              <a:buFontTx/>
              <a:buNone/>
            </a:pPr>
            <a:r>
              <a:rPr lang="en-US" sz="2400" dirty="0" smtClean="0"/>
              <a:t>Step 9: Test stopping condition </a:t>
            </a:r>
            <a:endParaRPr lang="en-US" sz="2400" dirty="0"/>
          </a:p>
        </p:txBody>
      </p:sp>
      <p:graphicFrame>
        <p:nvGraphicFramePr>
          <p:cNvPr id="10242" name="Object 2"/>
          <p:cNvGraphicFramePr>
            <a:graphicFrameLocks noChangeAspect="1"/>
          </p:cNvGraphicFramePr>
          <p:nvPr/>
        </p:nvGraphicFramePr>
        <p:xfrm>
          <a:off x="3810000" y="3124200"/>
          <a:ext cx="762000" cy="569912"/>
        </p:xfrm>
        <a:graphic>
          <a:graphicData uri="http://schemas.openxmlformats.org/presentationml/2006/ole">
            <mc:AlternateContent xmlns:mc="http://schemas.openxmlformats.org/markup-compatibility/2006">
              <mc:Choice xmlns:v="urn:schemas-microsoft-com:vml" Requires="v">
                <p:oleObj spid="_x0000_s10244" name="Equation" r:id="rId3" imgW="330057" imgH="241195" progId="">
                  <p:embed/>
                </p:oleObj>
              </mc:Choice>
              <mc:Fallback>
                <p:oleObj name="Equation" r:id="rId3" imgW="330057" imgH="24119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124200"/>
                        <a:ext cx="762000"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
          <p:cNvGraphicFramePr>
            <a:graphicFrameLocks noChangeAspect="1"/>
          </p:cNvGraphicFramePr>
          <p:nvPr/>
        </p:nvGraphicFramePr>
        <p:xfrm>
          <a:off x="3581400" y="4953000"/>
          <a:ext cx="685800" cy="628650"/>
        </p:xfrm>
        <a:graphic>
          <a:graphicData uri="http://schemas.openxmlformats.org/presentationml/2006/ole">
            <mc:AlternateContent xmlns:mc="http://schemas.openxmlformats.org/markup-compatibility/2006">
              <mc:Choice xmlns:v="urn:schemas-microsoft-com:vml" Requires="v">
                <p:oleObj spid="_x0000_s10245" name="Equation" r:id="rId5" imgW="266469" imgH="241091" progId="">
                  <p:embed/>
                </p:oleObj>
              </mc:Choice>
              <mc:Fallback>
                <p:oleObj name="Equation" r:id="rId5" imgW="266469" imgH="241091"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953000"/>
                        <a:ext cx="6858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Generalized Delta Rule</a:t>
            </a:r>
            <a:endParaRPr lang="en-US" dirty="0"/>
          </a:p>
        </p:txBody>
      </p:sp>
      <p:sp>
        <p:nvSpPr>
          <p:cNvPr id="3" name="Rectangle 3"/>
          <p:cNvSpPr txBox="1">
            <a:spLocks noChangeArrowheads="1"/>
          </p:cNvSpPr>
          <p:nvPr/>
        </p:nvSpPr>
        <p:spPr>
          <a:xfrm>
            <a:off x="685800" y="1371600"/>
            <a:ext cx="8229600" cy="510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If </a:t>
            </a:r>
            <a:r>
              <a:rPr kumimoji="0" lang="en-US" sz="2800" b="0" i="0" u="none" strike="noStrike" kern="1200" cap="none" spc="0" normalizeH="0" baseline="0" noProof="0" dirty="0" smtClean="0">
                <a:ln>
                  <a:noFill/>
                </a:ln>
                <a:effectLst/>
                <a:uLnTx/>
                <a:uFillTx/>
                <a:latin typeface="+mn-lt"/>
                <a:ea typeface="+mn-ea"/>
                <a:cs typeface="+mn-cs"/>
                <a:sym typeface="Symbol" pitchFamily="18" charset="2"/>
              </a:rPr>
              <a:t></a:t>
            </a:r>
            <a:r>
              <a:rPr kumimoji="0" lang="en-US" sz="2800" b="0" i="0" u="none" strike="noStrike" kern="1200" cap="none" spc="0" normalizeH="0" baseline="0" noProof="0" dirty="0" smtClean="0">
                <a:ln>
                  <a:noFill/>
                </a:ln>
                <a:effectLst/>
                <a:uLnTx/>
                <a:uFillTx/>
                <a:latin typeface="+mn-lt"/>
                <a:ea typeface="+mn-ea"/>
                <a:cs typeface="+mn-cs"/>
              </a:rPr>
              <a:t> small </a:t>
            </a:r>
            <a:r>
              <a:rPr kumimoji="0" lang="en-US" sz="2800" b="0" i="0" u="none" strike="noStrike" kern="1200" cap="none" spc="0" normalizeH="0" baseline="0" noProof="0" dirty="0" smtClean="0">
                <a:ln>
                  <a:noFill/>
                </a:ln>
                <a:effectLst/>
                <a:uLnTx/>
                <a:uFillTx/>
                <a:latin typeface="+mn-lt"/>
                <a:ea typeface="+mn-ea"/>
                <a:cs typeface="+mn-cs"/>
                <a:sym typeface="Symbol" pitchFamily="18" charset="2"/>
              </a:rPr>
              <a:t></a:t>
            </a:r>
            <a:r>
              <a:rPr kumimoji="0" lang="en-US" sz="2800" b="0" i="0" u="none" strike="noStrike" kern="1200" cap="none" spc="0" normalizeH="0" baseline="0" noProof="0" dirty="0" smtClean="0">
                <a:ln>
                  <a:noFill/>
                </a:ln>
                <a:effectLst/>
                <a:uLnTx/>
                <a:uFillTx/>
                <a:latin typeface="+mn-lt"/>
                <a:ea typeface="+mn-ea"/>
                <a:cs typeface="+mn-cs"/>
              </a:rPr>
              <a:t> Slow rate of learning</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n-lt"/>
                <a:ea typeface="+mn-ea"/>
                <a:cs typeface="+mn-cs"/>
              </a:rPr>
              <a:t>	If </a:t>
            </a:r>
            <a:r>
              <a:rPr kumimoji="0" lang="en-US" sz="2800" b="0" i="0" u="none" strike="noStrike" kern="1200" cap="none" spc="0" normalizeH="0" baseline="0" noProof="0" dirty="0" smtClean="0">
                <a:ln>
                  <a:noFill/>
                </a:ln>
                <a:effectLst/>
                <a:uLnTx/>
                <a:uFillTx/>
                <a:latin typeface="+mn-lt"/>
                <a:ea typeface="+mn-ea"/>
                <a:cs typeface="+mn-cs"/>
                <a:sym typeface="Symbol" pitchFamily="18" charset="2"/>
              </a:rPr>
              <a:t></a:t>
            </a:r>
            <a:r>
              <a:rPr kumimoji="0" lang="en-US" sz="2800" b="0" i="0" u="none" strike="noStrike" kern="1200" cap="none" spc="0" normalizeH="0" baseline="0" noProof="0" dirty="0" smtClean="0">
                <a:ln>
                  <a:noFill/>
                </a:ln>
                <a:effectLst/>
                <a:uLnTx/>
                <a:uFillTx/>
                <a:latin typeface="+mn-lt"/>
                <a:ea typeface="+mn-ea"/>
                <a:cs typeface="+mn-cs"/>
              </a:rPr>
              <a:t> large </a:t>
            </a:r>
            <a:r>
              <a:rPr kumimoji="0" lang="en-US" sz="2800" b="0" i="0" u="none" strike="noStrike" kern="1200" cap="none" spc="0" normalizeH="0" baseline="0" noProof="0" dirty="0" smtClean="0">
                <a:ln>
                  <a:noFill/>
                </a:ln>
                <a:effectLst/>
                <a:uLnTx/>
                <a:uFillTx/>
                <a:latin typeface="+mn-lt"/>
                <a:ea typeface="+mn-ea"/>
                <a:cs typeface="+mn-cs"/>
                <a:sym typeface="Symbol" pitchFamily="18" charset="2"/>
              </a:rPr>
              <a:t></a:t>
            </a:r>
            <a:r>
              <a:rPr kumimoji="0" lang="en-US" sz="2800" b="0" i="0" u="none" strike="noStrike" kern="1200" cap="none" spc="0" normalizeH="0" baseline="0" noProof="0" dirty="0" smtClean="0">
                <a:ln>
                  <a:noFill/>
                </a:ln>
                <a:effectLst/>
                <a:uLnTx/>
                <a:uFillTx/>
                <a:latin typeface="+mn-lt"/>
                <a:ea typeface="+mn-ea"/>
                <a:cs typeface="+mn-cs"/>
              </a:rPr>
              <a:t> Large changes of weights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sym typeface="Symbol" pitchFamily="18" charset="2"/>
              </a:rPr>
              <a:t></a:t>
            </a:r>
            <a:r>
              <a:rPr kumimoji="0" lang="en-US" sz="2800" b="0" i="0" u="none" strike="noStrike" kern="1200" cap="none" spc="0" normalizeH="0" baseline="0" noProof="0" dirty="0" smtClean="0">
                <a:ln>
                  <a:noFill/>
                </a:ln>
                <a:effectLst/>
                <a:uLnTx/>
                <a:uFillTx/>
                <a:latin typeface="+mn-lt"/>
                <a:ea typeface="+mn-ea"/>
                <a:cs typeface="+mn-cs"/>
              </a:rPr>
              <a:t> NN can become unstable 							(oscillatory)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Method to overcome above drawback: </a:t>
            </a:r>
            <a:r>
              <a:rPr kumimoji="0" lang="en-US" sz="2800" b="1" i="0" u="none" strike="noStrike" kern="1200" cap="none" spc="0" normalizeH="0" baseline="0" noProof="0" dirty="0" smtClean="0">
                <a:ln>
                  <a:noFill/>
                </a:ln>
                <a:effectLst/>
                <a:uLnTx/>
                <a:uFillTx/>
                <a:latin typeface="+mn-lt"/>
                <a:ea typeface="+mn-ea"/>
                <a:cs typeface="+mn-cs"/>
              </a:rPr>
              <a:t>include a momentum term in the delta rule</a:t>
            </a:r>
            <a:r>
              <a:rPr kumimoji="0" lang="en-US" sz="2800" b="0" i="0" u="none" strike="noStrike" kern="1200" cap="none" spc="0" normalizeH="0" baseline="0" noProof="0" dirty="0" smtClean="0">
                <a:ln>
                  <a:noFill/>
                </a:ln>
                <a:effectLst/>
                <a:uLnTx/>
                <a:uFillTx/>
                <a:latin typeface="+mn-lt"/>
                <a:ea typeface="+mn-ea"/>
                <a:cs typeface="+mn-cs"/>
              </a:rPr>
              <a:t> </a:t>
            </a:r>
          </a:p>
          <a:p>
            <a:pPr marL="342900" lvl="0" indent="-342900">
              <a:spcBef>
                <a:spcPct val="20000"/>
              </a:spcBef>
              <a:buFont typeface="Arial" pitchFamily="34" charset="0"/>
              <a:buChar char="•"/>
            </a:pPr>
            <a:r>
              <a:rPr lang="en-US" sz="2800" dirty="0" smtClean="0">
                <a:sym typeface="Symbol" pitchFamily="18" charset="2"/>
              </a:rPr>
              <a:t>the momentum accelerates the descent in steady downhill directions</a:t>
            </a:r>
          </a:p>
          <a:p>
            <a:pPr marL="342900" indent="-342900">
              <a:spcBef>
                <a:spcPct val="20000"/>
              </a:spcBef>
              <a:buFont typeface="Arial" pitchFamily="34" charset="0"/>
              <a:buChar char="•"/>
            </a:pPr>
            <a:r>
              <a:rPr lang="en-US" sz="2800" dirty="0" smtClean="0">
                <a:sym typeface="Symbol" pitchFamily="18" charset="2"/>
              </a:rPr>
              <a:t>the momentum has a stabilizing effect in directions that oscillate in time.</a:t>
            </a:r>
          </a:p>
          <a:p>
            <a:pPr marL="342900" lvl="0" indent="-342900">
              <a:spcBef>
                <a:spcPct val="20000"/>
              </a:spcBef>
              <a:buFont typeface="Arial" pitchFamily="34" charset="0"/>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a:buClr>
                <a:schemeClr val="tx1"/>
              </a:buClr>
            </a:pPr>
            <a:r>
              <a:rPr lang="en-US" sz="2800" dirty="0" smtClean="0">
                <a:solidFill>
                  <a:schemeClr val="accent2"/>
                </a:solidFill>
                <a:sym typeface="Symbol" pitchFamily="18" charset="2"/>
              </a:rPr>
              <a:t>.</a:t>
            </a:r>
            <a:endParaRPr lang="en-US" sz="2800" dirty="0" smtClean="0">
              <a:sym typeface="Symbol" pitchFamily="18"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0" y="1524000"/>
            <a:ext cx="8269288"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Advantages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Relatively simple implementation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Standard method and generally works well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Disadvantages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Slow and inefficient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Can get stuck in local minima resulting in sub-optimal solutions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Back propagation can be quite sensitive to noisy data</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altLang="en-US" sz="2800" b="0" i="0" u="none" strike="noStrike" kern="1200" cap="none" spc="0" normalizeH="0" baseline="0" noProof="0" dirty="0" smtClean="0">
              <a:ln>
                <a:noFill/>
              </a:ln>
              <a:solidFill>
                <a:schemeClr val="tx1"/>
              </a:solidFill>
              <a:effectLst/>
              <a:uLnTx/>
              <a:uFillTx/>
              <a:latin typeface="+mn-lt"/>
              <a:ea typeface="+mn-ea"/>
              <a:cs typeface="+mn-cs"/>
            </a:endParaRPr>
          </a:p>
          <a:p>
            <a:endParaRPr lang="en-US" sz="28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914400" y="304800"/>
            <a:ext cx="7793037"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smtClean="0">
                <a:ln>
                  <a:noFill/>
                </a:ln>
                <a:solidFill>
                  <a:schemeClr val="tx1"/>
                </a:solidFill>
                <a:effectLst/>
                <a:uLnTx/>
                <a:uFillTx/>
                <a:latin typeface="+mj-lt"/>
                <a:ea typeface="+mj-ea"/>
                <a:cs typeface="+mj-cs"/>
              </a:rPr>
              <a:t>Back propagation Using Gradient Descent</a:t>
            </a:r>
            <a:endParaRPr kumimoji="0" lang="en-CA"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Problem </a:t>
            </a:r>
            <a:endParaRPr lang="en-US" dirty="0"/>
          </a:p>
        </p:txBody>
      </p:sp>
      <p:sp>
        <p:nvSpPr>
          <p:cNvPr id="48129" name="Rectangle 1"/>
          <p:cNvSpPr>
            <a:spLocks noChangeArrowheads="1"/>
          </p:cNvSpPr>
          <p:nvPr/>
        </p:nvSpPr>
        <p:spPr bwMode="auto">
          <a:xfrm>
            <a:off x="152400" y="1676400"/>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Find updated weights for input [0.6 0.8 0] and target is 0.9.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learning rate of 0.3.  and sigmoid activation[1/1+e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-x</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function for the given figure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1"/>
          <p:cNvPicPr>
            <a:picLocks noChangeAspect="1" noChangeArrowheads="1"/>
          </p:cNvPicPr>
          <p:nvPr/>
        </p:nvPicPr>
        <p:blipFill>
          <a:blip r:embed="rId2" cstate="print"/>
          <a:srcRect/>
          <a:stretch>
            <a:fillRect/>
          </a:stretch>
        </p:blipFill>
        <p:spPr bwMode="auto">
          <a:xfrm>
            <a:off x="2590800" y="3352800"/>
            <a:ext cx="4800600" cy="2661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Problem </a:t>
            </a:r>
            <a:endParaRPr lang="en-US" dirty="0"/>
          </a:p>
        </p:txBody>
      </p:sp>
      <p:sp>
        <p:nvSpPr>
          <p:cNvPr id="50181" name="Rectangle 5"/>
          <p:cNvSpPr>
            <a:spLocks noChangeArrowheads="1"/>
          </p:cNvSpPr>
          <p:nvPr/>
        </p:nvSpPr>
        <p:spPr bwMode="auto">
          <a:xfrm>
            <a:off x="838200" y="2971800"/>
            <a:ext cx="830580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400" dirty="0" smtClean="0"/>
              <a:t>Weights and bias of hidden and output NN layers are</a:t>
            </a:r>
            <a:endParaRPr lang="en-US" sz="2400" dirty="0" smtClean="0"/>
          </a:p>
          <a:p>
            <a:r>
              <a:rPr lang="en-IN" sz="1100" dirty="0" smtClean="0"/>
              <a:t>			  	</a:t>
            </a:r>
            <a:endParaRPr lang="en-US" sz="1100" dirty="0" smtClean="0"/>
          </a:p>
          <a:p>
            <a:r>
              <a:rPr lang="en-IN" sz="1100" dirty="0" smtClean="0"/>
              <a:t>			  </a:t>
            </a:r>
            <a:endParaRPr lang="en-US" sz="1100" dirty="0" smtClean="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2" name="Rectangle 6"/>
          <p:cNvSpPr>
            <a:spLocks noChangeArrowheads="1"/>
          </p:cNvSpPr>
          <p:nvPr/>
        </p:nvSpPr>
        <p:spPr bwMode="auto">
          <a:xfrm>
            <a:off x="0" y="73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183" name="Rectangle 7"/>
          <p:cNvSpPr>
            <a:spLocks noChangeArrowheads="1"/>
          </p:cNvSpPr>
          <p:nvPr/>
        </p:nvSpPr>
        <p:spPr bwMode="auto">
          <a:xfrm>
            <a:off x="0" y="1022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185" name="Rectangle 9"/>
          <p:cNvSpPr>
            <a:spLocks noChangeArrowheads="1"/>
          </p:cNvSpPr>
          <p:nvPr/>
        </p:nvSpPr>
        <p:spPr bwMode="auto">
          <a:xfrm>
            <a:off x="762000" y="1447800"/>
            <a:ext cx="7891331" cy="13696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Input for neural net is (0.45, 0.91). Learning coefficient of net is 0.1. Train the net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upto</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nd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iteration for target 0.63 using BPNN.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6"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3886200"/>
            <a:ext cx="1889125" cy="669925"/>
          </a:xfrm>
          <a:prstGeom prst="rect">
            <a:avLst/>
          </a:prstGeom>
          <a:noFill/>
        </p:spPr>
      </p:pic>
      <p:sp>
        <p:nvSpPr>
          <p:cNvPr id="5018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8"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3600" y="3886200"/>
            <a:ext cx="854075" cy="663575"/>
          </a:xfrm>
          <a:prstGeom prst="rect">
            <a:avLst/>
          </a:prstGeom>
          <a:noFill/>
        </p:spPr>
      </p:pic>
      <p:sp>
        <p:nvSpPr>
          <p:cNvPr id="5019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9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92"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10000" y="5181600"/>
            <a:ext cx="854075" cy="663575"/>
          </a:xfrm>
          <a:prstGeom prst="rect">
            <a:avLst/>
          </a:prstGeom>
          <a:noFill/>
        </p:spPr>
      </p:pic>
      <p:sp>
        <p:nvSpPr>
          <p:cNvPr id="50194" name="Rectangle 18"/>
          <p:cNvSpPr>
            <a:spLocks noChangeArrowheads="1"/>
          </p:cNvSpPr>
          <p:nvPr/>
        </p:nvSpPr>
        <p:spPr bwMode="auto">
          <a:xfrm>
            <a:off x="0" y="663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19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95"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72200" y="5334000"/>
            <a:ext cx="838200" cy="411163"/>
          </a:xfrm>
          <a:prstGeom prst="rect">
            <a:avLst/>
          </a:prstGeom>
          <a:noFill/>
        </p:spPr>
      </p:pic>
      <p:graphicFrame>
        <p:nvGraphicFramePr>
          <p:cNvPr id="50197" name="Object 21"/>
          <p:cNvGraphicFramePr>
            <a:graphicFrameLocks noChangeAspect="1"/>
          </p:cNvGraphicFramePr>
          <p:nvPr/>
        </p:nvGraphicFramePr>
        <p:xfrm>
          <a:off x="2438400" y="5181600"/>
          <a:ext cx="847725" cy="569913"/>
        </p:xfrm>
        <a:graphic>
          <a:graphicData uri="http://schemas.openxmlformats.org/presentationml/2006/ole">
            <mc:AlternateContent xmlns:mc="http://schemas.openxmlformats.org/markup-compatibility/2006">
              <mc:Choice xmlns:v="urn:schemas-microsoft-com:vml" Requires="v">
                <p:oleObj spid="_x0000_s50201" name="Equation" r:id="rId7" imgW="368280" imgH="241200" progId="">
                  <p:embed/>
                </p:oleObj>
              </mc:Choice>
              <mc:Fallback>
                <p:oleObj name="Equation" r:id="rId7" imgW="368280" imgH="241200" progId="">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181600"/>
                        <a:ext cx="847725"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98" name="Object 22"/>
          <p:cNvGraphicFramePr>
            <a:graphicFrameLocks noChangeAspect="1"/>
          </p:cNvGraphicFramePr>
          <p:nvPr/>
        </p:nvGraphicFramePr>
        <p:xfrm>
          <a:off x="2024063" y="3962400"/>
          <a:ext cx="700087" cy="569913"/>
        </p:xfrm>
        <a:graphic>
          <a:graphicData uri="http://schemas.openxmlformats.org/presentationml/2006/ole">
            <mc:AlternateContent xmlns:mc="http://schemas.openxmlformats.org/markup-compatibility/2006">
              <mc:Choice xmlns:v="urn:schemas-microsoft-com:vml" Requires="v">
                <p:oleObj spid="_x0000_s50202" name="Equation" r:id="rId9" imgW="304560" imgH="241200" progId="">
                  <p:embed/>
                </p:oleObj>
              </mc:Choice>
              <mc:Fallback>
                <p:oleObj name="Equation" r:id="rId9" imgW="304560" imgH="241200" progId="">
                  <p:embed/>
                  <p:pic>
                    <p:nvPicPr>
                      <p:cNvPr id="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4063" y="3962400"/>
                        <a:ext cx="700087"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99" name="Object 23"/>
          <p:cNvGraphicFramePr>
            <a:graphicFrameLocks noChangeAspect="1"/>
          </p:cNvGraphicFramePr>
          <p:nvPr/>
        </p:nvGraphicFramePr>
        <p:xfrm>
          <a:off x="5073650" y="3962400"/>
          <a:ext cx="760413" cy="569913"/>
        </p:xfrm>
        <a:graphic>
          <a:graphicData uri="http://schemas.openxmlformats.org/presentationml/2006/ole">
            <mc:AlternateContent xmlns:mc="http://schemas.openxmlformats.org/markup-compatibility/2006">
              <mc:Choice xmlns:v="urn:schemas-microsoft-com:vml" Requires="v">
                <p:oleObj spid="_x0000_s50203" name="Equation" r:id="rId11" imgW="330120" imgH="241200" progId="">
                  <p:embed/>
                </p:oleObj>
              </mc:Choice>
              <mc:Fallback>
                <p:oleObj name="Equation" r:id="rId11" imgW="330120" imgH="241200" progId="">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3650" y="3962400"/>
                        <a:ext cx="760413"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00" name="Object 24"/>
          <p:cNvGraphicFramePr>
            <a:graphicFrameLocks noChangeAspect="1"/>
          </p:cNvGraphicFramePr>
          <p:nvPr/>
        </p:nvGraphicFramePr>
        <p:xfrm>
          <a:off x="5395913" y="5272088"/>
          <a:ext cx="760412" cy="539750"/>
        </p:xfrm>
        <a:graphic>
          <a:graphicData uri="http://schemas.openxmlformats.org/presentationml/2006/ole">
            <mc:AlternateContent xmlns:mc="http://schemas.openxmlformats.org/markup-compatibility/2006">
              <mc:Choice xmlns:v="urn:schemas-microsoft-com:vml" Requires="v">
                <p:oleObj spid="_x0000_s50204" name="Equation" r:id="rId13" imgW="330120" imgH="228600" progId="">
                  <p:embed/>
                </p:oleObj>
              </mc:Choice>
              <mc:Fallback>
                <p:oleObj name="Equation" r:id="rId13" imgW="330120" imgH="228600" progId="">
                  <p:embed/>
                  <p:pic>
                    <p:nvPicPr>
                      <p:cNvPr id="0"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5913" y="5272088"/>
                        <a:ext cx="76041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reeform 1026"/>
          <p:cNvSpPr>
            <a:spLocks/>
          </p:cNvSpPr>
          <p:nvPr/>
        </p:nvSpPr>
        <p:spPr bwMode="auto">
          <a:xfrm>
            <a:off x="6096000" y="5486400"/>
            <a:ext cx="1144588" cy="915988"/>
          </a:xfrm>
          <a:custGeom>
            <a:avLst/>
            <a:gdLst>
              <a:gd name="T0" fmla="*/ 0 w 721"/>
              <a:gd name="T1" fmla="*/ 528 h 577"/>
              <a:gd name="T2" fmla="*/ 96 w 721"/>
              <a:gd name="T3" fmla="*/ 384 h 577"/>
              <a:gd name="T4" fmla="*/ 288 w 721"/>
              <a:gd name="T5" fmla="*/ 384 h 577"/>
              <a:gd name="T6" fmla="*/ 288 w 721"/>
              <a:gd name="T7" fmla="*/ 192 h 577"/>
              <a:gd name="T8" fmla="*/ 48 w 721"/>
              <a:gd name="T9" fmla="*/ 144 h 577"/>
              <a:gd name="T10" fmla="*/ 192 w 721"/>
              <a:gd name="T11" fmla="*/ 0 h 577"/>
              <a:gd name="T12" fmla="*/ 576 w 721"/>
              <a:gd name="T13" fmla="*/ 48 h 577"/>
              <a:gd name="T14" fmla="*/ 720 w 721"/>
              <a:gd name="T15" fmla="*/ 384 h 577"/>
              <a:gd name="T16" fmla="*/ 432 w 721"/>
              <a:gd name="T17" fmla="*/ 576 h 577"/>
              <a:gd name="T18" fmla="*/ 0 w 721"/>
              <a:gd name="T19" fmla="*/ 528 h 5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1"/>
              <a:gd name="T31" fmla="*/ 0 h 577"/>
              <a:gd name="T32" fmla="*/ 721 w 721"/>
              <a:gd name="T33" fmla="*/ 577 h 5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1" h="577">
                <a:moveTo>
                  <a:pt x="0" y="528"/>
                </a:moveTo>
                <a:lnTo>
                  <a:pt x="96" y="384"/>
                </a:lnTo>
                <a:lnTo>
                  <a:pt x="288" y="384"/>
                </a:lnTo>
                <a:lnTo>
                  <a:pt x="288" y="192"/>
                </a:lnTo>
                <a:lnTo>
                  <a:pt x="48" y="144"/>
                </a:lnTo>
                <a:lnTo>
                  <a:pt x="192" y="0"/>
                </a:lnTo>
                <a:lnTo>
                  <a:pt x="576" y="48"/>
                </a:lnTo>
                <a:lnTo>
                  <a:pt x="720" y="384"/>
                </a:lnTo>
                <a:lnTo>
                  <a:pt x="432" y="576"/>
                </a:lnTo>
                <a:lnTo>
                  <a:pt x="0" y="528"/>
                </a:lnTo>
              </a:path>
            </a:pathLst>
          </a:custGeom>
          <a:solidFill>
            <a:schemeClr val="accent2"/>
          </a:solidFill>
          <a:ln w="12700" cap="rnd">
            <a:solidFill>
              <a:schemeClr val="tx1"/>
            </a:solidFill>
            <a:round/>
            <a:headEnd/>
            <a:tailEnd/>
          </a:ln>
        </p:spPr>
        <p:txBody>
          <a:bodyPr/>
          <a:lstStyle/>
          <a:p>
            <a:endParaRPr lang="en-US"/>
          </a:p>
        </p:txBody>
      </p:sp>
      <p:sp>
        <p:nvSpPr>
          <p:cNvPr id="38916" name="Freeform 1027"/>
          <p:cNvSpPr>
            <a:spLocks/>
          </p:cNvSpPr>
          <p:nvPr/>
        </p:nvSpPr>
        <p:spPr bwMode="auto">
          <a:xfrm>
            <a:off x="6172200" y="3886200"/>
            <a:ext cx="1144588" cy="1296988"/>
          </a:xfrm>
          <a:custGeom>
            <a:avLst/>
            <a:gdLst>
              <a:gd name="T0" fmla="*/ 0 w 721"/>
              <a:gd name="T1" fmla="*/ 336 h 817"/>
              <a:gd name="T2" fmla="*/ 720 w 721"/>
              <a:gd name="T3" fmla="*/ 0 h 817"/>
              <a:gd name="T4" fmla="*/ 720 w 721"/>
              <a:gd name="T5" fmla="*/ 816 h 817"/>
              <a:gd name="T6" fmla="*/ 0 w 721"/>
              <a:gd name="T7" fmla="*/ 336 h 817"/>
              <a:gd name="T8" fmla="*/ 0 60000 65536"/>
              <a:gd name="T9" fmla="*/ 0 60000 65536"/>
              <a:gd name="T10" fmla="*/ 0 60000 65536"/>
              <a:gd name="T11" fmla="*/ 0 60000 65536"/>
              <a:gd name="T12" fmla="*/ 0 w 721"/>
              <a:gd name="T13" fmla="*/ 0 h 817"/>
              <a:gd name="T14" fmla="*/ 721 w 721"/>
              <a:gd name="T15" fmla="*/ 817 h 817"/>
            </a:gdLst>
            <a:ahLst/>
            <a:cxnLst>
              <a:cxn ang="T8">
                <a:pos x="T0" y="T1"/>
              </a:cxn>
              <a:cxn ang="T9">
                <a:pos x="T2" y="T3"/>
              </a:cxn>
              <a:cxn ang="T10">
                <a:pos x="T4" y="T5"/>
              </a:cxn>
              <a:cxn ang="T11">
                <a:pos x="T6" y="T7"/>
              </a:cxn>
            </a:cxnLst>
            <a:rect l="T12" t="T13" r="T14" b="T15"/>
            <a:pathLst>
              <a:path w="721" h="817">
                <a:moveTo>
                  <a:pt x="0" y="336"/>
                </a:moveTo>
                <a:lnTo>
                  <a:pt x="720" y="0"/>
                </a:lnTo>
                <a:lnTo>
                  <a:pt x="720" y="816"/>
                </a:lnTo>
                <a:lnTo>
                  <a:pt x="0" y="336"/>
                </a:lnTo>
              </a:path>
            </a:pathLst>
          </a:custGeom>
          <a:solidFill>
            <a:schemeClr val="accent2"/>
          </a:solidFill>
          <a:ln w="12700" cap="rnd">
            <a:solidFill>
              <a:schemeClr val="tx1"/>
            </a:solidFill>
            <a:round/>
            <a:headEnd/>
            <a:tailEnd/>
          </a:ln>
        </p:spPr>
        <p:txBody>
          <a:bodyPr/>
          <a:lstStyle/>
          <a:p>
            <a:endParaRPr lang="en-US"/>
          </a:p>
        </p:txBody>
      </p:sp>
      <p:sp>
        <p:nvSpPr>
          <p:cNvPr id="38917" name="Freeform 1028"/>
          <p:cNvSpPr>
            <a:spLocks/>
          </p:cNvSpPr>
          <p:nvPr/>
        </p:nvSpPr>
        <p:spPr bwMode="auto">
          <a:xfrm>
            <a:off x="6248400" y="2590800"/>
            <a:ext cx="1068388" cy="1296988"/>
          </a:xfrm>
          <a:custGeom>
            <a:avLst/>
            <a:gdLst>
              <a:gd name="T0" fmla="*/ 0 w 673"/>
              <a:gd name="T1" fmla="*/ 0 h 817"/>
              <a:gd name="T2" fmla="*/ 288 w 673"/>
              <a:gd name="T3" fmla="*/ 816 h 817"/>
              <a:gd name="T4" fmla="*/ 672 w 673"/>
              <a:gd name="T5" fmla="*/ 816 h 817"/>
              <a:gd name="T6" fmla="*/ 672 w 673"/>
              <a:gd name="T7" fmla="*/ 0 h 817"/>
              <a:gd name="T8" fmla="*/ 0 w 673"/>
              <a:gd name="T9" fmla="*/ 0 h 817"/>
              <a:gd name="T10" fmla="*/ 0 60000 65536"/>
              <a:gd name="T11" fmla="*/ 0 60000 65536"/>
              <a:gd name="T12" fmla="*/ 0 60000 65536"/>
              <a:gd name="T13" fmla="*/ 0 60000 65536"/>
              <a:gd name="T14" fmla="*/ 0 60000 65536"/>
              <a:gd name="T15" fmla="*/ 0 w 673"/>
              <a:gd name="T16" fmla="*/ 0 h 817"/>
              <a:gd name="T17" fmla="*/ 673 w 673"/>
              <a:gd name="T18" fmla="*/ 817 h 817"/>
            </a:gdLst>
            <a:ahLst/>
            <a:cxnLst>
              <a:cxn ang="T10">
                <a:pos x="T0" y="T1"/>
              </a:cxn>
              <a:cxn ang="T11">
                <a:pos x="T2" y="T3"/>
              </a:cxn>
              <a:cxn ang="T12">
                <a:pos x="T4" y="T5"/>
              </a:cxn>
              <a:cxn ang="T13">
                <a:pos x="T6" y="T7"/>
              </a:cxn>
              <a:cxn ang="T14">
                <a:pos x="T8" y="T9"/>
              </a:cxn>
            </a:cxnLst>
            <a:rect l="T15" t="T16" r="T17" b="T18"/>
            <a:pathLst>
              <a:path w="673" h="817">
                <a:moveTo>
                  <a:pt x="0" y="0"/>
                </a:moveTo>
                <a:lnTo>
                  <a:pt x="288" y="816"/>
                </a:lnTo>
                <a:lnTo>
                  <a:pt x="672" y="816"/>
                </a:lnTo>
                <a:lnTo>
                  <a:pt x="672" y="0"/>
                </a:lnTo>
                <a:lnTo>
                  <a:pt x="0" y="0"/>
                </a:lnTo>
              </a:path>
            </a:pathLst>
          </a:custGeom>
          <a:solidFill>
            <a:schemeClr val="accent2"/>
          </a:solidFill>
          <a:ln w="12700" cap="rnd">
            <a:solidFill>
              <a:schemeClr val="tx1"/>
            </a:solidFill>
            <a:round/>
            <a:headEnd/>
            <a:tailEnd/>
          </a:ln>
        </p:spPr>
        <p:txBody>
          <a:bodyPr/>
          <a:lstStyle/>
          <a:p>
            <a:endParaRPr lang="en-US"/>
          </a:p>
        </p:txBody>
      </p:sp>
      <p:sp>
        <p:nvSpPr>
          <p:cNvPr id="38918" name="Freeform 1029"/>
          <p:cNvSpPr>
            <a:spLocks/>
          </p:cNvSpPr>
          <p:nvPr/>
        </p:nvSpPr>
        <p:spPr bwMode="auto">
          <a:xfrm>
            <a:off x="4876800" y="5791200"/>
            <a:ext cx="687388" cy="687388"/>
          </a:xfrm>
          <a:custGeom>
            <a:avLst/>
            <a:gdLst>
              <a:gd name="T0" fmla="*/ 48 w 433"/>
              <a:gd name="T1" fmla="*/ 432 h 433"/>
              <a:gd name="T2" fmla="*/ 0 w 433"/>
              <a:gd name="T3" fmla="*/ 240 h 433"/>
              <a:gd name="T4" fmla="*/ 48 w 433"/>
              <a:gd name="T5" fmla="*/ 0 h 433"/>
              <a:gd name="T6" fmla="*/ 432 w 433"/>
              <a:gd name="T7" fmla="*/ 96 h 433"/>
              <a:gd name="T8" fmla="*/ 432 w 433"/>
              <a:gd name="T9" fmla="*/ 432 h 433"/>
              <a:gd name="T10" fmla="*/ 48 w 433"/>
              <a:gd name="T11" fmla="*/ 432 h 433"/>
              <a:gd name="T12" fmla="*/ 0 60000 65536"/>
              <a:gd name="T13" fmla="*/ 0 60000 65536"/>
              <a:gd name="T14" fmla="*/ 0 60000 65536"/>
              <a:gd name="T15" fmla="*/ 0 60000 65536"/>
              <a:gd name="T16" fmla="*/ 0 60000 65536"/>
              <a:gd name="T17" fmla="*/ 0 60000 65536"/>
              <a:gd name="T18" fmla="*/ 0 w 433"/>
              <a:gd name="T19" fmla="*/ 0 h 433"/>
              <a:gd name="T20" fmla="*/ 433 w 433"/>
              <a:gd name="T21" fmla="*/ 433 h 433"/>
            </a:gdLst>
            <a:ahLst/>
            <a:cxnLst>
              <a:cxn ang="T12">
                <a:pos x="T0" y="T1"/>
              </a:cxn>
              <a:cxn ang="T13">
                <a:pos x="T2" y="T3"/>
              </a:cxn>
              <a:cxn ang="T14">
                <a:pos x="T4" y="T5"/>
              </a:cxn>
              <a:cxn ang="T15">
                <a:pos x="T6" y="T7"/>
              </a:cxn>
              <a:cxn ang="T16">
                <a:pos x="T8" y="T9"/>
              </a:cxn>
              <a:cxn ang="T17">
                <a:pos x="T10" y="T11"/>
              </a:cxn>
            </a:cxnLst>
            <a:rect l="T18" t="T19" r="T20" b="T21"/>
            <a:pathLst>
              <a:path w="433" h="433">
                <a:moveTo>
                  <a:pt x="48" y="432"/>
                </a:moveTo>
                <a:lnTo>
                  <a:pt x="0" y="240"/>
                </a:lnTo>
                <a:lnTo>
                  <a:pt x="48" y="0"/>
                </a:lnTo>
                <a:lnTo>
                  <a:pt x="432" y="96"/>
                </a:lnTo>
                <a:lnTo>
                  <a:pt x="432" y="432"/>
                </a:lnTo>
                <a:lnTo>
                  <a:pt x="48" y="432"/>
                </a:lnTo>
              </a:path>
            </a:pathLst>
          </a:custGeom>
          <a:solidFill>
            <a:srgbClr val="00AE00"/>
          </a:solidFill>
          <a:ln w="12700" cap="rnd">
            <a:solidFill>
              <a:schemeClr val="tx1"/>
            </a:solidFill>
            <a:round/>
            <a:headEnd/>
            <a:tailEnd/>
          </a:ln>
        </p:spPr>
        <p:txBody>
          <a:bodyPr/>
          <a:lstStyle/>
          <a:p>
            <a:endParaRPr lang="en-US"/>
          </a:p>
        </p:txBody>
      </p:sp>
      <p:sp>
        <p:nvSpPr>
          <p:cNvPr id="38919" name="Freeform 1030"/>
          <p:cNvSpPr>
            <a:spLocks/>
          </p:cNvSpPr>
          <p:nvPr/>
        </p:nvSpPr>
        <p:spPr bwMode="auto">
          <a:xfrm>
            <a:off x="3810000" y="5257800"/>
            <a:ext cx="763588" cy="534988"/>
          </a:xfrm>
          <a:custGeom>
            <a:avLst/>
            <a:gdLst>
              <a:gd name="T0" fmla="*/ 96 w 481"/>
              <a:gd name="T1" fmla="*/ 336 h 337"/>
              <a:gd name="T2" fmla="*/ 0 w 481"/>
              <a:gd name="T3" fmla="*/ 0 h 337"/>
              <a:gd name="T4" fmla="*/ 480 w 481"/>
              <a:gd name="T5" fmla="*/ 0 h 337"/>
              <a:gd name="T6" fmla="*/ 384 w 481"/>
              <a:gd name="T7" fmla="*/ 288 h 337"/>
              <a:gd name="T8" fmla="*/ 96 w 481"/>
              <a:gd name="T9" fmla="*/ 336 h 337"/>
              <a:gd name="T10" fmla="*/ 0 60000 65536"/>
              <a:gd name="T11" fmla="*/ 0 60000 65536"/>
              <a:gd name="T12" fmla="*/ 0 60000 65536"/>
              <a:gd name="T13" fmla="*/ 0 60000 65536"/>
              <a:gd name="T14" fmla="*/ 0 60000 65536"/>
              <a:gd name="T15" fmla="*/ 0 w 481"/>
              <a:gd name="T16" fmla="*/ 0 h 337"/>
              <a:gd name="T17" fmla="*/ 481 w 481"/>
              <a:gd name="T18" fmla="*/ 337 h 337"/>
            </a:gdLst>
            <a:ahLst/>
            <a:cxnLst>
              <a:cxn ang="T10">
                <a:pos x="T0" y="T1"/>
              </a:cxn>
              <a:cxn ang="T11">
                <a:pos x="T2" y="T3"/>
              </a:cxn>
              <a:cxn ang="T12">
                <a:pos x="T4" y="T5"/>
              </a:cxn>
              <a:cxn ang="T13">
                <a:pos x="T6" y="T7"/>
              </a:cxn>
              <a:cxn ang="T14">
                <a:pos x="T8" y="T9"/>
              </a:cxn>
            </a:cxnLst>
            <a:rect l="T15" t="T16" r="T17" b="T18"/>
            <a:pathLst>
              <a:path w="481" h="337">
                <a:moveTo>
                  <a:pt x="96" y="336"/>
                </a:moveTo>
                <a:lnTo>
                  <a:pt x="0" y="0"/>
                </a:lnTo>
                <a:lnTo>
                  <a:pt x="480" y="0"/>
                </a:lnTo>
                <a:lnTo>
                  <a:pt x="384" y="288"/>
                </a:lnTo>
                <a:lnTo>
                  <a:pt x="96" y="336"/>
                </a:lnTo>
              </a:path>
            </a:pathLst>
          </a:custGeom>
          <a:solidFill>
            <a:srgbClr val="00AE00"/>
          </a:solidFill>
          <a:ln w="12700" cap="rnd">
            <a:solidFill>
              <a:schemeClr val="tx1"/>
            </a:solidFill>
            <a:round/>
            <a:headEnd/>
            <a:tailEnd/>
          </a:ln>
        </p:spPr>
        <p:txBody>
          <a:bodyPr/>
          <a:lstStyle/>
          <a:p>
            <a:endParaRPr lang="en-US"/>
          </a:p>
        </p:txBody>
      </p:sp>
      <p:sp>
        <p:nvSpPr>
          <p:cNvPr id="38920" name="Freeform 1031"/>
          <p:cNvSpPr>
            <a:spLocks/>
          </p:cNvSpPr>
          <p:nvPr/>
        </p:nvSpPr>
        <p:spPr bwMode="auto">
          <a:xfrm>
            <a:off x="3733800" y="3886200"/>
            <a:ext cx="1830388" cy="1296988"/>
          </a:xfrm>
          <a:custGeom>
            <a:avLst/>
            <a:gdLst>
              <a:gd name="T0" fmla="*/ 0 w 1153"/>
              <a:gd name="T1" fmla="*/ 288 h 817"/>
              <a:gd name="T2" fmla="*/ 960 w 1153"/>
              <a:gd name="T3" fmla="*/ 816 h 817"/>
              <a:gd name="T4" fmla="*/ 1152 w 1153"/>
              <a:gd name="T5" fmla="*/ 816 h 817"/>
              <a:gd name="T6" fmla="*/ 1152 w 1153"/>
              <a:gd name="T7" fmla="*/ 576 h 817"/>
              <a:gd name="T8" fmla="*/ 240 w 1153"/>
              <a:gd name="T9" fmla="*/ 0 h 817"/>
              <a:gd name="T10" fmla="*/ 0 w 1153"/>
              <a:gd name="T11" fmla="*/ 0 h 817"/>
              <a:gd name="T12" fmla="*/ 0 w 1153"/>
              <a:gd name="T13" fmla="*/ 288 h 817"/>
              <a:gd name="T14" fmla="*/ 0 60000 65536"/>
              <a:gd name="T15" fmla="*/ 0 60000 65536"/>
              <a:gd name="T16" fmla="*/ 0 60000 65536"/>
              <a:gd name="T17" fmla="*/ 0 60000 65536"/>
              <a:gd name="T18" fmla="*/ 0 60000 65536"/>
              <a:gd name="T19" fmla="*/ 0 60000 65536"/>
              <a:gd name="T20" fmla="*/ 0 60000 65536"/>
              <a:gd name="T21" fmla="*/ 0 w 1153"/>
              <a:gd name="T22" fmla="*/ 0 h 817"/>
              <a:gd name="T23" fmla="*/ 1153 w 1153"/>
              <a:gd name="T24" fmla="*/ 817 h 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817">
                <a:moveTo>
                  <a:pt x="0" y="288"/>
                </a:moveTo>
                <a:lnTo>
                  <a:pt x="960" y="816"/>
                </a:lnTo>
                <a:lnTo>
                  <a:pt x="1152" y="816"/>
                </a:lnTo>
                <a:lnTo>
                  <a:pt x="1152" y="576"/>
                </a:lnTo>
                <a:lnTo>
                  <a:pt x="240" y="0"/>
                </a:lnTo>
                <a:lnTo>
                  <a:pt x="0" y="0"/>
                </a:lnTo>
                <a:lnTo>
                  <a:pt x="0" y="288"/>
                </a:lnTo>
              </a:path>
            </a:pathLst>
          </a:custGeom>
          <a:solidFill>
            <a:srgbClr val="00AE00"/>
          </a:solidFill>
          <a:ln w="12700" cap="rnd">
            <a:solidFill>
              <a:schemeClr val="tx1"/>
            </a:solidFill>
            <a:round/>
            <a:headEnd/>
            <a:tailEnd/>
          </a:ln>
        </p:spPr>
        <p:txBody>
          <a:bodyPr/>
          <a:lstStyle/>
          <a:p>
            <a:endParaRPr lang="en-US"/>
          </a:p>
        </p:txBody>
      </p:sp>
      <p:sp>
        <p:nvSpPr>
          <p:cNvPr id="38921" name="Freeform 1032"/>
          <p:cNvSpPr>
            <a:spLocks/>
          </p:cNvSpPr>
          <p:nvPr/>
        </p:nvSpPr>
        <p:spPr bwMode="auto">
          <a:xfrm>
            <a:off x="3733800" y="2590800"/>
            <a:ext cx="1373188" cy="915988"/>
          </a:xfrm>
          <a:custGeom>
            <a:avLst/>
            <a:gdLst>
              <a:gd name="T0" fmla="*/ 0 w 865"/>
              <a:gd name="T1" fmla="*/ 576 h 577"/>
              <a:gd name="T2" fmla="*/ 864 w 865"/>
              <a:gd name="T3" fmla="*/ 0 h 577"/>
              <a:gd name="T4" fmla="*/ 0 w 865"/>
              <a:gd name="T5" fmla="*/ 0 h 577"/>
              <a:gd name="T6" fmla="*/ 0 w 865"/>
              <a:gd name="T7" fmla="*/ 576 h 577"/>
              <a:gd name="T8" fmla="*/ 0 60000 65536"/>
              <a:gd name="T9" fmla="*/ 0 60000 65536"/>
              <a:gd name="T10" fmla="*/ 0 60000 65536"/>
              <a:gd name="T11" fmla="*/ 0 60000 65536"/>
              <a:gd name="T12" fmla="*/ 0 w 865"/>
              <a:gd name="T13" fmla="*/ 0 h 577"/>
              <a:gd name="T14" fmla="*/ 865 w 865"/>
              <a:gd name="T15" fmla="*/ 577 h 577"/>
            </a:gdLst>
            <a:ahLst/>
            <a:cxnLst>
              <a:cxn ang="T8">
                <a:pos x="T0" y="T1"/>
              </a:cxn>
              <a:cxn ang="T9">
                <a:pos x="T2" y="T3"/>
              </a:cxn>
              <a:cxn ang="T10">
                <a:pos x="T4" y="T5"/>
              </a:cxn>
              <a:cxn ang="T11">
                <a:pos x="T6" y="T7"/>
              </a:cxn>
            </a:cxnLst>
            <a:rect l="T12" t="T13" r="T14" b="T15"/>
            <a:pathLst>
              <a:path w="865" h="577">
                <a:moveTo>
                  <a:pt x="0" y="576"/>
                </a:moveTo>
                <a:lnTo>
                  <a:pt x="864" y="0"/>
                </a:lnTo>
                <a:lnTo>
                  <a:pt x="0" y="0"/>
                </a:lnTo>
                <a:lnTo>
                  <a:pt x="0" y="576"/>
                </a:lnTo>
              </a:path>
            </a:pathLst>
          </a:custGeom>
          <a:solidFill>
            <a:srgbClr val="00AE00"/>
          </a:solidFill>
          <a:ln w="12700" cap="rnd">
            <a:solidFill>
              <a:schemeClr val="tx1"/>
            </a:solidFill>
            <a:round/>
            <a:headEnd/>
            <a:tailEnd/>
          </a:ln>
        </p:spPr>
        <p:txBody>
          <a:bodyPr/>
          <a:lstStyle/>
          <a:p>
            <a:endParaRPr lang="en-US"/>
          </a:p>
        </p:txBody>
      </p:sp>
      <p:sp>
        <p:nvSpPr>
          <p:cNvPr id="38922" name="Rectangle 1033"/>
          <p:cNvSpPr>
            <a:spLocks noChangeArrowheads="1"/>
          </p:cNvSpPr>
          <p:nvPr/>
        </p:nvSpPr>
        <p:spPr bwMode="auto">
          <a:xfrm>
            <a:off x="228600" y="152400"/>
            <a:ext cx="8915400" cy="1524000"/>
          </a:xfrm>
          <a:prstGeom prst="rect">
            <a:avLst/>
          </a:prstGeom>
          <a:noFill/>
          <a:ln w="12700">
            <a:noFill/>
            <a:miter lim="800000"/>
            <a:headEnd/>
            <a:tailEnd/>
          </a:ln>
        </p:spPr>
        <p:txBody>
          <a:bodyPr lIns="90488" tIns="44450" rIns="90488" bIns="44450" anchor="ctr"/>
          <a:lstStyle/>
          <a:p>
            <a:pPr algn="ctr" eaLnBrk="0" hangingPunct="0"/>
            <a:r>
              <a:rPr lang="en-GB" sz="4000" b="1" dirty="0"/>
              <a:t>Different </a:t>
            </a:r>
            <a:r>
              <a:rPr lang="en-GB" sz="4000" b="1" dirty="0" smtClean="0"/>
              <a:t>Non-Linearly Separable </a:t>
            </a:r>
            <a:r>
              <a:rPr lang="en-GB" sz="4000" b="1" dirty="0"/>
              <a:t>Problems</a:t>
            </a:r>
          </a:p>
        </p:txBody>
      </p:sp>
      <p:sp>
        <p:nvSpPr>
          <p:cNvPr id="38923" name="Rectangle 1034"/>
          <p:cNvSpPr>
            <a:spLocks noChangeArrowheads="1"/>
          </p:cNvSpPr>
          <p:nvPr/>
        </p:nvSpPr>
        <p:spPr bwMode="auto">
          <a:xfrm>
            <a:off x="158750" y="1835150"/>
            <a:ext cx="8750300" cy="4635500"/>
          </a:xfrm>
          <a:prstGeom prst="rect">
            <a:avLst/>
          </a:prstGeom>
          <a:noFill/>
          <a:ln w="12700">
            <a:solidFill>
              <a:schemeClr val="tx1"/>
            </a:solidFill>
            <a:miter lim="800000"/>
            <a:headEnd/>
            <a:tailEnd/>
          </a:ln>
        </p:spPr>
        <p:txBody>
          <a:bodyPr wrap="none" anchor="ctr"/>
          <a:lstStyle/>
          <a:p>
            <a:endParaRPr lang="en-US" dirty="0"/>
          </a:p>
        </p:txBody>
      </p:sp>
      <p:sp>
        <p:nvSpPr>
          <p:cNvPr id="38924" name="Line 1035"/>
          <p:cNvSpPr>
            <a:spLocks noChangeShapeType="1"/>
          </p:cNvSpPr>
          <p:nvPr/>
        </p:nvSpPr>
        <p:spPr bwMode="auto">
          <a:xfrm>
            <a:off x="1828800" y="1828800"/>
            <a:ext cx="0" cy="4648200"/>
          </a:xfrm>
          <a:prstGeom prst="line">
            <a:avLst/>
          </a:prstGeom>
          <a:noFill/>
          <a:ln w="12700">
            <a:solidFill>
              <a:schemeClr val="tx1"/>
            </a:solidFill>
            <a:round/>
            <a:headEnd/>
            <a:tailEnd/>
          </a:ln>
        </p:spPr>
        <p:txBody>
          <a:bodyPr/>
          <a:lstStyle/>
          <a:p>
            <a:endParaRPr lang="en-US"/>
          </a:p>
        </p:txBody>
      </p:sp>
      <p:sp>
        <p:nvSpPr>
          <p:cNvPr id="38925" name="Line 1036"/>
          <p:cNvSpPr>
            <a:spLocks noChangeShapeType="1"/>
          </p:cNvSpPr>
          <p:nvPr/>
        </p:nvSpPr>
        <p:spPr bwMode="auto">
          <a:xfrm>
            <a:off x="3733800" y="1828800"/>
            <a:ext cx="0" cy="4648200"/>
          </a:xfrm>
          <a:prstGeom prst="line">
            <a:avLst/>
          </a:prstGeom>
          <a:noFill/>
          <a:ln w="12700">
            <a:solidFill>
              <a:schemeClr val="tx1"/>
            </a:solidFill>
            <a:round/>
            <a:headEnd/>
            <a:tailEnd/>
          </a:ln>
        </p:spPr>
        <p:txBody>
          <a:bodyPr/>
          <a:lstStyle/>
          <a:p>
            <a:endParaRPr lang="en-US"/>
          </a:p>
        </p:txBody>
      </p:sp>
      <p:sp>
        <p:nvSpPr>
          <p:cNvPr id="38926" name="Line 1037"/>
          <p:cNvSpPr>
            <a:spLocks noChangeShapeType="1"/>
          </p:cNvSpPr>
          <p:nvPr/>
        </p:nvSpPr>
        <p:spPr bwMode="auto">
          <a:xfrm>
            <a:off x="5562600" y="1828800"/>
            <a:ext cx="0" cy="4648200"/>
          </a:xfrm>
          <a:prstGeom prst="line">
            <a:avLst/>
          </a:prstGeom>
          <a:noFill/>
          <a:ln w="12700">
            <a:solidFill>
              <a:schemeClr val="tx1"/>
            </a:solidFill>
            <a:round/>
            <a:headEnd/>
            <a:tailEnd/>
          </a:ln>
        </p:spPr>
        <p:txBody>
          <a:bodyPr/>
          <a:lstStyle/>
          <a:p>
            <a:endParaRPr lang="en-US"/>
          </a:p>
        </p:txBody>
      </p:sp>
      <p:sp>
        <p:nvSpPr>
          <p:cNvPr id="38927" name="Line 1038"/>
          <p:cNvSpPr>
            <a:spLocks noChangeShapeType="1"/>
          </p:cNvSpPr>
          <p:nvPr/>
        </p:nvSpPr>
        <p:spPr bwMode="auto">
          <a:xfrm>
            <a:off x="7315200" y="1828800"/>
            <a:ext cx="0" cy="4648200"/>
          </a:xfrm>
          <a:prstGeom prst="line">
            <a:avLst/>
          </a:prstGeom>
          <a:noFill/>
          <a:ln w="12700">
            <a:solidFill>
              <a:schemeClr val="tx1"/>
            </a:solidFill>
            <a:round/>
            <a:headEnd/>
            <a:tailEnd/>
          </a:ln>
        </p:spPr>
        <p:txBody>
          <a:bodyPr/>
          <a:lstStyle/>
          <a:p>
            <a:endParaRPr lang="en-US"/>
          </a:p>
        </p:txBody>
      </p:sp>
      <p:sp>
        <p:nvSpPr>
          <p:cNvPr id="38928" name="Line 1039"/>
          <p:cNvSpPr>
            <a:spLocks noChangeShapeType="1"/>
          </p:cNvSpPr>
          <p:nvPr/>
        </p:nvSpPr>
        <p:spPr bwMode="auto">
          <a:xfrm>
            <a:off x="152400" y="2590800"/>
            <a:ext cx="8763000" cy="0"/>
          </a:xfrm>
          <a:prstGeom prst="line">
            <a:avLst/>
          </a:prstGeom>
          <a:noFill/>
          <a:ln w="12700">
            <a:solidFill>
              <a:schemeClr val="tx1"/>
            </a:solidFill>
            <a:round/>
            <a:headEnd/>
            <a:tailEnd/>
          </a:ln>
        </p:spPr>
        <p:txBody>
          <a:bodyPr/>
          <a:lstStyle/>
          <a:p>
            <a:endParaRPr lang="en-US"/>
          </a:p>
        </p:txBody>
      </p:sp>
      <p:sp>
        <p:nvSpPr>
          <p:cNvPr id="38929" name="Line 1040"/>
          <p:cNvSpPr>
            <a:spLocks noChangeShapeType="1"/>
          </p:cNvSpPr>
          <p:nvPr/>
        </p:nvSpPr>
        <p:spPr bwMode="auto">
          <a:xfrm>
            <a:off x="152400" y="3886200"/>
            <a:ext cx="8763000" cy="0"/>
          </a:xfrm>
          <a:prstGeom prst="line">
            <a:avLst/>
          </a:prstGeom>
          <a:noFill/>
          <a:ln w="12700">
            <a:solidFill>
              <a:schemeClr val="tx1"/>
            </a:solidFill>
            <a:round/>
            <a:headEnd/>
            <a:tailEnd/>
          </a:ln>
        </p:spPr>
        <p:txBody>
          <a:bodyPr/>
          <a:lstStyle/>
          <a:p>
            <a:endParaRPr lang="en-US"/>
          </a:p>
        </p:txBody>
      </p:sp>
      <p:sp>
        <p:nvSpPr>
          <p:cNvPr id="38930" name="Line 1041"/>
          <p:cNvSpPr>
            <a:spLocks noChangeShapeType="1"/>
          </p:cNvSpPr>
          <p:nvPr/>
        </p:nvSpPr>
        <p:spPr bwMode="auto">
          <a:xfrm>
            <a:off x="152400" y="5181600"/>
            <a:ext cx="8763000" cy="0"/>
          </a:xfrm>
          <a:prstGeom prst="line">
            <a:avLst/>
          </a:prstGeom>
          <a:noFill/>
          <a:ln w="12700">
            <a:solidFill>
              <a:schemeClr val="tx1"/>
            </a:solidFill>
            <a:round/>
            <a:headEnd/>
            <a:tailEnd/>
          </a:ln>
        </p:spPr>
        <p:txBody>
          <a:bodyPr/>
          <a:lstStyle/>
          <a:p>
            <a:endParaRPr lang="en-US"/>
          </a:p>
        </p:txBody>
      </p:sp>
      <p:sp>
        <p:nvSpPr>
          <p:cNvPr id="38931" name="Rectangle 1042"/>
          <p:cNvSpPr>
            <a:spLocks noChangeArrowheads="1"/>
          </p:cNvSpPr>
          <p:nvPr/>
        </p:nvSpPr>
        <p:spPr bwMode="auto">
          <a:xfrm>
            <a:off x="442913" y="2012950"/>
            <a:ext cx="1108075" cy="363538"/>
          </a:xfrm>
          <a:prstGeom prst="rect">
            <a:avLst/>
          </a:prstGeom>
          <a:noFill/>
          <a:ln w="12700">
            <a:noFill/>
            <a:miter lim="800000"/>
            <a:headEnd/>
            <a:tailEnd/>
          </a:ln>
        </p:spPr>
        <p:txBody>
          <a:bodyPr wrap="none" lIns="90488" tIns="44450" rIns="90488" bIns="44450">
            <a:spAutoFit/>
          </a:bodyPr>
          <a:lstStyle/>
          <a:p>
            <a:pPr eaLnBrk="0" hangingPunct="0"/>
            <a:r>
              <a:rPr lang="en-GB" sz="1800" i="1" dirty="0">
                <a:latin typeface="Arial" charset="0"/>
              </a:rPr>
              <a:t>Structure</a:t>
            </a:r>
          </a:p>
        </p:txBody>
      </p:sp>
      <p:sp>
        <p:nvSpPr>
          <p:cNvPr id="38932" name="Rectangle 1043"/>
          <p:cNvSpPr>
            <a:spLocks noChangeArrowheads="1"/>
          </p:cNvSpPr>
          <p:nvPr/>
        </p:nvSpPr>
        <p:spPr bwMode="auto">
          <a:xfrm>
            <a:off x="1774825" y="1860550"/>
            <a:ext cx="1958975" cy="638175"/>
          </a:xfrm>
          <a:prstGeom prst="rect">
            <a:avLst/>
          </a:prstGeom>
          <a:noFill/>
          <a:ln w="12700">
            <a:noFill/>
            <a:miter lim="800000"/>
            <a:headEnd/>
            <a:tailEnd/>
          </a:ln>
        </p:spPr>
        <p:txBody>
          <a:bodyPr wrap="none" lIns="90488" tIns="44450" rIns="90488" bIns="44450">
            <a:spAutoFit/>
          </a:bodyPr>
          <a:lstStyle/>
          <a:p>
            <a:pPr algn="ctr" eaLnBrk="0" hangingPunct="0"/>
            <a:r>
              <a:rPr lang="en-GB" sz="1800" i="1">
                <a:latin typeface="Arial" charset="0"/>
              </a:rPr>
              <a:t>Types of</a:t>
            </a:r>
          </a:p>
          <a:p>
            <a:pPr algn="ctr" eaLnBrk="0" hangingPunct="0"/>
            <a:r>
              <a:rPr lang="en-GB" sz="1800" i="1">
                <a:latin typeface="Arial" charset="0"/>
              </a:rPr>
              <a:t>Decision Regions</a:t>
            </a:r>
          </a:p>
        </p:txBody>
      </p:sp>
      <p:sp>
        <p:nvSpPr>
          <p:cNvPr id="38933" name="Rectangle 1044"/>
          <p:cNvSpPr>
            <a:spLocks noChangeArrowheads="1"/>
          </p:cNvSpPr>
          <p:nvPr/>
        </p:nvSpPr>
        <p:spPr bwMode="auto">
          <a:xfrm>
            <a:off x="3900488" y="1860550"/>
            <a:ext cx="1565275" cy="638175"/>
          </a:xfrm>
          <a:prstGeom prst="rect">
            <a:avLst/>
          </a:prstGeom>
          <a:noFill/>
          <a:ln w="12700">
            <a:noFill/>
            <a:miter lim="800000"/>
            <a:headEnd/>
            <a:tailEnd/>
          </a:ln>
        </p:spPr>
        <p:txBody>
          <a:bodyPr wrap="none" lIns="90488" tIns="44450" rIns="90488" bIns="44450">
            <a:spAutoFit/>
          </a:bodyPr>
          <a:lstStyle/>
          <a:p>
            <a:pPr algn="ctr" eaLnBrk="0" hangingPunct="0"/>
            <a:r>
              <a:rPr lang="en-GB" sz="1800" i="1" dirty="0">
                <a:latin typeface="Arial" charset="0"/>
              </a:rPr>
              <a:t>Exclusive-OR</a:t>
            </a:r>
          </a:p>
          <a:p>
            <a:pPr algn="ctr" eaLnBrk="0" hangingPunct="0"/>
            <a:r>
              <a:rPr lang="en-GB" sz="1800" i="1" dirty="0">
                <a:latin typeface="Arial" charset="0"/>
              </a:rPr>
              <a:t>Problem</a:t>
            </a:r>
          </a:p>
        </p:txBody>
      </p:sp>
      <p:sp>
        <p:nvSpPr>
          <p:cNvPr id="38934" name="Rectangle 1045"/>
          <p:cNvSpPr>
            <a:spLocks noChangeArrowheads="1"/>
          </p:cNvSpPr>
          <p:nvPr/>
        </p:nvSpPr>
        <p:spPr bwMode="auto">
          <a:xfrm>
            <a:off x="5543550" y="1860550"/>
            <a:ext cx="1806575" cy="638175"/>
          </a:xfrm>
          <a:prstGeom prst="rect">
            <a:avLst/>
          </a:prstGeom>
          <a:noFill/>
          <a:ln w="12700">
            <a:noFill/>
            <a:miter lim="800000"/>
            <a:headEnd/>
            <a:tailEnd/>
          </a:ln>
        </p:spPr>
        <p:txBody>
          <a:bodyPr wrap="none" lIns="90488" tIns="44450" rIns="90488" bIns="44450">
            <a:spAutoFit/>
          </a:bodyPr>
          <a:lstStyle/>
          <a:p>
            <a:pPr algn="ctr" eaLnBrk="0" hangingPunct="0"/>
            <a:r>
              <a:rPr lang="en-GB" sz="1800" i="1" dirty="0">
                <a:latin typeface="Arial" charset="0"/>
              </a:rPr>
              <a:t>Classes with</a:t>
            </a:r>
          </a:p>
          <a:p>
            <a:pPr algn="ctr" eaLnBrk="0" hangingPunct="0"/>
            <a:r>
              <a:rPr lang="en-GB" sz="1800" i="1" dirty="0">
                <a:latin typeface="Arial" charset="0"/>
              </a:rPr>
              <a:t>Meshed regions</a:t>
            </a:r>
          </a:p>
        </p:txBody>
      </p:sp>
      <p:sp>
        <p:nvSpPr>
          <p:cNvPr id="38935" name="Rectangle 1046"/>
          <p:cNvSpPr>
            <a:spLocks noChangeArrowheads="1"/>
          </p:cNvSpPr>
          <p:nvPr/>
        </p:nvSpPr>
        <p:spPr bwMode="auto">
          <a:xfrm>
            <a:off x="7277100" y="1860550"/>
            <a:ext cx="1743075" cy="638175"/>
          </a:xfrm>
          <a:prstGeom prst="rect">
            <a:avLst/>
          </a:prstGeom>
          <a:noFill/>
          <a:ln w="12700">
            <a:noFill/>
            <a:miter lim="800000"/>
            <a:headEnd/>
            <a:tailEnd/>
          </a:ln>
        </p:spPr>
        <p:txBody>
          <a:bodyPr wrap="none" lIns="90488" tIns="44450" rIns="90488" bIns="44450">
            <a:spAutoFit/>
          </a:bodyPr>
          <a:lstStyle/>
          <a:p>
            <a:pPr algn="ctr" eaLnBrk="0" hangingPunct="0"/>
            <a:r>
              <a:rPr lang="en-GB" sz="1800" i="1" dirty="0">
                <a:latin typeface="Arial" charset="0"/>
              </a:rPr>
              <a:t>Most General</a:t>
            </a:r>
          </a:p>
          <a:p>
            <a:pPr algn="ctr" eaLnBrk="0" hangingPunct="0"/>
            <a:r>
              <a:rPr lang="en-GB" sz="1800" i="1" dirty="0">
                <a:latin typeface="Arial" charset="0"/>
              </a:rPr>
              <a:t>Region Shapes</a:t>
            </a:r>
          </a:p>
        </p:txBody>
      </p:sp>
      <p:sp>
        <p:nvSpPr>
          <p:cNvPr id="38936" name="Rectangle 1047"/>
          <p:cNvSpPr>
            <a:spLocks noChangeArrowheads="1"/>
          </p:cNvSpPr>
          <p:nvPr/>
        </p:nvSpPr>
        <p:spPr bwMode="auto">
          <a:xfrm>
            <a:off x="214313" y="2622550"/>
            <a:ext cx="1463675" cy="363538"/>
          </a:xfrm>
          <a:prstGeom prst="rect">
            <a:avLst/>
          </a:prstGeom>
          <a:noFill/>
          <a:ln w="12700">
            <a:noFill/>
            <a:miter lim="800000"/>
            <a:headEnd/>
            <a:tailEnd/>
          </a:ln>
        </p:spPr>
        <p:txBody>
          <a:bodyPr wrap="none" lIns="90488" tIns="44450" rIns="90488" bIns="44450">
            <a:spAutoFit/>
          </a:bodyPr>
          <a:lstStyle/>
          <a:p>
            <a:pPr eaLnBrk="0" hangingPunct="0"/>
            <a:r>
              <a:rPr lang="en-GB" sz="1800" i="1" dirty="0">
                <a:latin typeface="Arial" charset="0"/>
              </a:rPr>
              <a:t>Single-Layer</a:t>
            </a:r>
          </a:p>
        </p:txBody>
      </p:sp>
      <p:grpSp>
        <p:nvGrpSpPr>
          <p:cNvPr id="2" name="Group 1048"/>
          <p:cNvGrpSpPr>
            <a:grpSpLocks/>
          </p:cNvGrpSpPr>
          <p:nvPr/>
        </p:nvGrpSpPr>
        <p:grpSpPr bwMode="auto">
          <a:xfrm>
            <a:off x="609600" y="3054350"/>
            <a:ext cx="685800" cy="527050"/>
            <a:chOff x="384" y="1924"/>
            <a:chExt cx="432" cy="332"/>
          </a:xfrm>
        </p:grpSpPr>
        <p:sp>
          <p:nvSpPr>
            <p:cNvPr id="39102" name="Oval 1049"/>
            <p:cNvSpPr>
              <a:spLocks noChangeArrowheads="1"/>
            </p:cNvSpPr>
            <p:nvPr/>
          </p:nvSpPr>
          <p:spPr bwMode="auto">
            <a:xfrm>
              <a:off x="532" y="1924"/>
              <a:ext cx="136" cy="136"/>
            </a:xfrm>
            <a:prstGeom prst="ellipse">
              <a:avLst/>
            </a:prstGeom>
            <a:noFill/>
            <a:ln w="12700">
              <a:solidFill>
                <a:schemeClr val="tx1"/>
              </a:solidFill>
              <a:round/>
              <a:headEnd/>
              <a:tailEnd/>
            </a:ln>
          </p:spPr>
          <p:txBody>
            <a:bodyPr wrap="none" anchor="ctr"/>
            <a:lstStyle/>
            <a:p>
              <a:endParaRPr lang="en-US"/>
            </a:p>
          </p:txBody>
        </p:sp>
        <p:sp>
          <p:nvSpPr>
            <p:cNvPr id="39103" name="Line 1050"/>
            <p:cNvSpPr>
              <a:spLocks noChangeShapeType="1"/>
            </p:cNvSpPr>
            <p:nvPr/>
          </p:nvSpPr>
          <p:spPr bwMode="auto">
            <a:xfrm flipH="1">
              <a:off x="384" y="2064"/>
              <a:ext cx="192" cy="192"/>
            </a:xfrm>
            <a:prstGeom prst="line">
              <a:avLst/>
            </a:prstGeom>
            <a:noFill/>
            <a:ln w="12700">
              <a:solidFill>
                <a:schemeClr val="tx1"/>
              </a:solidFill>
              <a:round/>
              <a:headEnd/>
              <a:tailEnd/>
            </a:ln>
          </p:spPr>
          <p:txBody>
            <a:bodyPr/>
            <a:lstStyle/>
            <a:p>
              <a:endParaRPr lang="en-US"/>
            </a:p>
          </p:txBody>
        </p:sp>
        <p:sp>
          <p:nvSpPr>
            <p:cNvPr id="39104" name="Line 1051"/>
            <p:cNvSpPr>
              <a:spLocks noChangeShapeType="1"/>
            </p:cNvSpPr>
            <p:nvPr/>
          </p:nvSpPr>
          <p:spPr bwMode="auto">
            <a:xfrm>
              <a:off x="624" y="2064"/>
              <a:ext cx="192" cy="192"/>
            </a:xfrm>
            <a:prstGeom prst="line">
              <a:avLst/>
            </a:prstGeom>
            <a:noFill/>
            <a:ln w="12700">
              <a:solidFill>
                <a:schemeClr val="tx1"/>
              </a:solidFill>
              <a:round/>
              <a:headEnd/>
              <a:tailEnd/>
            </a:ln>
          </p:spPr>
          <p:txBody>
            <a:bodyPr/>
            <a:lstStyle/>
            <a:p>
              <a:endParaRPr lang="en-US"/>
            </a:p>
          </p:txBody>
        </p:sp>
      </p:grpSp>
      <p:sp>
        <p:nvSpPr>
          <p:cNvPr id="38938" name="Rectangle 1052"/>
          <p:cNvSpPr>
            <a:spLocks noChangeArrowheads="1"/>
          </p:cNvSpPr>
          <p:nvPr/>
        </p:nvSpPr>
        <p:spPr bwMode="auto">
          <a:xfrm>
            <a:off x="290513" y="3917950"/>
            <a:ext cx="1260475" cy="363538"/>
          </a:xfrm>
          <a:prstGeom prst="rect">
            <a:avLst/>
          </a:prstGeom>
          <a:noFill/>
          <a:ln w="12700">
            <a:noFill/>
            <a:miter lim="800000"/>
            <a:headEnd/>
            <a:tailEnd/>
          </a:ln>
        </p:spPr>
        <p:txBody>
          <a:bodyPr wrap="none" lIns="90488" tIns="44450" rIns="90488" bIns="44450">
            <a:spAutoFit/>
          </a:bodyPr>
          <a:lstStyle/>
          <a:p>
            <a:pPr eaLnBrk="0" hangingPunct="0"/>
            <a:r>
              <a:rPr lang="en-GB" sz="1800" i="1">
                <a:latin typeface="Arial" charset="0"/>
              </a:rPr>
              <a:t>Two-Layer</a:t>
            </a:r>
          </a:p>
        </p:txBody>
      </p:sp>
      <p:grpSp>
        <p:nvGrpSpPr>
          <p:cNvPr id="3" name="Group 1053"/>
          <p:cNvGrpSpPr>
            <a:grpSpLocks/>
          </p:cNvGrpSpPr>
          <p:nvPr/>
        </p:nvGrpSpPr>
        <p:grpSpPr bwMode="auto">
          <a:xfrm>
            <a:off x="539750" y="4273550"/>
            <a:ext cx="825500" cy="831850"/>
            <a:chOff x="340" y="2692"/>
            <a:chExt cx="520" cy="524"/>
          </a:xfrm>
        </p:grpSpPr>
        <p:sp>
          <p:nvSpPr>
            <p:cNvPr id="39093" name="Oval 1054"/>
            <p:cNvSpPr>
              <a:spLocks noChangeArrowheads="1"/>
            </p:cNvSpPr>
            <p:nvPr/>
          </p:nvSpPr>
          <p:spPr bwMode="auto">
            <a:xfrm>
              <a:off x="532" y="2692"/>
              <a:ext cx="136" cy="136"/>
            </a:xfrm>
            <a:prstGeom prst="ellipse">
              <a:avLst/>
            </a:prstGeom>
            <a:noFill/>
            <a:ln w="12700">
              <a:solidFill>
                <a:schemeClr val="tx1"/>
              </a:solidFill>
              <a:round/>
              <a:headEnd/>
              <a:tailEnd/>
            </a:ln>
          </p:spPr>
          <p:txBody>
            <a:bodyPr wrap="none" anchor="ctr"/>
            <a:lstStyle/>
            <a:p>
              <a:endParaRPr lang="en-US"/>
            </a:p>
          </p:txBody>
        </p:sp>
        <p:sp>
          <p:nvSpPr>
            <p:cNvPr id="39094" name="Line 1055"/>
            <p:cNvSpPr>
              <a:spLocks noChangeShapeType="1"/>
            </p:cNvSpPr>
            <p:nvPr/>
          </p:nvSpPr>
          <p:spPr bwMode="auto">
            <a:xfrm flipH="1">
              <a:off x="432" y="2832"/>
              <a:ext cx="144" cy="144"/>
            </a:xfrm>
            <a:prstGeom prst="line">
              <a:avLst/>
            </a:prstGeom>
            <a:noFill/>
            <a:ln w="12700">
              <a:solidFill>
                <a:schemeClr val="tx1"/>
              </a:solidFill>
              <a:round/>
              <a:headEnd/>
              <a:tailEnd/>
            </a:ln>
          </p:spPr>
          <p:txBody>
            <a:bodyPr/>
            <a:lstStyle/>
            <a:p>
              <a:endParaRPr lang="en-US"/>
            </a:p>
          </p:txBody>
        </p:sp>
        <p:sp>
          <p:nvSpPr>
            <p:cNvPr id="39095" name="Line 1056"/>
            <p:cNvSpPr>
              <a:spLocks noChangeShapeType="1"/>
            </p:cNvSpPr>
            <p:nvPr/>
          </p:nvSpPr>
          <p:spPr bwMode="auto">
            <a:xfrm>
              <a:off x="624" y="2832"/>
              <a:ext cx="144" cy="144"/>
            </a:xfrm>
            <a:prstGeom prst="line">
              <a:avLst/>
            </a:prstGeom>
            <a:noFill/>
            <a:ln w="12700">
              <a:solidFill>
                <a:schemeClr val="tx1"/>
              </a:solidFill>
              <a:round/>
              <a:headEnd/>
              <a:tailEnd/>
            </a:ln>
          </p:spPr>
          <p:txBody>
            <a:bodyPr/>
            <a:lstStyle/>
            <a:p>
              <a:endParaRPr lang="en-US"/>
            </a:p>
          </p:txBody>
        </p:sp>
        <p:sp>
          <p:nvSpPr>
            <p:cNvPr id="39096" name="Oval 1057"/>
            <p:cNvSpPr>
              <a:spLocks noChangeArrowheads="1"/>
            </p:cNvSpPr>
            <p:nvPr/>
          </p:nvSpPr>
          <p:spPr bwMode="auto">
            <a:xfrm>
              <a:off x="724" y="2980"/>
              <a:ext cx="136" cy="136"/>
            </a:xfrm>
            <a:prstGeom prst="ellipse">
              <a:avLst/>
            </a:prstGeom>
            <a:noFill/>
            <a:ln w="12700">
              <a:solidFill>
                <a:schemeClr val="tx1"/>
              </a:solidFill>
              <a:round/>
              <a:headEnd/>
              <a:tailEnd/>
            </a:ln>
          </p:spPr>
          <p:txBody>
            <a:bodyPr wrap="none" anchor="ctr"/>
            <a:lstStyle/>
            <a:p>
              <a:endParaRPr lang="en-US"/>
            </a:p>
          </p:txBody>
        </p:sp>
        <p:sp>
          <p:nvSpPr>
            <p:cNvPr id="39097" name="Oval 1058"/>
            <p:cNvSpPr>
              <a:spLocks noChangeArrowheads="1"/>
            </p:cNvSpPr>
            <p:nvPr/>
          </p:nvSpPr>
          <p:spPr bwMode="auto">
            <a:xfrm>
              <a:off x="340" y="2980"/>
              <a:ext cx="136" cy="136"/>
            </a:xfrm>
            <a:prstGeom prst="ellipse">
              <a:avLst/>
            </a:prstGeom>
            <a:noFill/>
            <a:ln w="12700">
              <a:solidFill>
                <a:schemeClr val="tx1"/>
              </a:solidFill>
              <a:round/>
              <a:headEnd/>
              <a:tailEnd/>
            </a:ln>
          </p:spPr>
          <p:txBody>
            <a:bodyPr wrap="none" anchor="ctr"/>
            <a:lstStyle/>
            <a:p>
              <a:endParaRPr lang="en-US"/>
            </a:p>
          </p:txBody>
        </p:sp>
        <p:sp>
          <p:nvSpPr>
            <p:cNvPr id="39098" name="Line 1059"/>
            <p:cNvSpPr>
              <a:spLocks noChangeShapeType="1"/>
            </p:cNvSpPr>
            <p:nvPr/>
          </p:nvSpPr>
          <p:spPr bwMode="auto">
            <a:xfrm>
              <a:off x="408" y="3120"/>
              <a:ext cx="0" cy="96"/>
            </a:xfrm>
            <a:prstGeom prst="line">
              <a:avLst/>
            </a:prstGeom>
            <a:noFill/>
            <a:ln w="12700">
              <a:solidFill>
                <a:schemeClr val="tx1"/>
              </a:solidFill>
              <a:round/>
              <a:headEnd/>
              <a:tailEnd/>
            </a:ln>
          </p:spPr>
          <p:txBody>
            <a:bodyPr/>
            <a:lstStyle/>
            <a:p>
              <a:endParaRPr lang="en-US"/>
            </a:p>
          </p:txBody>
        </p:sp>
        <p:sp>
          <p:nvSpPr>
            <p:cNvPr id="39099" name="Line 1060"/>
            <p:cNvSpPr>
              <a:spLocks noChangeShapeType="1"/>
            </p:cNvSpPr>
            <p:nvPr/>
          </p:nvSpPr>
          <p:spPr bwMode="auto">
            <a:xfrm>
              <a:off x="792" y="3120"/>
              <a:ext cx="0" cy="96"/>
            </a:xfrm>
            <a:prstGeom prst="line">
              <a:avLst/>
            </a:prstGeom>
            <a:noFill/>
            <a:ln w="12700">
              <a:solidFill>
                <a:schemeClr val="tx1"/>
              </a:solidFill>
              <a:round/>
              <a:headEnd/>
              <a:tailEnd/>
            </a:ln>
          </p:spPr>
          <p:txBody>
            <a:bodyPr/>
            <a:lstStyle/>
            <a:p>
              <a:endParaRPr lang="en-US"/>
            </a:p>
          </p:txBody>
        </p:sp>
        <p:sp>
          <p:nvSpPr>
            <p:cNvPr id="39100" name="Line 1061"/>
            <p:cNvSpPr>
              <a:spLocks noChangeShapeType="1"/>
            </p:cNvSpPr>
            <p:nvPr/>
          </p:nvSpPr>
          <p:spPr bwMode="auto">
            <a:xfrm flipV="1">
              <a:off x="408" y="3060"/>
              <a:ext cx="315" cy="153"/>
            </a:xfrm>
            <a:prstGeom prst="line">
              <a:avLst/>
            </a:prstGeom>
            <a:noFill/>
            <a:ln w="12700">
              <a:solidFill>
                <a:schemeClr val="tx1"/>
              </a:solidFill>
              <a:round/>
              <a:headEnd/>
              <a:tailEnd/>
            </a:ln>
          </p:spPr>
          <p:txBody>
            <a:bodyPr/>
            <a:lstStyle/>
            <a:p>
              <a:endParaRPr lang="en-US"/>
            </a:p>
          </p:txBody>
        </p:sp>
        <p:sp>
          <p:nvSpPr>
            <p:cNvPr id="39101" name="Line 1062"/>
            <p:cNvSpPr>
              <a:spLocks noChangeShapeType="1"/>
            </p:cNvSpPr>
            <p:nvPr/>
          </p:nvSpPr>
          <p:spPr bwMode="auto">
            <a:xfrm flipH="1" flipV="1">
              <a:off x="473" y="3060"/>
              <a:ext cx="315" cy="153"/>
            </a:xfrm>
            <a:prstGeom prst="line">
              <a:avLst/>
            </a:prstGeom>
            <a:noFill/>
            <a:ln w="12700">
              <a:solidFill>
                <a:schemeClr val="tx1"/>
              </a:solidFill>
              <a:round/>
              <a:headEnd/>
              <a:tailEnd/>
            </a:ln>
          </p:spPr>
          <p:txBody>
            <a:bodyPr/>
            <a:lstStyle/>
            <a:p>
              <a:endParaRPr lang="en-US"/>
            </a:p>
          </p:txBody>
        </p:sp>
      </p:grpSp>
      <p:sp>
        <p:nvSpPr>
          <p:cNvPr id="38940" name="Rectangle 1063"/>
          <p:cNvSpPr>
            <a:spLocks noChangeArrowheads="1"/>
          </p:cNvSpPr>
          <p:nvPr/>
        </p:nvSpPr>
        <p:spPr bwMode="auto">
          <a:xfrm>
            <a:off x="290513" y="5213350"/>
            <a:ext cx="1425575" cy="363538"/>
          </a:xfrm>
          <a:prstGeom prst="rect">
            <a:avLst/>
          </a:prstGeom>
          <a:noFill/>
          <a:ln w="12700">
            <a:noFill/>
            <a:miter lim="800000"/>
            <a:headEnd/>
            <a:tailEnd/>
          </a:ln>
        </p:spPr>
        <p:txBody>
          <a:bodyPr wrap="none" lIns="90488" tIns="44450" rIns="90488" bIns="44450">
            <a:spAutoFit/>
          </a:bodyPr>
          <a:lstStyle/>
          <a:p>
            <a:pPr eaLnBrk="0" hangingPunct="0"/>
            <a:r>
              <a:rPr lang="en-GB" sz="1800" i="1">
                <a:latin typeface="Arial" charset="0"/>
              </a:rPr>
              <a:t>Three-Layer</a:t>
            </a:r>
          </a:p>
        </p:txBody>
      </p:sp>
      <p:sp>
        <p:nvSpPr>
          <p:cNvPr id="38941" name="Oval 1064"/>
          <p:cNvSpPr>
            <a:spLocks noChangeArrowheads="1"/>
          </p:cNvSpPr>
          <p:nvPr/>
        </p:nvSpPr>
        <p:spPr bwMode="auto">
          <a:xfrm>
            <a:off x="920750" y="5568950"/>
            <a:ext cx="139700" cy="139700"/>
          </a:xfrm>
          <a:prstGeom prst="ellipse">
            <a:avLst/>
          </a:prstGeom>
          <a:noFill/>
          <a:ln w="12700">
            <a:solidFill>
              <a:schemeClr val="tx1"/>
            </a:solidFill>
            <a:round/>
            <a:headEnd/>
            <a:tailEnd/>
          </a:ln>
        </p:spPr>
        <p:txBody>
          <a:bodyPr wrap="none" anchor="ctr"/>
          <a:lstStyle/>
          <a:p>
            <a:endParaRPr lang="en-US"/>
          </a:p>
        </p:txBody>
      </p:sp>
      <p:grpSp>
        <p:nvGrpSpPr>
          <p:cNvPr id="4" name="Group 1065"/>
          <p:cNvGrpSpPr>
            <a:grpSpLocks/>
          </p:cNvGrpSpPr>
          <p:nvPr/>
        </p:nvGrpSpPr>
        <p:grpSpPr bwMode="auto">
          <a:xfrm>
            <a:off x="387350" y="5797550"/>
            <a:ext cx="1206500" cy="444500"/>
            <a:chOff x="244" y="3652"/>
            <a:chExt cx="760" cy="280"/>
          </a:xfrm>
        </p:grpSpPr>
        <p:grpSp>
          <p:nvGrpSpPr>
            <p:cNvPr id="5" name="Group 1066"/>
            <p:cNvGrpSpPr>
              <a:grpSpLocks/>
            </p:cNvGrpSpPr>
            <p:nvPr/>
          </p:nvGrpSpPr>
          <p:grpSpPr bwMode="auto">
            <a:xfrm>
              <a:off x="244" y="3652"/>
              <a:ext cx="328" cy="280"/>
              <a:chOff x="244" y="3652"/>
              <a:chExt cx="328" cy="280"/>
            </a:xfrm>
          </p:grpSpPr>
          <p:sp>
            <p:nvSpPr>
              <p:cNvPr id="39089" name="Oval 1067"/>
              <p:cNvSpPr>
                <a:spLocks noChangeArrowheads="1"/>
              </p:cNvSpPr>
              <p:nvPr/>
            </p:nvSpPr>
            <p:spPr bwMode="auto">
              <a:xfrm>
                <a:off x="364" y="3652"/>
                <a:ext cx="88" cy="88"/>
              </a:xfrm>
              <a:prstGeom prst="ellipse">
                <a:avLst/>
              </a:prstGeom>
              <a:noFill/>
              <a:ln w="12700">
                <a:solidFill>
                  <a:schemeClr val="tx1"/>
                </a:solidFill>
                <a:round/>
                <a:headEnd/>
                <a:tailEnd/>
              </a:ln>
            </p:spPr>
            <p:txBody>
              <a:bodyPr wrap="none" anchor="ctr"/>
              <a:lstStyle/>
              <a:p>
                <a:endParaRPr lang="en-US"/>
              </a:p>
            </p:txBody>
          </p:sp>
          <p:grpSp>
            <p:nvGrpSpPr>
              <p:cNvPr id="6" name="Group 1068"/>
              <p:cNvGrpSpPr>
                <a:grpSpLocks/>
              </p:cNvGrpSpPr>
              <p:nvPr/>
            </p:nvGrpSpPr>
            <p:grpSpPr bwMode="auto">
              <a:xfrm>
                <a:off x="244" y="3844"/>
                <a:ext cx="328" cy="88"/>
                <a:chOff x="244" y="3844"/>
                <a:chExt cx="328" cy="88"/>
              </a:xfrm>
            </p:grpSpPr>
            <p:sp>
              <p:nvSpPr>
                <p:cNvPr id="39091" name="Oval 1069"/>
                <p:cNvSpPr>
                  <a:spLocks noChangeArrowheads="1"/>
                </p:cNvSpPr>
                <p:nvPr/>
              </p:nvSpPr>
              <p:spPr bwMode="auto">
                <a:xfrm>
                  <a:off x="244" y="3844"/>
                  <a:ext cx="88" cy="88"/>
                </a:xfrm>
                <a:prstGeom prst="ellipse">
                  <a:avLst/>
                </a:prstGeom>
                <a:noFill/>
                <a:ln w="12700">
                  <a:solidFill>
                    <a:schemeClr val="tx1"/>
                  </a:solidFill>
                  <a:round/>
                  <a:headEnd/>
                  <a:tailEnd/>
                </a:ln>
              </p:spPr>
              <p:txBody>
                <a:bodyPr wrap="none" anchor="ctr"/>
                <a:lstStyle/>
                <a:p>
                  <a:endParaRPr lang="en-US"/>
                </a:p>
              </p:txBody>
            </p:sp>
            <p:sp>
              <p:nvSpPr>
                <p:cNvPr id="39092" name="Oval 1070"/>
                <p:cNvSpPr>
                  <a:spLocks noChangeArrowheads="1"/>
                </p:cNvSpPr>
                <p:nvPr/>
              </p:nvSpPr>
              <p:spPr bwMode="auto">
                <a:xfrm>
                  <a:off x="484" y="3844"/>
                  <a:ext cx="88" cy="88"/>
                </a:xfrm>
                <a:prstGeom prst="ellipse">
                  <a:avLst/>
                </a:prstGeom>
                <a:noFill/>
                <a:ln w="12700">
                  <a:solidFill>
                    <a:schemeClr val="tx1"/>
                  </a:solidFill>
                  <a:round/>
                  <a:headEnd/>
                  <a:tailEnd/>
                </a:ln>
              </p:spPr>
              <p:txBody>
                <a:bodyPr wrap="none" anchor="ctr"/>
                <a:lstStyle/>
                <a:p>
                  <a:endParaRPr lang="en-US"/>
                </a:p>
              </p:txBody>
            </p:sp>
          </p:grpSp>
        </p:grpSp>
        <p:grpSp>
          <p:nvGrpSpPr>
            <p:cNvPr id="7" name="Group 1071"/>
            <p:cNvGrpSpPr>
              <a:grpSpLocks/>
            </p:cNvGrpSpPr>
            <p:nvPr/>
          </p:nvGrpSpPr>
          <p:grpSpPr bwMode="auto">
            <a:xfrm>
              <a:off x="676" y="3652"/>
              <a:ext cx="328" cy="280"/>
              <a:chOff x="676" y="3652"/>
              <a:chExt cx="328" cy="280"/>
            </a:xfrm>
          </p:grpSpPr>
          <p:sp>
            <p:nvSpPr>
              <p:cNvPr id="39085" name="Oval 1072"/>
              <p:cNvSpPr>
                <a:spLocks noChangeArrowheads="1"/>
              </p:cNvSpPr>
              <p:nvPr/>
            </p:nvSpPr>
            <p:spPr bwMode="auto">
              <a:xfrm>
                <a:off x="796" y="3652"/>
                <a:ext cx="88" cy="88"/>
              </a:xfrm>
              <a:prstGeom prst="ellipse">
                <a:avLst/>
              </a:prstGeom>
              <a:noFill/>
              <a:ln w="12700">
                <a:solidFill>
                  <a:schemeClr val="tx1"/>
                </a:solidFill>
                <a:round/>
                <a:headEnd/>
                <a:tailEnd/>
              </a:ln>
            </p:spPr>
            <p:txBody>
              <a:bodyPr wrap="none" anchor="ctr"/>
              <a:lstStyle/>
              <a:p>
                <a:endParaRPr lang="en-US"/>
              </a:p>
            </p:txBody>
          </p:sp>
          <p:grpSp>
            <p:nvGrpSpPr>
              <p:cNvPr id="8" name="Group 1073"/>
              <p:cNvGrpSpPr>
                <a:grpSpLocks/>
              </p:cNvGrpSpPr>
              <p:nvPr/>
            </p:nvGrpSpPr>
            <p:grpSpPr bwMode="auto">
              <a:xfrm>
                <a:off x="676" y="3844"/>
                <a:ext cx="328" cy="88"/>
                <a:chOff x="676" y="3844"/>
                <a:chExt cx="328" cy="88"/>
              </a:xfrm>
            </p:grpSpPr>
            <p:sp>
              <p:nvSpPr>
                <p:cNvPr id="39087" name="Oval 1074"/>
                <p:cNvSpPr>
                  <a:spLocks noChangeArrowheads="1"/>
                </p:cNvSpPr>
                <p:nvPr/>
              </p:nvSpPr>
              <p:spPr bwMode="auto">
                <a:xfrm>
                  <a:off x="676" y="3844"/>
                  <a:ext cx="88" cy="88"/>
                </a:xfrm>
                <a:prstGeom prst="ellipse">
                  <a:avLst/>
                </a:prstGeom>
                <a:noFill/>
                <a:ln w="12700">
                  <a:solidFill>
                    <a:schemeClr val="tx1"/>
                  </a:solidFill>
                  <a:round/>
                  <a:headEnd/>
                  <a:tailEnd/>
                </a:ln>
              </p:spPr>
              <p:txBody>
                <a:bodyPr wrap="none" anchor="ctr"/>
                <a:lstStyle/>
                <a:p>
                  <a:endParaRPr lang="en-US"/>
                </a:p>
              </p:txBody>
            </p:sp>
            <p:sp>
              <p:nvSpPr>
                <p:cNvPr id="39088" name="Oval 1075"/>
                <p:cNvSpPr>
                  <a:spLocks noChangeArrowheads="1"/>
                </p:cNvSpPr>
                <p:nvPr/>
              </p:nvSpPr>
              <p:spPr bwMode="auto">
                <a:xfrm>
                  <a:off x="916" y="3844"/>
                  <a:ext cx="88" cy="88"/>
                </a:xfrm>
                <a:prstGeom prst="ellipse">
                  <a:avLst/>
                </a:prstGeom>
                <a:noFill/>
                <a:ln w="12700">
                  <a:solidFill>
                    <a:schemeClr val="tx1"/>
                  </a:solidFill>
                  <a:round/>
                  <a:headEnd/>
                  <a:tailEnd/>
                </a:ln>
              </p:spPr>
              <p:txBody>
                <a:bodyPr wrap="none" anchor="ctr"/>
                <a:lstStyle/>
                <a:p>
                  <a:endParaRPr lang="en-US"/>
                </a:p>
              </p:txBody>
            </p:sp>
          </p:grpSp>
        </p:grpSp>
      </p:grpSp>
      <p:sp>
        <p:nvSpPr>
          <p:cNvPr id="38943" name="Line 1076"/>
          <p:cNvSpPr>
            <a:spLocks noChangeShapeType="1"/>
          </p:cNvSpPr>
          <p:nvPr/>
        </p:nvSpPr>
        <p:spPr bwMode="auto">
          <a:xfrm flipV="1">
            <a:off x="704850" y="5681663"/>
            <a:ext cx="223838" cy="128587"/>
          </a:xfrm>
          <a:prstGeom prst="line">
            <a:avLst/>
          </a:prstGeom>
          <a:noFill/>
          <a:ln w="12700">
            <a:solidFill>
              <a:schemeClr val="tx1"/>
            </a:solidFill>
            <a:round/>
            <a:headEnd/>
            <a:tailEnd/>
          </a:ln>
        </p:spPr>
        <p:txBody>
          <a:bodyPr/>
          <a:lstStyle/>
          <a:p>
            <a:endParaRPr lang="en-US"/>
          </a:p>
        </p:txBody>
      </p:sp>
      <p:sp>
        <p:nvSpPr>
          <p:cNvPr id="38944" name="Line 1077"/>
          <p:cNvSpPr>
            <a:spLocks noChangeShapeType="1"/>
          </p:cNvSpPr>
          <p:nvPr/>
        </p:nvSpPr>
        <p:spPr bwMode="auto">
          <a:xfrm flipH="1" flipV="1">
            <a:off x="1046163" y="5686425"/>
            <a:ext cx="223837" cy="128588"/>
          </a:xfrm>
          <a:prstGeom prst="line">
            <a:avLst/>
          </a:prstGeom>
          <a:noFill/>
          <a:ln w="12700">
            <a:solidFill>
              <a:schemeClr val="tx1"/>
            </a:solidFill>
            <a:round/>
            <a:headEnd/>
            <a:tailEnd/>
          </a:ln>
        </p:spPr>
        <p:txBody>
          <a:bodyPr/>
          <a:lstStyle/>
          <a:p>
            <a:endParaRPr lang="en-US"/>
          </a:p>
        </p:txBody>
      </p:sp>
      <p:sp>
        <p:nvSpPr>
          <p:cNvPr id="38945" name="Line 1078"/>
          <p:cNvSpPr>
            <a:spLocks noChangeShapeType="1"/>
          </p:cNvSpPr>
          <p:nvPr/>
        </p:nvSpPr>
        <p:spPr bwMode="auto">
          <a:xfrm flipV="1">
            <a:off x="466725" y="5938838"/>
            <a:ext cx="176213" cy="161925"/>
          </a:xfrm>
          <a:prstGeom prst="line">
            <a:avLst/>
          </a:prstGeom>
          <a:noFill/>
          <a:ln w="12700">
            <a:solidFill>
              <a:schemeClr val="tx1"/>
            </a:solidFill>
            <a:round/>
            <a:headEnd/>
            <a:tailEnd/>
          </a:ln>
        </p:spPr>
        <p:txBody>
          <a:bodyPr/>
          <a:lstStyle/>
          <a:p>
            <a:endParaRPr lang="en-US"/>
          </a:p>
        </p:txBody>
      </p:sp>
      <p:sp>
        <p:nvSpPr>
          <p:cNvPr id="38946" name="Line 1079"/>
          <p:cNvSpPr>
            <a:spLocks noChangeShapeType="1"/>
          </p:cNvSpPr>
          <p:nvPr/>
        </p:nvSpPr>
        <p:spPr bwMode="auto">
          <a:xfrm>
            <a:off x="666750" y="5934075"/>
            <a:ext cx="166688" cy="166688"/>
          </a:xfrm>
          <a:prstGeom prst="line">
            <a:avLst/>
          </a:prstGeom>
          <a:noFill/>
          <a:ln w="12700">
            <a:solidFill>
              <a:schemeClr val="tx1"/>
            </a:solidFill>
            <a:round/>
            <a:headEnd/>
            <a:tailEnd/>
          </a:ln>
        </p:spPr>
        <p:txBody>
          <a:bodyPr/>
          <a:lstStyle/>
          <a:p>
            <a:endParaRPr lang="en-US"/>
          </a:p>
        </p:txBody>
      </p:sp>
      <p:sp>
        <p:nvSpPr>
          <p:cNvPr id="38947" name="Line 1080"/>
          <p:cNvSpPr>
            <a:spLocks noChangeShapeType="1"/>
          </p:cNvSpPr>
          <p:nvPr/>
        </p:nvSpPr>
        <p:spPr bwMode="auto">
          <a:xfrm>
            <a:off x="690563" y="5924550"/>
            <a:ext cx="452437" cy="176213"/>
          </a:xfrm>
          <a:prstGeom prst="line">
            <a:avLst/>
          </a:prstGeom>
          <a:noFill/>
          <a:ln w="12700">
            <a:solidFill>
              <a:schemeClr val="tx1"/>
            </a:solidFill>
            <a:round/>
            <a:headEnd/>
            <a:tailEnd/>
          </a:ln>
        </p:spPr>
        <p:txBody>
          <a:bodyPr/>
          <a:lstStyle/>
          <a:p>
            <a:endParaRPr lang="en-US"/>
          </a:p>
        </p:txBody>
      </p:sp>
      <p:sp>
        <p:nvSpPr>
          <p:cNvPr id="38948" name="Line 1081"/>
          <p:cNvSpPr>
            <a:spLocks noChangeShapeType="1"/>
          </p:cNvSpPr>
          <p:nvPr/>
        </p:nvSpPr>
        <p:spPr bwMode="auto">
          <a:xfrm>
            <a:off x="709613" y="5919788"/>
            <a:ext cx="766762" cy="185737"/>
          </a:xfrm>
          <a:prstGeom prst="line">
            <a:avLst/>
          </a:prstGeom>
          <a:noFill/>
          <a:ln w="12700">
            <a:solidFill>
              <a:schemeClr val="tx1"/>
            </a:solidFill>
            <a:round/>
            <a:headEnd/>
            <a:tailEnd/>
          </a:ln>
        </p:spPr>
        <p:txBody>
          <a:bodyPr/>
          <a:lstStyle/>
          <a:p>
            <a:endParaRPr lang="en-US"/>
          </a:p>
        </p:txBody>
      </p:sp>
      <p:sp>
        <p:nvSpPr>
          <p:cNvPr id="38949" name="Line 1082"/>
          <p:cNvSpPr>
            <a:spLocks noChangeShapeType="1"/>
          </p:cNvSpPr>
          <p:nvPr/>
        </p:nvSpPr>
        <p:spPr bwMode="auto">
          <a:xfrm flipH="1">
            <a:off x="517525" y="5924550"/>
            <a:ext cx="766763" cy="185738"/>
          </a:xfrm>
          <a:prstGeom prst="line">
            <a:avLst/>
          </a:prstGeom>
          <a:noFill/>
          <a:ln w="12700">
            <a:solidFill>
              <a:schemeClr val="tx1"/>
            </a:solidFill>
            <a:round/>
            <a:headEnd/>
            <a:tailEnd/>
          </a:ln>
        </p:spPr>
        <p:txBody>
          <a:bodyPr/>
          <a:lstStyle/>
          <a:p>
            <a:endParaRPr lang="en-US"/>
          </a:p>
        </p:txBody>
      </p:sp>
      <p:sp>
        <p:nvSpPr>
          <p:cNvPr id="38950" name="Line 1083"/>
          <p:cNvSpPr>
            <a:spLocks noChangeShapeType="1"/>
          </p:cNvSpPr>
          <p:nvPr/>
        </p:nvSpPr>
        <p:spPr bwMode="auto">
          <a:xfrm flipH="1">
            <a:off x="838200" y="5929313"/>
            <a:ext cx="460375" cy="171450"/>
          </a:xfrm>
          <a:prstGeom prst="line">
            <a:avLst/>
          </a:prstGeom>
          <a:noFill/>
          <a:ln w="12700">
            <a:solidFill>
              <a:schemeClr val="tx1"/>
            </a:solidFill>
            <a:round/>
            <a:headEnd/>
            <a:tailEnd/>
          </a:ln>
        </p:spPr>
        <p:txBody>
          <a:bodyPr/>
          <a:lstStyle/>
          <a:p>
            <a:endParaRPr lang="en-US"/>
          </a:p>
        </p:txBody>
      </p:sp>
      <p:sp>
        <p:nvSpPr>
          <p:cNvPr id="38951" name="Line 1084"/>
          <p:cNvSpPr>
            <a:spLocks noChangeShapeType="1"/>
          </p:cNvSpPr>
          <p:nvPr/>
        </p:nvSpPr>
        <p:spPr bwMode="auto">
          <a:xfrm flipH="1">
            <a:off x="1141413" y="5934075"/>
            <a:ext cx="166687" cy="166688"/>
          </a:xfrm>
          <a:prstGeom prst="line">
            <a:avLst/>
          </a:prstGeom>
          <a:noFill/>
          <a:ln w="12700">
            <a:solidFill>
              <a:schemeClr val="tx1"/>
            </a:solidFill>
            <a:round/>
            <a:headEnd/>
            <a:tailEnd/>
          </a:ln>
        </p:spPr>
        <p:txBody>
          <a:bodyPr/>
          <a:lstStyle/>
          <a:p>
            <a:endParaRPr lang="en-US"/>
          </a:p>
        </p:txBody>
      </p:sp>
      <p:sp>
        <p:nvSpPr>
          <p:cNvPr id="38952" name="Line 1085"/>
          <p:cNvSpPr>
            <a:spLocks noChangeShapeType="1"/>
          </p:cNvSpPr>
          <p:nvPr/>
        </p:nvSpPr>
        <p:spPr bwMode="auto">
          <a:xfrm flipH="1" flipV="1">
            <a:off x="1341438" y="5938838"/>
            <a:ext cx="176212" cy="161925"/>
          </a:xfrm>
          <a:prstGeom prst="line">
            <a:avLst/>
          </a:prstGeom>
          <a:noFill/>
          <a:ln w="12700">
            <a:solidFill>
              <a:schemeClr val="tx1"/>
            </a:solidFill>
            <a:round/>
            <a:headEnd/>
            <a:tailEnd/>
          </a:ln>
        </p:spPr>
        <p:txBody>
          <a:bodyPr/>
          <a:lstStyle/>
          <a:p>
            <a:endParaRPr lang="en-US"/>
          </a:p>
        </p:txBody>
      </p:sp>
      <p:sp>
        <p:nvSpPr>
          <p:cNvPr id="38953" name="Line 1086"/>
          <p:cNvSpPr>
            <a:spLocks noChangeShapeType="1"/>
          </p:cNvSpPr>
          <p:nvPr/>
        </p:nvSpPr>
        <p:spPr bwMode="auto">
          <a:xfrm>
            <a:off x="471488" y="6253163"/>
            <a:ext cx="176212" cy="161925"/>
          </a:xfrm>
          <a:prstGeom prst="line">
            <a:avLst/>
          </a:prstGeom>
          <a:noFill/>
          <a:ln w="12700">
            <a:solidFill>
              <a:schemeClr val="tx1"/>
            </a:solidFill>
            <a:round/>
            <a:headEnd/>
            <a:tailEnd/>
          </a:ln>
        </p:spPr>
        <p:txBody>
          <a:bodyPr/>
          <a:lstStyle/>
          <a:p>
            <a:endParaRPr lang="en-US"/>
          </a:p>
        </p:txBody>
      </p:sp>
      <p:sp>
        <p:nvSpPr>
          <p:cNvPr id="38954" name="Line 1087"/>
          <p:cNvSpPr>
            <a:spLocks noChangeShapeType="1"/>
          </p:cNvSpPr>
          <p:nvPr/>
        </p:nvSpPr>
        <p:spPr bwMode="auto">
          <a:xfrm flipV="1">
            <a:off x="657225" y="6232525"/>
            <a:ext cx="166688" cy="166688"/>
          </a:xfrm>
          <a:prstGeom prst="line">
            <a:avLst/>
          </a:prstGeom>
          <a:noFill/>
          <a:ln w="12700">
            <a:solidFill>
              <a:schemeClr val="tx1"/>
            </a:solidFill>
            <a:round/>
            <a:headEnd/>
            <a:tailEnd/>
          </a:ln>
        </p:spPr>
        <p:txBody>
          <a:bodyPr/>
          <a:lstStyle/>
          <a:p>
            <a:endParaRPr lang="en-US"/>
          </a:p>
        </p:txBody>
      </p:sp>
      <p:sp>
        <p:nvSpPr>
          <p:cNvPr id="38955" name="Line 1088"/>
          <p:cNvSpPr>
            <a:spLocks noChangeShapeType="1"/>
          </p:cNvSpPr>
          <p:nvPr/>
        </p:nvSpPr>
        <p:spPr bwMode="auto">
          <a:xfrm flipV="1">
            <a:off x="647700" y="6227763"/>
            <a:ext cx="452438" cy="176212"/>
          </a:xfrm>
          <a:prstGeom prst="line">
            <a:avLst/>
          </a:prstGeom>
          <a:noFill/>
          <a:ln w="12700">
            <a:solidFill>
              <a:schemeClr val="tx1"/>
            </a:solidFill>
            <a:round/>
            <a:headEnd/>
            <a:tailEnd/>
          </a:ln>
        </p:spPr>
        <p:txBody>
          <a:bodyPr/>
          <a:lstStyle/>
          <a:p>
            <a:endParaRPr lang="en-US"/>
          </a:p>
        </p:txBody>
      </p:sp>
      <p:sp>
        <p:nvSpPr>
          <p:cNvPr id="38956" name="Line 1089"/>
          <p:cNvSpPr>
            <a:spLocks noChangeShapeType="1"/>
          </p:cNvSpPr>
          <p:nvPr/>
        </p:nvSpPr>
        <p:spPr bwMode="auto">
          <a:xfrm flipV="1">
            <a:off x="638175" y="6215063"/>
            <a:ext cx="828675" cy="193675"/>
          </a:xfrm>
          <a:prstGeom prst="line">
            <a:avLst/>
          </a:prstGeom>
          <a:noFill/>
          <a:ln w="12700">
            <a:solidFill>
              <a:schemeClr val="tx1"/>
            </a:solidFill>
            <a:round/>
            <a:headEnd/>
            <a:tailEnd/>
          </a:ln>
        </p:spPr>
        <p:txBody>
          <a:bodyPr/>
          <a:lstStyle/>
          <a:p>
            <a:endParaRPr lang="en-US"/>
          </a:p>
        </p:txBody>
      </p:sp>
      <p:sp>
        <p:nvSpPr>
          <p:cNvPr id="38957" name="Line 1090"/>
          <p:cNvSpPr>
            <a:spLocks noChangeShapeType="1"/>
          </p:cNvSpPr>
          <p:nvPr/>
        </p:nvSpPr>
        <p:spPr bwMode="auto">
          <a:xfrm flipH="1" flipV="1">
            <a:off x="523875" y="6210300"/>
            <a:ext cx="798513" cy="198438"/>
          </a:xfrm>
          <a:prstGeom prst="line">
            <a:avLst/>
          </a:prstGeom>
          <a:noFill/>
          <a:ln w="12700">
            <a:solidFill>
              <a:schemeClr val="tx1"/>
            </a:solidFill>
            <a:round/>
            <a:headEnd/>
            <a:tailEnd/>
          </a:ln>
        </p:spPr>
        <p:txBody>
          <a:bodyPr/>
          <a:lstStyle/>
          <a:p>
            <a:endParaRPr lang="en-US"/>
          </a:p>
        </p:txBody>
      </p:sp>
      <p:sp>
        <p:nvSpPr>
          <p:cNvPr id="38958" name="Line 1091"/>
          <p:cNvSpPr>
            <a:spLocks noChangeShapeType="1"/>
          </p:cNvSpPr>
          <p:nvPr/>
        </p:nvSpPr>
        <p:spPr bwMode="auto">
          <a:xfrm flipH="1" flipV="1">
            <a:off x="869950" y="6232525"/>
            <a:ext cx="452438" cy="176213"/>
          </a:xfrm>
          <a:prstGeom prst="line">
            <a:avLst/>
          </a:prstGeom>
          <a:noFill/>
          <a:ln w="12700">
            <a:solidFill>
              <a:schemeClr val="tx1"/>
            </a:solidFill>
            <a:round/>
            <a:headEnd/>
            <a:tailEnd/>
          </a:ln>
        </p:spPr>
        <p:txBody>
          <a:bodyPr/>
          <a:lstStyle/>
          <a:p>
            <a:endParaRPr lang="en-US"/>
          </a:p>
        </p:txBody>
      </p:sp>
      <p:sp>
        <p:nvSpPr>
          <p:cNvPr id="38959" name="Line 1092"/>
          <p:cNvSpPr>
            <a:spLocks noChangeShapeType="1"/>
          </p:cNvSpPr>
          <p:nvPr/>
        </p:nvSpPr>
        <p:spPr bwMode="auto">
          <a:xfrm flipH="1" flipV="1">
            <a:off x="1131888" y="6232525"/>
            <a:ext cx="192087" cy="163513"/>
          </a:xfrm>
          <a:prstGeom prst="line">
            <a:avLst/>
          </a:prstGeom>
          <a:noFill/>
          <a:ln w="12700">
            <a:solidFill>
              <a:schemeClr val="tx1"/>
            </a:solidFill>
            <a:round/>
            <a:headEnd/>
            <a:tailEnd/>
          </a:ln>
        </p:spPr>
        <p:txBody>
          <a:bodyPr/>
          <a:lstStyle/>
          <a:p>
            <a:endParaRPr lang="en-US"/>
          </a:p>
        </p:txBody>
      </p:sp>
      <p:sp>
        <p:nvSpPr>
          <p:cNvPr id="38960" name="Line 1093"/>
          <p:cNvSpPr>
            <a:spLocks noChangeShapeType="1"/>
          </p:cNvSpPr>
          <p:nvPr/>
        </p:nvSpPr>
        <p:spPr bwMode="auto">
          <a:xfrm flipH="1">
            <a:off x="1328738" y="6238875"/>
            <a:ext cx="179387" cy="171450"/>
          </a:xfrm>
          <a:prstGeom prst="line">
            <a:avLst/>
          </a:prstGeom>
          <a:noFill/>
          <a:ln w="12700">
            <a:solidFill>
              <a:schemeClr val="tx1"/>
            </a:solidFill>
            <a:round/>
            <a:headEnd/>
            <a:tailEnd/>
          </a:ln>
        </p:spPr>
        <p:txBody>
          <a:bodyPr/>
          <a:lstStyle/>
          <a:p>
            <a:endParaRPr lang="en-US"/>
          </a:p>
        </p:txBody>
      </p:sp>
      <p:sp>
        <p:nvSpPr>
          <p:cNvPr id="38961" name="Rectangle 1094"/>
          <p:cNvSpPr>
            <a:spLocks noChangeArrowheads="1"/>
          </p:cNvSpPr>
          <p:nvPr/>
        </p:nvSpPr>
        <p:spPr bwMode="auto">
          <a:xfrm>
            <a:off x="1981200" y="2667000"/>
            <a:ext cx="1676400" cy="1243930"/>
          </a:xfrm>
          <a:prstGeom prst="rect">
            <a:avLst/>
          </a:prstGeom>
          <a:noFill/>
          <a:ln w="12700">
            <a:noFill/>
            <a:miter lim="800000"/>
            <a:headEnd/>
            <a:tailEnd/>
          </a:ln>
        </p:spPr>
        <p:txBody>
          <a:bodyPr wrap="square" lIns="90488" tIns="44450" rIns="90488" bIns="44450">
            <a:spAutoFit/>
          </a:bodyPr>
          <a:lstStyle/>
          <a:p>
            <a:pPr algn="ctr" eaLnBrk="0" hangingPunct="0"/>
            <a:r>
              <a:rPr lang="en-GB" sz="1500" i="1" dirty="0">
                <a:latin typeface="Arial" charset="0"/>
              </a:rPr>
              <a:t>Half Plane</a:t>
            </a:r>
          </a:p>
          <a:p>
            <a:pPr algn="ctr" eaLnBrk="0" hangingPunct="0"/>
            <a:r>
              <a:rPr lang="en-GB" sz="1500" i="1" dirty="0">
                <a:latin typeface="Arial" charset="0"/>
              </a:rPr>
              <a:t>Bounded By</a:t>
            </a:r>
          </a:p>
          <a:p>
            <a:pPr algn="ctr" eaLnBrk="0" hangingPunct="0"/>
            <a:r>
              <a:rPr lang="en-GB" sz="1500" i="1" dirty="0" smtClean="0">
                <a:latin typeface="Arial" charset="0"/>
              </a:rPr>
              <a:t>Hyper plane</a:t>
            </a:r>
          </a:p>
          <a:p>
            <a:pPr algn="ctr" eaLnBrk="0" hangingPunct="0"/>
            <a:r>
              <a:rPr lang="en-GB" sz="1500" i="1" dirty="0" smtClean="0">
                <a:latin typeface="Arial" charset="0"/>
              </a:rPr>
              <a:t>( Pattern </a:t>
            </a:r>
          </a:p>
          <a:p>
            <a:pPr algn="ctr" eaLnBrk="0" hangingPunct="0"/>
            <a:r>
              <a:rPr lang="en-GB" sz="1500" i="1" dirty="0" smtClean="0">
                <a:latin typeface="Arial" charset="0"/>
              </a:rPr>
              <a:t> Association) </a:t>
            </a:r>
            <a:endParaRPr lang="en-GB" sz="1500" i="1" dirty="0">
              <a:latin typeface="Arial" charset="0"/>
            </a:endParaRPr>
          </a:p>
        </p:txBody>
      </p:sp>
      <p:sp>
        <p:nvSpPr>
          <p:cNvPr id="38962" name="Rectangle 1095"/>
          <p:cNvSpPr>
            <a:spLocks noChangeArrowheads="1"/>
          </p:cNvSpPr>
          <p:nvPr/>
        </p:nvSpPr>
        <p:spPr bwMode="auto">
          <a:xfrm>
            <a:off x="1752600" y="3962400"/>
            <a:ext cx="2016579" cy="1197764"/>
          </a:xfrm>
          <a:prstGeom prst="rect">
            <a:avLst/>
          </a:prstGeom>
          <a:noFill/>
          <a:ln w="12700">
            <a:noFill/>
            <a:miter lim="800000"/>
            <a:headEnd/>
            <a:tailEnd/>
          </a:ln>
        </p:spPr>
        <p:txBody>
          <a:bodyPr wrap="none" lIns="90488" tIns="44450" rIns="90488" bIns="44450">
            <a:spAutoFit/>
          </a:bodyPr>
          <a:lstStyle/>
          <a:p>
            <a:pPr algn="ctr" eaLnBrk="0" hangingPunct="0"/>
            <a:r>
              <a:rPr lang="en-GB" sz="1800" i="1" dirty="0">
                <a:latin typeface="Arial" charset="0"/>
              </a:rPr>
              <a:t>Convex Open</a:t>
            </a:r>
          </a:p>
          <a:p>
            <a:pPr algn="ctr" eaLnBrk="0" hangingPunct="0"/>
            <a:r>
              <a:rPr lang="en-GB" sz="1800" i="1" dirty="0">
                <a:latin typeface="Arial" charset="0"/>
              </a:rPr>
              <a:t>Or</a:t>
            </a:r>
          </a:p>
          <a:p>
            <a:pPr algn="ctr" eaLnBrk="0" hangingPunct="0"/>
            <a:r>
              <a:rPr lang="en-GB" sz="1800" i="1" dirty="0">
                <a:latin typeface="Arial" charset="0"/>
              </a:rPr>
              <a:t>Closed </a:t>
            </a:r>
            <a:r>
              <a:rPr lang="en-GB" sz="1800" i="1" dirty="0" smtClean="0">
                <a:latin typeface="Arial" charset="0"/>
              </a:rPr>
              <a:t>Regions</a:t>
            </a:r>
          </a:p>
          <a:p>
            <a:pPr algn="ctr" eaLnBrk="0" hangingPunct="0"/>
            <a:r>
              <a:rPr lang="en-GB" i="1" dirty="0" smtClean="0">
                <a:latin typeface="Arial" charset="0"/>
              </a:rPr>
              <a:t>(Pattern Mapping </a:t>
            </a:r>
            <a:endParaRPr lang="en-GB" sz="1800" i="1" dirty="0">
              <a:latin typeface="Arial" charset="0"/>
            </a:endParaRPr>
          </a:p>
        </p:txBody>
      </p:sp>
      <p:sp>
        <p:nvSpPr>
          <p:cNvPr id="38963" name="Rectangle 1096"/>
          <p:cNvSpPr>
            <a:spLocks noChangeArrowheads="1"/>
          </p:cNvSpPr>
          <p:nvPr/>
        </p:nvSpPr>
        <p:spPr bwMode="auto">
          <a:xfrm>
            <a:off x="1955801" y="5137150"/>
            <a:ext cx="1701800" cy="1382430"/>
          </a:xfrm>
          <a:prstGeom prst="rect">
            <a:avLst/>
          </a:prstGeom>
          <a:noFill/>
          <a:ln w="12700">
            <a:noFill/>
            <a:miter lim="800000"/>
            <a:headEnd/>
            <a:tailEnd/>
          </a:ln>
        </p:spPr>
        <p:txBody>
          <a:bodyPr wrap="square" lIns="90488" tIns="44450" rIns="90488" bIns="44450">
            <a:spAutoFit/>
          </a:bodyPr>
          <a:lstStyle/>
          <a:p>
            <a:pPr algn="ctr" eaLnBrk="0" hangingPunct="0"/>
            <a:r>
              <a:rPr lang="en-GB" sz="1400" dirty="0">
                <a:latin typeface="Arial" charset="0"/>
              </a:rPr>
              <a:t>Arbitrary</a:t>
            </a:r>
          </a:p>
          <a:p>
            <a:pPr algn="ctr" eaLnBrk="0" hangingPunct="0"/>
            <a:r>
              <a:rPr lang="en-GB" sz="1400" dirty="0">
                <a:latin typeface="Arial" charset="0"/>
              </a:rPr>
              <a:t>(Complexity</a:t>
            </a:r>
          </a:p>
          <a:p>
            <a:pPr algn="ctr" eaLnBrk="0" hangingPunct="0"/>
            <a:r>
              <a:rPr lang="en-GB" sz="1400" dirty="0">
                <a:latin typeface="Arial" charset="0"/>
              </a:rPr>
              <a:t>Limited by No.</a:t>
            </a:r>
          </a:p>
          <a:p>
            <a:pPr algn="ctr" eaLnBrk="0" hangingPunct="0"/>
            <a:r>
              <a:rPr lang="en-GB" sz="1400" dirty="0">
                <a:latin typeface="Arial" charset="0"/>
              </a:rPr>
              <a:t>of Nodes</a:t>
            </a:r>
            <a:r>
              <a:rPr lang="en-GB" sz="1400" dirty="0" smtClean="0">
                <a:latin typeface="Arial" charset="0"/>
              </a:rPr>
              <a:t>)</a:t>
            </a:r>
          </a:p>
          <a:p>
            <a:pPr algn="ctr" eaLnBrk="0" hangingPunct="0"/>
            <a:r>
              <a:rPr lang="en-GB" sz="1400" dirty="0" smtClean="0">
                <a:latin typeface="Arial" charset="0"/>
              </a:rPr>
              <a:t>(Pattern Classification)</a:t>
            </a:r>
            <a:endParaRPr lang="en-GB" sz="1400" dirty="0">
              <a:latin typeface="Arial" charset="0"/>
            </a:endParaRPr>
          </a:p>
        </p:txBody>
      </p:sp>
      <p:grpSp>
        <p:nvGrpSpPr>
          <p:cNvPr id="9" name="Group 1097"/>
          <p:cNvGrpSpPr>
            <a:grpSpLocks/>
          </p:cNvGrpSpPr>
          <p:nvPr/>
        </p:nvGrpSpPr>
        <p:grpSpPr bwMode="auto">
          <a:xfrm>
            <a:off x="3960813" y="2713038"/>
            <a:ext cx="1358900" cy="990600"/>
            <a:chOff x="2495" y="1709"/>
            <a:chExt cx="856" cy="624"/>
          </a:xfrm>
        </p:grpSpPr>
        <p:grpSp>
          <p:nvGrpSpPr>
            <p:cNvPr id="10" name="Group 1098"/>
            <p:cNvGrpSpPr>
              <a:grpSpLocks/>
            </p:cNvGrpSpPr>
            <p:nvPr/>
          </p:nvGrpSpPr>
          <p:grpSpPr bwMode="auto">
            <a:xfrm>
              <a:off x="2495" y="1709"/>
              <a:ext cx="232" cy="240"/>
              <a:chOff x="2495" y="1709"/>
              <a:chExt cx="232" cy="240"/>
            </a:xfrm>
          </p:grpSpPr>
          <p:sp>
            <p:nvSpPr>
              <p:cNvPr id="39081" name="Oval 1099"/>
              <p:cNvSpPr>
                <a:spLocks noChangeArrowheads="1"/>
              </p:cNvSpPr>
              <p:nvPr/>
            </p:nvSpPr>
            <p:spPr bwMode="auto">
              <a:xfrm>
                <a:off x="2495" y="1717"/>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82" name="Rectangle 1100"/>
              <p:cNvSpPr>
                <a:spLocks noChangeArrowheads="1"/>
              </p:cNvSpPr>
              <p:nvPr/>
            </p:nvSpPr>
            <p:spPr bwMode="auto">
              <a:xfrm>
                <a:off x="2496" y="1709"/>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grpSp>
          <p:nvGrpSpPr>
            <p:cNvPr id="11" name="Group 1101"/>
            <p:cNvGrpSpPr>
              <a:grpSpLocks/>
            </p:cNvGrpSpPr>
            <p:nvPr/>
          </p:nvGrpSpPr>
          <p:grpSpPr bwMode="auto">
            <a:xfrm>
              <a:off x="3119" y="2093"/>
              <a:ext cx="232" cy="240"/>
              <a:chOff x="3119" y="2093"/>
              <a:chExt cx="232" cy="240"/>
            </a:xfrm>
          </p:grpSpPr>
          <p:sp>
            <p:nvSpPr>
              <p:cNvPr id="39079" name="Oval 1102"/>
              <p:cNvSpPr>
                <a:spLocks noChangeArrowheads="1"/>
              </p:cNvSpPr>
              <p:nvPr/>
            </p:nvSpPr>
            <p:spPr bwMode="auto">
              <a:xfrm>
                <a:off x="3119" y="2101"/>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80" name="Rectangle 1103"/>
              <p:cNvSpPr>
                <a:spLocks noChangeArrowheads="1"/>
              </p:cNvSpPr>
              <p:nvPr/>
            </p:nvSpPr>
            <p:spPr bwMode="auto">
              <a:xfrm>
                <a:off x="3120" y="2093"/>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grpSp>
          <p:nvGrpSpPr>
            <p:cNvPr id="12" name="Group 1104"/>
            <p:cNvGrpSpPr>
              <a:grpSpLocks/>
            </p:cNvGrpSpPr>
            <p:nvPr/>
          </p:nvGrpSpPr>
          <p:grpSpPr bwMode="auto">
            <a:xfrm>
              <a:off x="2495" y="2093"/>
              <a:ext cx="232" cy="240"/>
              <a:chOff x="2495" y="2093"/>
              <a:chExt cx="232" cy="240"/>
            </a:xfrm>
          </p:grpSpPr>
          <p:sp>
            <p:nvSpPr>
              <p:cNvPr id="39077" name="Oval 1105"/>
              <p:cNvSpPr>
                <a:spLocks noChangeArrowheads="1"/>
              </p:cNvSpPr>
              <p:nvPr/>
            </p:nvSpPr>
            <p:spPr bwMode="auto">
              <a:xfrm>
                <a:off x="2495" y="2101"/>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78" name="Rectangle 1106"/>
              <p:cNvSpPr>
                <a:spLocks noChangeArrowheads="1"/>
              </p:cNvSpPr>
              <p:nvPr/>
            </p:nvSpPr>
            <p:spPr bwMode="auto">
              <a:xfrm>
                <a:off x="2501" y="2093"/>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grpSp>
        <p:grpSp>
          <p:nvGrpSpPr>
            <p:cNvPr id="13" name="Group 1107"/>
            <p:cNvGrpSpPr>
              <a:grpSpLocks/>
            </p:cNvGrpSpPr>
            <p:nvPr/>
          </p:nvGrpSpPr>
          <p:grpSpPr bwMode="auto">
            <a:xfrm>
              <a:off x="3119" y="1709"/>
              <a:ext cx="232" cy="240"/>
              <a:chOff x="3119" y="1709"/>
              <a:chExt cx="232" cy="240"/>
            </a:xfrm>
          </p:grpSpPr>
          <p:sp>
            <p:nvSpPr>
              <p:cNvPr id="39075" name="Oval 1108"/>
              <p:cNvSpPr>
                <a:spLocks noChangeArrowheads="1"/>
              </p:cNvSpPr>
              <p:nvPr/>
            </p:nvSpPr>
            <p:spPr bwMode="auto">
              <a:xfrm>
                <a:off x="3119" y="1717"/>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76" name="Rectangle 1109"/>
              <p:cNvSpPr>
                <a:spLocks noChangeArrowheads="1"/>
              </p:cNvSpPr>
              <p:nvPr/>
            </p:nvSpPr>
            <p:spPr bwMode="auto">
              <a:xfrm>
                <a:off x="3125" y="1709"/>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grpSp>
      </p:grpSp>
      <p:grpSp>
        <p:nvGrpSpPr>
          <p:cNvPr id="14" name="Group 1110"/>
          <p:cNvGrpSpPr>
            <a:grpSpLocks/>
          </p:cNvGrpSpPr>
          <p:nvPr/>
        </p:nvGrpSpPr>
        <p:grpSpPr bwMode="auto">
          <a:xfrm>
            <a:off x="3960813" y="4008438"/>
            <a:ext cx="1358900" cy="990600"/>
            <a:chOff x="2495" y="2525"/>
            <a:chExt cx="856" cy="624"/>
          </a:xfrm>
        </p:grpSpPr>
        <p:grpSp>
          <p:nvGrpSpPr>
            <p:cNvPr id="15" name="Group 1111"/>
            <p:cNvGrpSpPr>
              <a:grpSpLocks/>
            </p:cNvGrpSpPr>
            <p:nvPr/>
          </p:nvGrpSpPr>
          <p:grpSpPr bwMode="auto">
            <a:xfrm>
              <a:off x="2495" y="2525"/>
              <a:ext cx="232" cy="240"/>
              <a:chOff x="2495" y="2525"/>
              <a:chExt cx="232" cy="240"/>
            </a:xfrm>
          </p:grpSpPr>
          <p:sp>
            <p:nvSpPr>
              <p:cNvPr id="39069" name="Oval 1112"/>
              <p:cNvSpPr>
                <a:spLocks noChangeArrowheads="1"/>
              </p:cNvSpPr>
              <p:nvPr/>
            </p:nvSpPr>
            <p:spPr bwMode="auto">
              <a:xfrm>
                <a:off x="2495" y="2533"/>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70" name="Rectangle 1113"/>
              <p:cNvSpPr>
                <a:spLocks noChangeArrowheads="1"/>
              </p:cNvSpPr>
              <p:nvPr/>
            </p:nvSpPr>
            <p:spPr bwMode="auto">
              <a:xfrm>
                <a:off x="2496" y="2525"/>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dirty="0">
                    <a:solidFill>
                      <a:schemeClr val="hlink"/>
                    </a:solidFill>
                    <a:latin typeface="Arial" charset="0"/>
                  </a:rPr>
                  <a:t>A</a:t>
                </a:r>
              </a:p>
            </p:txBody>
          </p:sp>
        </p:grpSp>
        <p:grpSp>
          <p:nvGrpSpPr>
            <p:cNvPr id="16" name="Group 1114"/>
            <p:cNvGrpSpPr>
              <a:grpSpLocks/>
            </p:cNvGrpSpPr>
            <p:nvPr/>
          </p:nvGrpSpPr>
          <p:grpSpPr bwMode="auto">
            <a:xfrm>
              <a:off x="3119" y="2909"/>
              <a:ext cx="232" cy="240"/>
              <a:chOff x="3119" y="2909"/>
              <a:chExt cx="232" cy="240"/>
            </a:xfrm>
          </p:grpSpPr>
          <p:sp>
            <p:nvSpPr>
              <p:cNvPr id="39067" name="Oval 1115"/>
              <p:cNvSpPr>
                <a:spLocks noChangeArrowheads="1"/>
              </p:cNvSpPr>
              <p:nvPr/>
            </p:nvSpPr>
            <p:spPr bwMode="auto">
              <a:xfrm>
                <a:off x="3119" y="2917"/>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68" name="Rectangle 1116"/>
              <p:cNvSpPr>
                <a:spLocks noChangeArrowheads="1"/>
              </p:cNvSpPr>
              <p:nvPr/>
            </p:nvSpPr>
            <p:spPr bwMode="auto">
              <a:xfrm>
                <a:off x="3120" y="2909"/>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grpSp>
          <p:nvGrpSpPr>
            <p:cNvPr id="17" name="Group 1117"/>
            <p:cNvGrpSpPr>
              <a:grpSpLocks/>
            </p:cNvGrpSpPr>
            <p:nvPr/>
          </p:nvGrpSpPr>
          <p:grpSpPr bwMode="auto">
            <a:xfrm>
              <a:off x="2495" y="2909"/>
              <a:ext cx="232" cy="240"/>
              <a:chOff x="2495" y="2909"/>
              <a:chExt cx="232" cy="240"/>
            </a:xfrm>
          </p:grpSpPr>
          <p:sp>
            <p:nvSpPr>
              <p:cNvPr id="39065" name="Oval 1118"/>
              <p:cNvSpPr>
                <a:spLocks noChangeArrowheads="1"/>
              </p:cNvSpPr>
              <p:nvPr/>
            </p:nvSpPr>
            <p:spPr bwMode="auto">
              <a:xfrm>
                <a:off x="2495" y="2917"/>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66" name="Rectangle 1119"/>
              <p:cNvSpPr>
                <a:spLocks noChangeArrowheads="1"/>
              </p:cNvSpPr>
              <p:nvPr/>
            </p:nvSpPr>
            <p:spPr bwMode="auto">
              <a:xfrm>
                <a:off x="2501" y="2909"/>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grpSp>
        <p:grpSp>
          <p:nvGrpSpPr>
            <p:cNvPr id="18" name="Group 1120"/>
            <p:cNvGrpSpPr>
              <a:grpSpLocks/>
            </p:cNvGrpSpPr>
            <p:nvPr/>
          </p:nvGrpSpPr>
          <p:grpSpPr bwMode="auto">
            <a:xfrm>
              <a:off x="3119" y="2525"/>
              <a:ext cx="232" cy="240"/>
              <a:chOff x="3119" y="2525"/>
              <a:chExt cx="232" cy="240"/>
            </a:xfrm>
          </p:grpSpPr>
          <p:sp>
            <p:nvSpPr>
              <p:cNvPr id="39063" name="Oval 1121"/>
              <p:cNvSpPr>
                <a:spLocks noChangeArrowheads="1"/>
              </p:cNvSpPr>
              <p:nvPr/>
            </p:nvSpPr>
            <p:spPr bwMode="auto">
              <a:xfrm>
                <a:off x="3119" y="2533"/>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64" name="Rectangle 1122"/>
              <p:cNvSpPr>
                <a:spLocks noChangeArrowheads="1"/>
              </p:cNvSpPr>
              <p:nvPr/>
            </p:nvSpPr>
            <p:spPr bwMode="auto">
              <a:xfrm>
                <a:off x="3125" y="2525"/>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dirty="0">
                    <a:solidFill>
                      <a:srgbClr val="063DE8"/>
                    </a:solidFill>
                    <a:latin typeface="Arial" charset="0"/>
                  </a:rPr>
                  <a:t>B</a:t>
                </a:r>
              </a:p>
            </p:txBody>
          </p:sp>
        </p:grpSp>
      </p:grpSp>
      <p:grpSp>
        <p:nvGrpSpPr>
          <p:cNvPr id="19" name="Group 1123"/>
          <p:cNvGrpSpPr>
            <a:grpSpLocks/>
          </p:cNvGrpSpPr>
          <p:nvPr/>
        </p:nvGrpSpPr>
        <p:grpSpPr bwMode="auto">
          <a:xfrm>
            <a:off x="3960813" y="5303838"/>
            <a:ext cx="1358900" cy="990600"/>
            <a:chOff x="2495" y="3341"/>
            <a:chExt cx="856" cy="624"/>
          </a:xfrm>
        </p:grpSpPr>
        <p:grpSp>
          <p:nvGrpSpPr>
            <p:cNvPr id="20" name="Group 1124"/>
            <p:cNvGrpSpPr>
              <a:grpSpLocks/>
            </p:cNvGrpSpPr>
            <p:nvPr/>
          </p:nvGrpSpPr>
          <p:grpSpPr bwMode="auto">
            <a:xfrm>
              <a:off x="2495" y="3341"/>
              <a:ext cx="232" cy="240"/>
              <a:chOff x="2495" y="3341"/>
              <a:chExt cx="232" cy="240"/>
            </a:xfrm>
          </p:grpSpPr>
          <p:sp>
            <p:nvSpPr>
              <p:cNvPr id="39057" name="Oval 1125"/>
              <p:cNvSpPr>
                <a:spLocks noChangeArrowheads="1"/>
              </p:cNvSpPr>
              <p:nvPr/>
            </p:nvSpPr>
            <p:spPr bwMode="auto">
              <a:xfrm>
                <a:off x="2495" y="3349"/>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58" name="Rectangle 1126"/>
              <p:cNvSpPr>
                <a:spLocks noChangeArrowheads="1"/>
              </p:cNvSpPr>
              <p:nvPr/>
            </p:nvSpPr>
            <p:spPr bwMode="auto">
              <a:xfrm>
                <a:off x="2496" y="3341"/>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grpSp>
          <p:nvGrpSpPr>
            <p:cNvPr id="21" name="Group 1127"/>
            <p:cNvGrpSpPr>
              <a:grpSpLocks/>
            </p:cNvGrpSpPr>
            <p:nvPr/>
          </p:nvGrpSpPr>
          <p:grpSpPr bwMode="auto">
            <a:xfrm>
              <a:off x="3119" y="3725"/>
              <a:ext cx="232" cy="240"/>
              <a:chOff x="3119" y="3725"/>
              <a:chExt cx="232" cy="240"/>
            </a:xfrm>
          </p:grpSpPr>
          <p:sp>
            <p:nvSpPr>
              <p:cNvPr id="39055" name="Oval 1128"/>
              <p:cNvSpPr>
                <a:spLocks noChangeArrowheads="1"/>
              </p:cNvSpPr>
              <p:nvPr/>
            </p:nvSpPr>
            <p:spPr bwMode="auto">
              <a:xfrm>
                <a:off x="3119" y="3733"/>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56" name="Rectangle 1129"/>
              <p:cNvSpPr>
                <a:spLocks noChangeArrowheads="1"/>
              </p:cNvSpPr>
              <p:nvPr/>
            </p:nvSpPr>
            <p:spPr bwMode="auto">
              <a:xfrm>
                <a:off x="3120" y="3725"/>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grpSp>
          <p:nvGrpSpPr>
            <p:cNvPr id="22" name="Group 1130"/>
            <p:cNvGrpSpPr>
              <a:grpSpLocks/>
            </p:cNvGrpSpPr>
            <p:nvPr/>
          </p:nvGrpSpPr>
          <p:grpSpPr bwMode="auto">
            <a:xfrm>
              <a:off x="2495" y="3725"/>
              <a:ext cx="232" cy="240"/>
              <a:chOff x="2495" y="3725"/>
              <a:chExt cx="232" cy="240"/>
            </a:xfrm>
          </p:grpSpPr>
          <p:sp>
            <p:nvSpPr>
              <p:cNvPr id="39053" name="Oval 1131"/>
              <p:cNvSpPr>
                <a:spLocks noChangeArrowheads="1"/>
              </p:cNvSpPr>
              <p:nvPr/>
            </p:nvSpPr>
            <p:spPr bwMode="auto">
              <a:xfrm>
                <a:off x="2495" y="3733"/>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54" name="Rectangle 1132"/>
              <p:cNvSpPr>
                <a:spLocks noChangeArrowheads="1"/>
              </p:cNvSpPr>
              <p:nvPr/>
            </p:nvSpPr>
            <p:spPr bwMode="auto">
              <a:xfrm>
                <a:off x="2501" y="3725"/>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grpSp>
        <p:grpSp>
          <p:nvGrpSpPr>
            <p:cNvPr id="23" name="Group 1133"/>
            <p:cNvGrpSpPr>
              <a:grpSpLocks/>
            </p:cNvGrpSpPr>
            <p:nvPr/>
          </p:nvGrpSpPr>
          <p:grpSpPr bwMode="auto">
            <a:xfrm>
              <a:off x="3119" y="3341"/>
              <a:ext cx="232" cy="240"/>
              <a:chOff x="3119" y="3341"/>
              <a:chExt cx="232" cy="240"/>
            </a:xfrm>
          </p:grpSpPr>
          <p:sp>
            <p:nvSpPr>
              <p:cNvPr id="39051" name="Oval 1134"/>
              <p:cNvSpPr>
                <a:spLocks noChangeArrowheads="1"/>
              </p:cNvSpPr>
              <p:nvPr/>
            </p:nvSpPr>
            <p:spPr bwMode="auto">
              <a:xfrm>
                <a:off x="3119" y="3349"/>
                <a:ext cx="232" cy="232"/>
              </a:xfrm>
              <a:prstGeom prst="ellipse">
                <a:avLst/>
              </a:prstGeom>
              <a:solidFill>
                <a:schemeClr val="bg1"/>
              </a:solidFill>
              <a:ln w="12700">
                <a:solidFill>
                  <a:schemeClr val="tx1"/>
                </a:solidFill>
                <a:round/>
                <a:headEnd/>
                <a:tailEnd/>
              </a:ln>
            </p:spPr>
            <p:txBody>
              <a:bodyPr wrap="none" anchor="ctr"/>
              <a:lstStyle/>
              <a:p>
                <a:endParaRPr lang="en-US"/>
              </a:p>
            </p:txBody>
          </p:sp>
          <p:sp>
            <p:nvSpPr>
              <p:cNvPr id="39052" name="Rectangle 1135"/>
              <p:cNvSpPr>
                <a:spLocks noChangeArrowheads="1"/>
              </p:cNvSpPr>
              <p:nvPr/>
            </p:nvSpPr>
            <p:spPr bwMode="auto">
              <a:xfrm>
                <a:off x="3125" y="3341"/>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grpSp>
      </p:grpSp>
      <p:grpSp>
        <p:nvGrpSpPr>
          <p:cNvPr id="24" name="Group 1136"/>
          <p:cNvGrpSpPr>
            <a:grpSpLocks/>
          </p:cNvGrpSpPr>
          <p:nvPr/>
        </p:nvGrpSpPr>
        <p:grpSpPr bwMode="auto">
          <a:xfrm>
            <a:off x="5829300" y="2743200"/>
            <a:ext cx="1220788" cy="992188"/>
            <a:chOff x="3672" y="1728"/>
            <a:chExt cx="769" cy="625"/>
          </a:xfrm>
        </p:grpSpPr>
        <p:grpSp>
          <p:nvGrpSpPr>
            <p:cNvPr id="25" name="Group 1137"/>
            <p:cNvGrpSpPr>
              <a:grpSpLocks/>
            </p:cNvGrpSpPr>
            <p:nvPr/>
          </p:nvGrpSpPr>
          <p:grpSpPr bwMode="auto">
            <a:xfrm>
              <a:off x="3672" y="1728"/>
              <a:ext cx="481" cy="481"/>
              <a:chOff x="3672" y="1728"/>
              <a:chExt cx="481" cy="481"/>
            </a:xfrm>
          </p:grpSpPr>
          <p:sp>
            <p:nvSpPr>
              <p:cNvPr id="39037" name="Arc 1138"/>
              <p:cNvSpPr>
                <a:spLocks/>
              </p:cNvSpPr>
              <p:nvPr/>
            </p:nvSpPr>
            <p:spPr bwMode="auto">
              <a:xfrm>
                <a:off x="3673" y="1729"/>
                <a:ext cx="384" cy="240"/>
              </a:xfrm>
              <a:custGeom>
                <a:avLst/>
                <a:gdLst>
                  <a:gd name="T0" fmla="*/ 0 w 21600"/>
                  <a:gd name="T1" fmla="*/ 240 h 21600"/>
                  <a:gd name="T2" fmla="*/ 383 w 21600"/>
                  <a:gd name="T3" fmla="*/ 0 h 21600"/>
                  <a:gd name="T4" fmla="*/ 38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2700" cap="rnd">
                <a:solidFill>
                  <a:schemeClr val="tx1"/>
                </a:solidFill>
                <a:round/>
                <a:headEnd/>
                <a:tailEnd/>
              </a:ln>
            </p:spPr>
            <p:txBody>
              <a:bodyPr/>
              <a:lstStyle/>
              <a:p>
                <a:endParaRPr lang="en-US"/>
              </a:p>
            </p:txBody>
          </p:sp>
          <p:sp>
            <p:nvSpPr>
              <p:cNvPr id="39038" name="Arc 1139"/>
              <p:cNvSpPr>
                <a:spLocks/>
              </p:cNvSpPr>
              <p:nvPr/>
            </p:nvSpPr>
            <p:spPr bwMode="auto">
              <a:xfrm rot="10800000">
                <a:off x="3672" y="1969"/>
                <a:ext cx="385" cy="240"/>
              </a:xfrm>
              <a:custGeom>
                <a:avLst/>
                <a:gdLst>
                  <a:gd name="T0" fmla="*/ 0 w 21656"/>
                  <a:gd name="T1" fmla="*/ 0 h 21600"/>
                  <a:gd name="T2" fmla="*/ 385 w 21656"/>
                  <a:gd name="T3" fmla="*/ 240 h 21600"/>
                  <a:gd name="T4" fmla="*/ 1 w 21656"/>
                  <a:gd name="T5" fmla="*/ 240 h 21600"/>
                  <a:gd name="T6" fmla="*/ 0 60000 65536"/>
                  <a:gd name="T7" fmla="*/ 0 60000 65536"/>
                  <a:gd name="T8" fmla="*/ 0 60000 65536"/>
                  <a:gd name="T9" fmla="*/ 0 w 21656"/>
                  <a:gd name="T10" fmla="*/ 0 h 21600"/>
                  <a:gd name="T11" fmla="*/ 21656 w 21656"/>
                  <a:gd name="T12" fmla="*/ 2160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2700" cap="rnd">
                <a:solidFill>
                  <a:schemeClr val="tx1"/>
                </a:solidFill>
                <a:round/>
                <a:headEnd/>
                <a:tailEnd/>
              </a:ln>
            </p:spPr>
            <p:txBody>
              <a:bodyPr/>
              <a:lstStyle/>
              <a:p>
                <a:endParaRPr lang="en-US"/>
              </a:p>
            </p:txBody>
          </p:sp>
          <p:sp>
            <p:nvSpPr>
              <p:cNvPr id="39039" name="Arc 1140"/>
              <p:cNvSpPr>
                <a:spLocks/>
              </p:cNvSpPr>
              <p:nvPr/>
            </p:nvSpPr>
            <p:spPr bwMode="auto">
              <a:xfrm>
                <a:off x="3865" y="1825"/>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a:tailEnd/>
              </a:ln>
            </p:spPr>
            <p:txBody>
              <a:bodyPr/>
              <a:lstStyle/>
              <a:p>
                <a:endParaRPr lang="en-US"/>
              </a:p>
            </p:txBody>
          </p:sp>
          <p:sp>
            <p:nvSpPr>
              <p:cNvPr id="39040" name="Arc 1141"/>
              <p:cNvSpPr>
                <a:spLocks/>
              </p:cNvSpPr>
              <p:nvPr/>
            </p:nvSpPr>
            <p:spPr bwMode="auto">
              <a:xfrm rot="10800000">
                <a:off x="3864" y="1969"/>
                <a:ext cx="193" cy="144"/>
              </a:xfrm>
              <a:custGeom>
                <a:avLst/>
                <a:gdLst>
                  <a:gd name="T0" fmla="*/ 0 w 21712"/>
                  <a:gd name="T1" fmla="*/ 0 h 21600"/>
                  <a:gd name="T2" fmla="*/ 193 w 21712"/>
                  <a:gd name="T3" fmla="*/ 144 h 21600"/>
                  <a:gd name="T4" fmla="*/ 1 w 21712"/>
                  <a:gd name="T5" fmla="*/ 144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solidFill>
                  <a:schemeClr val="tx1"/>
                </a:solidFill>
                <a:round/>
                <a:headEnd/>
                <a:tailEnd/>
              </a:ln>
            </p:spPr>
            <p:txBody>
              <a:bodyPr/>
              <a:lstStyle/>
              <a:p>
                <a:endParaRPr lang="en-US"/>
              </a:p>
            </p:txBody>
          </p:sp>
          <p:sp>
            <p:nvSpPr>
              <p:cNvPr id="39041" name="Arc 1142"/>
              <p:cNvSpPr>
                <a:spLocks/>
              </p:cNvSpPr>
              <p:nvPr/>
            </p:nvSpPr>
            <p:spPr bwMode="auto">
              <a:xfrm>
                <a:off x="4056" y="2113"/>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42" name="Arc 1143"/>
              <p:cNvSpPr>
                <a:spLocks/>
              </p:cNvSpPr>
              <p:nvPr/>
            </p:nvSpPr>
            <p:spPr bwMode="auto">
              <a:xfrm rot="10800000">
                <a:off x="4057" y="2161"/>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43" name="Arc 1144"/>
              <p:cNvSpPr>
                <a:spLocks/>
              </p:cNvSpPr>
              <p:nvPr/>
            </p:nvSpPr>
            <p:spPr bwMode="auto">
              <a:xfrm>
                <a:off x="4104" y="1729"/>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44" name="Arc 1145"/>
              <p:cNvSpPr>
                <a:spLocks/>
              </p:cNvSpPr>
              <p:nvPr/>
            </p:nvSpPr>
            <p:spPr bwMode="auto">
              <a:xfrm rot="10800000">
                <a:off x="4105" y="1777"/>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45" name="Line 1146"/>
              <p:cNvSpPr>
                <a:spLocks noChangeShapeType="1"/>
              </p:cNvSpPr>
              <p:nvPr/>
            </p:nvSpPr>
            <p:spPr bwMode="auto">
              <a:xfrm>
                <a:off x="4056" y="1824"/>
                <a:ext cx="48" cy="0"/>
              </a:xfrm>
              <a:prstGeom prst="line">
                <a:avLst/>
              </a:prstGeom>
              <a:noFill/>
              <a:ln w="12700">
                <a:solidFill>
                  <a:schemeClr val="tx1"/>
                </a:solidFill>
                <a:round/>
                <a:headEnd/>
                <a:tailEnd/>
              </a:ln>
            </p:spPr>
            <p:txBody>
              <a:bodyPr/>
              <a:lstStyle/>
              <a:p>
                <a:endParaRPr lang="en-US"/>
              </a:p>
            </p:txBody>
          </p:sp>
          <p:sp>
            <p:nvSpPr>
              <p:cNvPr id="39046" name="Line 1147"/>
              <p:cNvSpPr>
                <a:spLocks noChangeShapeType="1"/>
              </p:cNvSpPr>
              <p:nvPr/>
            </p:nvSpPr>
            <p:spPr bwMode="auto">
              <a:xfrm>
                <a:off x="4056" y="1728"/>
                <a:ext cx="48" cy="0"/>
              </a:xfrm>
              <a:prstGeom prst="line">
                <a:avLst/>
              </a:prstGeom>
              <a:noFill/>
              <a:ln w="12700">
                <a:solidFill>
                  <a:schemeClr val="tx1"/>
                </a:solidFill>
                <a:round/>
                <a:headEnd/>
                <a:tailEnd/>
              </a:ln>
            </p:spPr>
            <p:txBody>
              <a:bodyPr/>
              <a:lstStyle/>
              <a:p>
                <a:endParaRPr lang="en-US"/>
              </a:p>
            </p:txBody>
          </p:sp>
        </p:grpSp>
        <p:grpSp>
          <p:nvGrpSpPr>
            <p:cNvPr id="26" name="Group 1148"/>
            <p:cNvGrpSpPr>
              <a:grpSpLocks/>
            </p:cNvGrpSpPr>
            <p:nvPr/>
          </p:nvGrpSpPr>
          <p:grpSpPr bwMode="auto">
            <a:xfrm>
              <a:off x="3960" y="1872"/>
              <a:ext cx="481" cy="481"/>
              <a:chOff x="3960" y="1872"/>
              <a:chExt cx="481" cy="481"/>
            </a:xfrm>
          </p:grpSpPr>
          <p:sp>
            <p:nvSpPr>
              <p:cNvPr id="39027" name="Arc 1149"/>
              <p:cNvSpPr>
                <a:spLocks/>
              </p:cNvSpPr>
              <p:nvPr/>
            </p:nvSpPr>
            <p:spPr bwMode="auto">
              <a:xfrm>
                <a:off x="4056" y="1873"/>
                <a:ext cx="385" cy="240"/>
              </a:xfrm>
              <a:custGeom>
                <a:avLst/>
                <a:gdLst>
                  <a:gd name="T0" fmla="*/ 0 w 21656"/>
                  <a:gd name="T1" fmla="*/ 0 h 21600"/>
                  <a:gd name="T2" fmla="*/ 385 w 21656"/>
                  <a:gd name="T3" fmla="*/ 240 h 21600"/>
                  <a:gd name="T4" fmla="*/ 1 w 21656"/>
                  <a:gd name="T5" fmla="*/ 240 h 21600"/>
                  <a:gd name="T6" fmla="*/ 0 60000 65536"/>
                  <a:gd name="T7" fmla="*/ 0 60000 65536"/>
                  <a:gd name="T8" fmla="*/ 0 60000 65536"/>
                  <a:gd name="T9" fmla="*/ 0 w 21656"/>
                  <a:gd name="T10" fmla="*/ 0 h 21600"/>
                  <a:gd name="T11" fmla="*/ 21656 w 21656"/>
                  <a:gd name="T12" fmla="*/ 2160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2700" cap="rnd">
                <a:solidFill>
                  <a:schemeClr val="tx1"/>
                </a:solidFill>
                <a:round/>
                <a:headEnd/>
                <a:tailEnd/>
              </a:ln>
            </p:spPr>
            <p:txBody>
              <a:bodyPr/>
              <a:lstStyle/>
              <a:p>
                <a:endParaRPr lang="en-US"/>
              </a:p>
            </p:txBody>
          </p:sp>
          <p:sp>
            <p:nvSpPr>
              <p:cNvPr id="39028" name="Arc 1150"/>
              <p:cNvSpPr>
                <a:spLocks/>
              </p:cNvSpPr>
              <p:nvPr/>
            </p:nvSpPr>
            <p:spPr bwMode="auto">
              <a:xfrm rot="10800000">
                <a:off x="4057" y="2113"/>
                <a:ext cx="384" cy="240"/>
              </a:xfrm>
              <a:custGeom>
                <a:avLst/>
                <a:gdLst>
                  <a:gd name="T0" fmla="*/ 0 w 21600"/>
                  <a:gd name="T1" fmla="*/ 240 h 21600"/>
                  <a:gd name="T2" fmla="*/ 383 w 21600"/>
                  <a:gd name="T3" fmla="*/ 0 h 21600"/>
                  <a:gd name="T4" fmla="*/ 38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2700" cap="rnd">
                <a:solidFill>
                  <a:schemeClr val="tx1"/>
                </a:solidFill>
                <a:round/>
                <a:headEnd/>
                <a:tailEnd/>
              </a:ln>
            </p:spPr>
            <p:txBody>
              <a:bodyPr/>
              <a:lstStyle/>
              <a:p>
                <a:endParaRPr lang="en-US"/>
              </a:p>
            </p:txBody>
          </p:sp>
          <p:sp>
            <p:nvSpPr>
              <p:cNvPr id="39029" name="Arc 1151"/>
              <p:cNvSpPr>
                <a:spLocks/>
              </p:cNvSpPr>
              <p:nvPr/>
            </p:nvSpPr>
            <p:spPr bwMode="auto">
              <a:xfrm>
                <a:off x="4056" y="1969"/>
                <a:ext cx="193" cy="144"/>
              </a:xfrm>
              <a:custGeom>
                <a:avLst/>
                <a:gdLst>
                  <a:gd name="T0" fmla="*/ 0 w 21712"/>
                  <a:gd name="T1" fmla="*/ 0 h 21600"/>
                  <a:gd name="T2" fmla="*/ 193 w 21712"/>
                  <a:gd name="T3" fmla="*/ 144 h 21600"/>
                  <a:gd name="T4" fmla="*/ 1 w 21712"/>
                  <a:gd name="T5" fmla="*/ 144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solidFill>
                  <a:schemeClr val="tx1"/>
                </a:solidFill>
                <a:round/>
                <a:headEnd/>
                <a:tailEnd/>
              </a:ln>
            </p:spPr>
            <p:txBody>
              <a:bodyPr/>
              <a:lstStyle/>
              <a:p>
                <a:endParaRPr lang="en-US"/>
              </a:p>
            </p:txBody>
          </p:sp>
          <p:sp>
            <p:nvSpPr>
              <p:cNvPr id="39030" name="Arc 1152"/>
              <p:cNvSpPr>
                <a:spLocks/>
              </p:cNvSpPr>
              <p:nvPr/>
            </p:nvSpPr>
            <p:spPr bwMode="auto">
              <a:xfrm rot="10800000">
                <a:off x="4057" y="2113"/>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a:tailEnd/>
              </a:ln>
            </p:spPr>
            <p:txBody>
              <a:bodyPr/>
              <a:lstStyle/>
              <a:p>
                <a:endParaRPr lang="en-US"/>
              </a:p>
            </p:txBody>
          </p:sp>
          <p:sp>
            <p:nvSpPr>
              <p:cNvPr id="39031" name="Arc 1153"/>
              <p:cNvSpPr>
                <a:spLocks/>
              </p:cNvSpPr>
              <p:nvPr/>
            </p:nvSpPr>
            <p:spPr bwMode="auto">
              <a:xfrm>
                <a:off x="4009" y="2257"/>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32" name="Arc 1154"/>
              <p:cNvSpPr>
                <a:spLocks/>
              </p:cNvSpPr>
              <p:nvPr/>
            </p:nvSpPr>
            <p:spPr bwMode="auto">
              <a:xfrm rot="10800000">
                <a:off x="4008" y="2305"/>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33" name="Arc 1155"/>
              <p:cNvSpPr>
                <a:spLocks/>
              </p:cNvSpPr>
              <p:nvPr/>
            </p:nvSpPr>
            <p:spPr bwMode="auto">
              <a:xfrm>
                <a:off x="3961" y="1873"/>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34" name="Arc 1156"/>
              <p:cNvSpPr>
                <a:spLocks/>
              </p:cNvSpPr>
              <p:nvPr/>
            </p:nvSpPr>
            <p:spPr bwMode="auto">
              <a:xfrm rot="10800000">
                <a:off x="3960" y="1921"/>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35" name="Line 1157"/>
              <p:cNvSpPr>
                <a:spLocks noChangeShapeType="1"/>
              </p:cNvSpPr>
              <p:nvPr/>
            </p:nvSpPr>
            <p:spPr bwMode="auto">
              <a:xfrm flipH="1">
                <a:off x="4008" y="1968"/>
                <a:ext cx="48" cy="0"/>
              </a:xfrm>
              <a:prstGeom prst="line">
                <a:avLst/>
              </a:prstGeom>
              <a:noFill/>
              <a:ln w="12700">
                <a:solidFill>
                  <a:schemeClr val="tx1"/>
                </a:solidFill>
                <a:round/>
                <a:headEnd/>
                <a:tailEnd/>
              </a:ln>
            </p:spPr>
            <p:txBody>
              <a:bodyPr/>
              <a:lstStyle/>
              <a:p>
                <a:endParaRPr lang="en-US"/>
              </a:p>
            </p:txBody>
          </p:sp>
          <p:sp>
            <p:nvSpPr>
              <p:cNvPr id="39036" name="Line 1158"/>
              <p:cNvSpPr>
                <a:spLocks noChangeShapeType="1"/>
              </p:cNvSpPr>
              <p:nvPr/>
            </p:nvSpPr>
            <p:spPr bwMode="auto">
              <a:xfrm flipH="1">
                <a:off x="4008" y="1872"/>
                <a:ext cx="48" cy="0"/>
              </a:xfrm>
              <a:prstGeom prst="line">
                <a:avLst/>
              </a:prstGeom>
              <a:noFill/>
              <a:ln w="12700">
                <a:solidFill>
                  <a:schemeClr val="tx1"/>
                </a:solidFill>
                <a:round/>
                <a:headEnd/>
                <a:tailEnd/>
              </a:ln>
            </p:spPr>
            <p:txBody>
              <a:bodyPr/>
              <a:lstStyle/>
              <a:p>
                <a:endParaRPr lang="en-US"/>
              </a:p>
            </p:txBody>
          </p:sp>
        </p:grpSp>
        <p:sp>
          <p:nvSpPr>
            <p:cNvPr id="39025" name="Rectangle 1159"/>
            <p:cNvSpPr>
              <a:spLocks noChangeArrowheads="1"/>
            </p:cNvSpPr>
            <p:nvPr/>
          </p:nvSpPr>
          <p:spPr bwMode="auto">
            <a:xfrm>
              <a:off x="3675" y="1850"/>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sp>
          <p:nvSpPr>
            <p:cNvPr id="39026" name="Rectangle 1160"/>
            <p:cNvSpPr>
              <a:spLocks noChangeArrowheads="1"/>
            </p:cNvSpPr>
            <p:nvPr/>
          </p:nvSpPr>
          <p:spPr bwMode="auto">
            <a:xfrm>
              <a:off x="4221" y="1973"/>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grpSp>
        <p:nvGrpSpPr>
          <p:cNvPr id="27" name="Group 1161"/>
          <p:cNvGrpSpPr>
            <a:grpSpLocks/>
          </p:cNvGrpSpPr>
          <p:nvPr/>
        </p:nvGrpSpPr>
        <p:grpSpPr bwMode="auto">
          <a:xfrm>
            <a:off x="5829300" y="4038600"/>
            <a:ext cx="1220788" cy="992188"/>
            <a:chOff x="3672" y="2544"/>
            <a:chExt cx="769" cy="625"/>
          </a:xfrm>
        </p:grpSpPr>
        <p:grpSp>
          <p:nvGrpSpPr>
            <p:cNvPr id="28" name="Group 1162"/>
            <p:cNvGrpSpPr>
              <a:grpSpLocks/>
            </p:cNvGrpSpPr>
            <p:nvPr/>
          </p:nvGrpSpPr>
          <p:grpSpPr bwMode="auto">
            <a:xfrm>
              <a:off x="3672" y="2544"/>
              <a:ext cx="481" cy="481"/>
              <a:chOff x="3672" y="2544"/>
              <a:chExt cx="481" cy="481"/>
            </a:xfrm>
          </p:grpSpPr>
          <p:sp>
            <p:nvSpPr>
              <p:cNvPr id="39013" name="Arc 1163"/>
              <p:cNvSpPr>
                <a:spLocks/>
              </p:cNvSpPr>
              <p:nvPr/>
            </p:nvSpPr>
            <p:spPr bwMode="auto">
              <a:xfrm>
                <a:off x="3673" y="2545"/>
                <a:ext cx="384" cy="240"/>
              </a:xfrm>
              <a:custGeom>
                <a:avLst/>
                <a:gdLst>
                  <a:gd name="T0" fmla="*/ 0 w 21600"/>
                  <a:gd name="T1" fmla="*/ 240 h 21600"/>
                  <a:gd name="T2" fmla="*/ 383 w 21600"/>
                  <a:gd name="T3" fmla="*/ 0 h 21600"/>
                  <a:gd name="T4" fmla="*/ 38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2700" cap="rnd">
                <a:solidFill>
                  <a:schemeClr val="tx1"/>
                </a:solidFill>
                <a:round/>
                <a:headEnd/>
                <a:tailEnd/>
              </a:ln>
            </p:spPr>
            <p:txBody>
              <a:bodyPr/>
              <a:lstStyle/>
              <a:p>
                <a:endParaRPr lang="en-US"/>
              </a:p>
            </p:txBody>
          </p:sp>
          <p:sp>
            <p:nvSpPr>
              <p:cNvPr id="39014" name="Arc 1164"/>
              <p:cNvSpPr>
                <a:spLocks/>
              </p:cNvSpPr>
              <p:nvPr/>
            </p:nvSpPr>
            <p:spPr bwMode="auto">
              <a:xfrm rot="10800000">
                <a:off x="3672" y="2785"/>
                <a:ext cx="385" cy="240"/>
              </a:xfrm>
              <a:custGeom>
                <a:avLst/>
                <a:gdLst>
                  <a:gd name="T0" fmla="*/ 0 w 21656"/>
                  <a:gd name="T1" fmla="*/ 0 h 21600"/>
                  <a:gd name="T2" fmla="*/ 385 w 21656"/>
                  <a:gd name="T3" fmla="*/ 240 h 21600"/>
                  <a:gd name="T4" fmla="*/ 1 w 21656"/>
                  <a:gd name="T5" fmla="*/ 240 h 21600"/>
                  <a:gd name="T6" fmla="*/ 0 60000 65536"/>
                  <a:gd name="T7" fmla="*/ 0 60000 65536"/>
                  <a:gd name="T8" fmla="*/ 0 60000 65536"/>
                  <a:gd name="T9" fmla="*/ 0 w 21656"/>
                  <a:gd name="T10" fmla="*/ 0 h 21600"/>
                  <a:gd name="T11" fmla="*/ 21656 w 21656"/>
                  <a:gd name="T12" fmla="*/ 2160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2700" cap="rnd">
                <a:solidFill>
                  <a:schemeClr val="tx1"/>
                </a:solidFill>
                <a:round/>
                <a:headEnd/>
                <a:tailEnd/>
              </a:ln>
            </p:spPr>
            <p:txBody>
              <a:bodyPr/>
              <a:lstStyle/>
              <a:p>
                <a:endParaRPr lang="en-US"/>
              </a:p>
            </p:txBody>
          </p:sp>
          <p:sp>
            <p:nvSpPr>
              <p:cNvPr id="39015" name="Arc 1165"/>
              <p:cNvSpPr>
                <a:spLocks/>
              </p:cNvSpPr>
              <p:nvPr/>
            </p:nvSpPr>
            <p:spPr bwMode="auto">
              <a:xfrm>
                <a:off x="3865" y="2641"/>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a:tailEnd/>
              </a:ln>
            </p:spPr>
            <p:txBody>
              <a:bodyPr/>
              <a:lstStyle/>
              <a:p>
                <a:endParaRPr lang="en-US"/>
              </a:p>
            </p:txBody>
          </p:sp>
          <p:sp>
            <p:nvSpPr>
              <p:cNvPr id="39016" name="Arc 1166"/>
              <p:cNvSpPr>
                <a:spLocks/>
              </p:cNvSpPr>
              <p:nvPr/>
            </p:nvSpPr>
            <p:spPr bwMode="auto">
              <a:xfrm rot="10800000">
                <a:off x="3864" y="2785"/>
                <a:ext cx="193" cy="144"/>
              </a:xfrm>
              <a:custGeom>
                <a:avLst/>
                <a:gdLst>
                  <a:gd name="T0" fmla="*/ 0 w 21712"/>
                  <a:gd name="T1" fmla="*/ 0 h 21600"/>
                  <a:gd name="T2" fmla="*/ 193 w 21712"/>
                  <a:gd name="T3" fmla="*/ 144 h 21600"/>
                  <a:gd name="T4" fmla="*/ 1 w 21712"/>
                  <a:gd name="T5" fmla="*/ 144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solidFill>
                  <a:schemeClr val="tx1"/>
                </a:solidFill>
                <a:round/>
                <a:headEnd/>
                <a:tailEnd/>
              </a:ln>
            </p:spPr>
            <p:txBody>
              <a:bodyPr/>
              <a:lstStyle/>
              <a:p>
                <a:endParaRPr lang="en-US"/>
              </a:p>
            </p:txBody>
          </p:sp>
          <p:sp>
            <p:nvSpPr>
              <p:cNvPr id="39017" name="Arc 1167"/>
              <p:cNvSpPr>
                <a:spLocks/>
              </p:cNvSpPr>
              <p:nvPr/>
            </p:nvSpPr>
            <p:spPr bwMode="auto">
              <a:xfrm>
                <a:off x="4056" y="2929"/>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18" name="Arc 1168"/>
              <p:cNvSpPr>
                <a:spLocks/>
              </p:cNvSpPr>
              <p:nvPr/>
            </p:nvSpPr>
            <p:spPr bwMode="auto">
              <a:xfrm rot="10800000">
                <a:off x="4057" y="2977"/>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19" name="Arc 1169"/>
              <p:cNvSpPr>
                <a:spLocks/>
              </p:cNvSpPr>
              <p:nvPr/>
            </p:nvSpPr>
            <p:spPr bwMode="auto">
              <a:xfrm>
                <a:off x="4104" y="2545"/>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20" name="Arc 1170"/>
              <p:cNvSpPr>
                <a:spLocks/>
              </p:cNvSpPr>
              <p:nvPr/>
            </p:nvSpPr>
            <p:spPr bwMode="auto">
              <a:xfrm rot="10800000">
                <a:off x="4105" y="2593"/>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21" name="Line 1171"/>
              <p:cNvSpPr>
                <a:spLocks noChangeShapeType="1"/>
              </p:cNvSpPr>
              <p:nvPr/>
            </p:nvSpPr>
            <p:spPr bwMode="auto">
              <a:xfrm>
                <a:off x="4056" y="2640"/>
                <a:ext cx="48" cy="0"/>
              </a:xfrm>
              <a:prstGeom prst="line">
                <a:avLst/>
              </a:prstGeom>
              <a:noFill/>
              <a:ln w="12700">
                <a:solidFill>
                  <a:schemeClr val="tx1"/>
                </a:solidFill>
                <a:round/>
                <a:headEnd/>
                <a:tailEnd/>
              </a:ln>
            </p:spPr>
            <p:txBody>
              <a:bodyPr/>
              <a:lstStyle/>
              <a:p>
                <a:endParaRPr lang="en-US"/>
              </a:p>
            </p:txBody>
          </p:sp>
          <p:sp>
            <p:nvSpPr>
              <p:cNvPr id="39022" name="Line 1172"/>
              <p:cNvSpPr>
                <a:spLocks noChangeShapeType="1"/>
              </p:cNvSpPr>
              <p:nvPr/>
            </p:nvSpPr>
            <p:spPr bwMode="auto">
              <a:xfrm>
                <a:off x="4056" y="2544"/>
                <a:ext cx="48" cy="0"/>
              </a:xfrm>
              <a:prstGeom prst="line">
                <a:avLst/>
              </a:prstGeom>
              <a:noFill/>
              <a:ln w="12700">
                <a:solidFill>
                  <a:schemeClr val="tx1"/>
                </a:solidFill>
                <a:round/>
                <a:headEnd/>
                <a:tailEnd/>
              </a:ln>
            </p:spPr>
            <p:txBody>
              <a:bodyPr/>
              <a:lstStyle/>
              <a:p>
                <a:endParaRPr lang="en-US"/>
              </a:p>
            </p:txBody>
          </p:sp>
        </p:grpSp>
        <p:grpSp>
          <p:nvGrpSpPr>
            <p:cNvPr id="29" name="Group 1173"/>
            <p:cNvGrpSpPr>
              <a:grpSpLocks/>
            </p:cNvGrpSpPr>
            <p:nvPr/>
          </p:nvGrpSpPr>
          <p:grpSpPr bwMode="auto">
            <a:xfrm>
              <a:off x="3960" y="2688"/>
              <a:ext cx="481" cy="481"/>
              <a:chOff x="3960" y="2688"/>
              <a:chExt cx="481" cy="481"/>
            </a:xfrm>
          </p:grpSpPr>
          <p:sp>
            <p:nvSpPr>
              <p:cNvPr id="39003" name="Arc 1174"/>
              <p:cNvSpPr>
                <a:spLocks/>
              </p:cNvSpPr>
              <p:nvPr/>
            </p:nvSpPr>
            <p:spPr bwMode="auto">
              <a:xfrm>
                <a:off x="4056" y="2689"/>
                <a:ext cx="385" cy="240"/>
              </a:xfrm>
              <a:custGeom>
                <a:avLst/>
                <a:gdLst>
                  <a:gd name="T0" fmla="*/ 0 w 21656"/>
                  <a:gd name="T1" fmla="*/ 0 h 21600"/>
                  <a:gd name="T2" fmla="*/ 385 w 21656"/>
                  <a:gd name="T3" fmla="*/ 240 h 21600"/>
                  <a:gd name="T4" fmla="*/ 1 w 21656"/>
                  <a:gd name="T5" fmla="*/ 240 h 21600"/>
                  <a:gd name="T6" fmla="*/ 0 60000 65536"/>
                  <a:gd name="T7" fmla="*/ 0 60000 65536"/>
                  <a:gd name="T8" fmla="*/ 0 60000 65536"/>
                  <a:gd name="T9" fmla="*/ 0 w 21656"/>
                  <a:gd name="T10" fmla="*/ 0 h 21600"/>
                  <a:gd name="T11" fmla="*/ 21656 w 21656"/>
                  <a:gd name="T12" fmla="*/ 2160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2700" cap="rnd">
                <a:solidFill>
                  <a:schemeClr val="tx1"/>
                </a:solidFill>
                <a:round/>
                <a:headEnd/>
                <a:tailEnd/>
              </a:ln>
            </p:spPr>
            <p:txBody>
              <a:bodyPr/>
              <a:lstStyle/>
              <a:p>
                <a:endParaRPr lang="en-US"/>
              </a:p>
            </p:txBody>
          </p:sp>
          <p:sp>
            <p:nvSpPr>
              <p:cNvPr id="39004" name="Arc 1175"/>
              <p:cNvSpPr>
                <a:spLocks/>
              </p:cNvSpPr>
              <p:nvPr/>
            </p:nvSpPr>
            <p:spPr bwMode="auto">
              <a:xfrm rot="10800000">
                <a:off x="4057" y="2929"/>
                <a:ext cx="384" cy="240"/>
              </a:xfrm>
              <a:custGeom>
                <a:avLst/>
                <a:gdLst>
                  <a:gd name="T0" fmla="*/ 0 w 21600"/>
                  <a:gd name="T1" fmla="*/ 240 h 21600"/>
                  <a:gd name="T2" fmla="*/ 383 w 21600"/>
                  <a:gd name="T3" fmla="*/ 0 h 21600"/>
                  <a:gd name="T4" fmla="*/ 38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2700" cap="rnd">
                <a:solidFill>
                  <a:schemeClr val="tx1"/>
                </a:solidFill>
                <a:round/>
                <a:headEnd/>
                <a:tailEnd/>
              </a:ln>
            </p:spPr>
            <p:txBody>
              <a:bodyPr/>
              <a:lstStyle/>
              <a:p>
                <a:endParaRPr lang="en-US"/>
              </a:p>
            </p:txBody>
          </p:sp>
          <p:sp>
            <p:nvSpPr>
              <p:cNvPr id="39005" name="Arc 1176"/>
              <p:cNvSpPr>
                <a:spLocks/>
              </p:cNvSpPr>
              <p:nvPr/>
            </p:nvSpPr>
            <p:spPr bwMode="auto">
              <a:xfrm>
                <a:off x="4056" y="2785"/>
                <a:ext cx="193" cy="144"/>
              </a:xfrm>
              <a:custGeom>
                <a:avLst/>
                <a:gdLst>
                  <a:gd name="T0" fmla="*/ 0 w 21712"/>
                  <a:gd name="T1" fmla="*/ 0 h 21600"/>
                  <a:gd name="T2" fmla="*/ 193 w 21712"/>
                  <a:gd name="T3" fmla="*/ 144 h 21600"/>
                  <a:gd name="T4" fmla="*/ 1 w 21712"/>
                  <a:gd name="T5" fmla="*/ 144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solidFill>
                  <a:schemeClr val="tx1"/>
                </a:solidFill>
                <a:round/>
                <a:headEnd/>
                <a:tailEnd/>
              </a:ln>
            </p:spPr>
            <p:txBody>
              <a:bodyPr/>
              <a:lstStyle/>
              <a:p>
                <a:endParaRPr lang="en-US"/>
              </a:p>
            </p:txBody>
          </p:sp>
          <p:sp>
            <p:nvSpPr>
              <p:cNvPr id="39006" name="Arc 1177"/>
              <p:cNvSpPr>
                <a:spLocks/>
              </p:cNvSpPr>
              <p:nvPr/>
            </p:nvSpPr>
            <p:spPr bwMode="auto">
              <a:xfrm rot="10800000">
                <a:off x="4057" y="2929"/>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a:tailEnd/>
              </a:ln>
            </p:spPr>
            <p:txBody>
              <a:bodyPr/>
              <a:lstStyle/>
              <a:p>
                <a:endParaRPr lang="en-US"/>
              </a:p>
            </p:txBody>
          </p:sp>
          <p:sp>
            <p:nvSpPr>
              <p:cNvPr id="39007" name="Arc 1178"/>
              <p:cNvSpPr>
                <a:spLocks/>
              </p:cNvSpPr>
              <p:nvPr/>
            </p:nvSpPr>
            <p:spPr bwMode="auto">
              <a:xfrm>
                <a:off x="4009" y="3073"/>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08" name="Arc 1179"/>
              <p:cNvSpPr>
                <a:spLocks/>
              </p:cNvSpPr>
              <p:nvPr/>
            </p:nvSpPr>
            <p:spPr bwMode="auto">
              <a:xfrm rot="10800000">
                <a:off x="4008" y="3121"/>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09" name="Arc 1180"/>
              <p:cNvSpPr>
                <a:spLocks/>
              </p:cNvSpPr>
              <p:nvPr/>
            </p:nvSpPr>
            <p:spPr bwMode="auto">
              <a:xfrm>
                <a:off x="3961" y="2689"/>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9010" name="Arc 1181"/>
              <p:cNvSpPr>
                <a:spLocks/>
              </p:cNvSpPr>
              <p:nvPr/>
            </p:nvSpPr>
            <p:spPr bwMode="auto">
              <a:xfrm rot="10800000">
                <a:off x="3960" y="2737"/>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9011" name="Line 1182"/>
              <p:cNvSpPr>
                <a:spLocks noChangeShapeType="1"/>
              </p:cNvSpPr>
              <p:nvPr/>
            </p:nvSpPr>
            <p:spPr bwMode="auto">
              <a:xfrm flipH="1">
                <a:off x="4008" y="2784"/>
                <a:ext cx="48" cy="0"/>
              </a:xfrm>
              <a:prstGeom prst="line">
                <a:avLst/>
              </a:prstGeom>
              <a:noFill/>
              <a:ln w="12700">
                <a:solidFill>
                  <a:schemeClr val="tx1"/>
                </a:solidFill>
                <a:round/>
                <a:headEnd/>
                <a:tailEnd/>
              </a:ln>
            </p:spPr>
            <p:txBody>
              <a:bodyPr/>
              <a:lstStyle/>
              <a:p>
                <a:endParaRPr lang="en-US"/>
              </a:p>
            </p:txBody>
          </p:sp>
          <p:sp>
            <p:nvSpPr>
              <p:cNvPr id="39012" name="Line 1183"/>
              <p:cNvSpPr>
                <a:spLocks noChangeShapeType="1"/>
              </p:cNvSpPr>
              <p:nvPr/>
            </p:nvSpPr>
            <p:spPr bwMode="auto">
              <a:xfrm flipH="1">
                <a:off x="4008" y="2688"/>
                <a:ext cx="48" cy="0"/>
              </a:xfrm>
              <a:prstGeom prst="line">
                <a:avLst/>
              </a:prstGeom>
              <a:noFill/>
              <a:ln w="12700">
                <a:solidFill>
                  <a:schemeClr val="tx1"/>
                </a:solidFill>
                <a:round/>
                <a:headEnd/>
                <a:tailEnd/>
              </a:ln>
            </p:spPr>
            <p:txBody>
              <a:bodyPr/>
              <a:lstStyle/>
              <a:p>
                <a:endParaRPr lang="en-US"/>
              </a:p>
            </p:txBody>
          </p:sp>
        </p:grpSp>
        <p:sp>
          <p:nvSpPr>
            <p:cNvPr id="39001" name="Rectangle 1184"/>
            <p:cNvSpPr>
              <a:spLocks noChangeArrowheads="1"/>
            </p:cNvSpPr>
            <p:nvPr/>
          </p:nvSpPr>
          <p:spPr bwMode="auto">
            <a:xfrm>
              <a:off x="3675" y="2666"/>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sp>
          <p:nvSpPr>
            <p:cNvPr id="39002" name="Rectangle 1185"/>
            <p:cNvSpPr>
              <a:spLocks noChangeArrowheads="1"/>
            </p:cNvSpPr>
            <p:nvPr/>
          </p:nvSpPr>
          <p:spPr bwMode="auto">
            <a:xfrm>
              <a:off x="4221" y="2789"/>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grpSp>
        <p:nvGrpSpPr>
          <p:cNvPr id="30" name="Group 1186"/>
          <p:cNvGrpSpPr>
            <a:grpSpLocks/>
          </p:cNvGrpSpPr>
          <p:nvPr/>
        </p:nvGrpSpPr>
        <p:grpSpPr bwMode="auto">
          <a:xfrm>
            <a:off x="5829300" y="5334000"/>
            <a:ext cx="1220788" cy="992188"/>
            <a:chOff x="3672" y="3360"/>
            <a:chExt cx="769" cy="625"/>
          </a:xfrm>
        </p:grpSpPr>
        <p:grpSp>
          <p:nvGrpSpPr>
            <p:cNvPr id="31" name="Group 1187"/>
            <p:cNvGrpSpPr>
              <a:grpSpLocks/>
            </p:cNvGrpSpPr>
            <p:nvPr/>
          </p:nvGrpSpPr>
          <p:grpSpPr bwMode="auto">
            <a:xfrm>
              <a:off x="3672" y="3360"/>
              <a:ext cx="481" cy="481"/>
              <a:chOff x="3672" y="3360"/>
              <a:chExt cx="481" cy="481"/>
            </a:xfrm>
          </p:grpSpPr>
          <p:sp>
            <p:nvSpPr>
              <p:cNvPr id="38989" name="Arc 1188"/>
              <p:cNvSpPr>
                <a:spLocks/>
              </p:cNvSpPr>
              <p:nvPr/>
            </p:nvSpPr>
            <p:spPr bwMode="auto">
              <a:xfrm>
                <a:off x="3673" y="3361"/>
                <a:ext cx="384" cy="240"/>
              </a:xfrm>
              <a:custGeom>
                <a:avLst/>
                <a:gdLst>
                  <a:gd name="T0" fmla="*/ 0 w 21600"/>
                  <a:gd name="T1" fmla="*/ 240 h 21600"/>
                  <a:gd name="T2" fmla="*/ 383 w 21600"/>
                  <a:gd name="T3" fmla="*/ 0 h 21600"/>
                  <a:gd name="T4" fmla="*/ 38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2700" cap="rnd">
                <a:solidFill>
                  <a:schemeClr val="tx1"/>
                </a:solidFill>
                <a:round/>
                <a:headEnd/>
                <a:tailEnd/>
              </a:ln>
            </p:spPr>
            <p:txBody>
              <a:bodyPr/>
              <a:lstStyle/>
              <a:p>
                <a:endParaRPr lang="en-US"/>
              </a:p>
            </p:txBody>
          </p:sp>
          <p:sp>
            <p:nvSpPr>
              <p:cNvPr id="38990" name="Arc 1189"/>
              <p:cNvSpPr>
                <a:spLocks/>
              </p:cNvSpPr>
              <p:nvPr/>
            </p:nvSpPr>
            <p:spPr bwMode="auto">
              <a:xfrm rot="10800000">
                <a:off x="3672" y="3601"/>
                <a:ext cx="385" cy="240"/>
              </a:xfrm>
              <a:custGeom>
                <a:avLst/>
                <a:gdLst>
                  <a:gd name="T0" fmla="*/ 0 w 21656"/>
                  <a:gd name="T1" fmla="*/ 0 h 21600"/>
                  <a:gd name="T2" fmla="*/ 385 w 21656"/>
                  <a:gd name="T3" fmla="*/ 240 h 21600"/>
                  <a:gd name="T4" fmla="*/ 1 w 21656"/>
                  <a:gd name="T5" fmla="*/ 240 h 21600"/>
                  <a:gd name="T6" fmla="*/ 0 60000 65536"/>
                  <a:gd name="T7" fmla="*/ 0 60000 65536"/>
                  <a:gd name="T8" fmla="*/ 0 60000 65536"/>
                  <a:gd name="T9" fmla="*/ 0 w 21656"/>
                  <a:gd name="T10" fmla="*/ 0 h 21600"/>
                  <a:gd name="T11" fmla="*/ 21656 w 21656"/>
                  <a:gd name="T12" fmla="*/ 2160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2700" cap="rnd">
                <a:solidFill>
                  <a:schemeClr val="tx1"/>
                </a:solidFill>
                <a:round/>
                <a:headEnd/>
                <a:tailEnd/>
              </a:ln>
            </p:spPr>
            <p:txBody>
              <a:bodyPr/>
              <a:lstStyle/>
              <a:p>
                <a:endParaRPr lang="en-US"/>
              </a:p>
            </p:txBody>
          </p:sp>
          <p:sp>
            <p:nvSpPr>
              <p:cNvPr id="38991" name="Arc 1190"/>
              <p:cNvSpPr>
                <a:spLocks/>
              </p:cNvSpPr>
              <p:nvPr/>
            </p:nvSpPr>
            <p:spPr bwMode="auto">
              <a:xfrm>
                <a:off x="3865" y="3457"/>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a:tailEnd/>
              </a:ln>
            </p:spPr>
            <p:txBody>
              <a:bodyPr/>
              <a:lstStyle/>
              <a:p>
                <a:endParaRPr lang="en-US"/>
              </a:p>
            </p:txBody>
          </p:sp>
          <p:sp>
            <p:nvSpPr>
              <p:cNvPr id="38992" name="Arc 1191"/>
              <p:cNvSpPr>
                <a:spLocks/>
              </p:cNvSpPr>
              <p:nvPr/>
            </p:nvSpPr>
            <p:spPr bwMode="auto">
              <a:xfrm rot="10800000">
                <a:off x="3864" y="3601"/>
                <a:ext cx="193" cy="144"/>
              </a:xfrm>
              <a:custGeom>
                <a:avLst/>
                <a:gdLst>
                  <a:gd name="T0" fmla="*/ 0 w 21712"/>
                  <a:gd name="T1" fmla="*/ 0 h 21600"/>
                  <a:gd name="T2" fmla="*/ 193 w 21712"/>
                  <a:gd name="T3" fmla="*/ 144 h 21600"/>
                  <a:gd name="T4" fmla="*/ 1 w 21712"/>
                  <a:gd name="T5" fmla="*/ 144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solidFill>
                  <a:schemeClr val="tx1"/>
                </a:solidFill>
                <a:round/>
                <a:headEnd/>
                <a:tailEnd/>
              </a:ln>
            </p:spPr>
            <p:txBody>
              <a:bodyPr/>
              <a:lstStyle/>
              <a:p>
                <a:endParaRPr lang="en-US"/>
              </a:p>
            </p:txBody>
          </p:sp>
          <p:sp>
            <p:nvSpPr>
              <p:cNvPr id="38993" name="Arc 1192"/>
              <p:cNvSpPr>
                <a:spLocks/>
              </p:cNvSpPr>
              <p:nvPr/>
            </p:nvSpPr>
            <p:spPr bwMode="auto">
              <a:xfrm>
                <a:off x="4056" y="3745"/>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8994" name="Arc 1193"/>
              <p:cNvSpPr>
                <a:spLocks/>
              </p:cNvSpPr>
              <p:nvPr/>
            </p:nvSpPr>
            <p:spPr bwMode="auto">
              <a:xfrm rot="10800000">
                <a:off x="4057" y="3793"/>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8995" name="Arc 1194"/>
              <p:cNvSpPr>
                <a:spLocks/>
              </p:cNvSpPr>
              <p:nvPr/>
            </p:nvSpPr>
            <p:spPr bwMode="auto">
              <a:xfrm>
                <a:off x="4104" y="3361"/>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8996" name="Arc 1195"/>
              <p:cNvSpPr>
                <a:spLocks/>
              </p:cNvSpPr>
              <p:nvPr/>
            </p:nvSpPr>
            <p:spPr bwMode="auto">
              <a:xfrm rot="10800000">
                <a:off x="4105" y="3409"/>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8997" name="Line 1196"/>
              <p:cNvSpPr>
                <a:spLocks noChangeShapeType="1"/>
              </p:cNvSpPr>
              <p:nvPr/>
            </p:nvSpPr>
            <p:spPr bwMode="auto">
              <a:xfrm>
                <a:off x="4056" y="3456"/>
                <a:ext cx="48" cy="0"/>
              </a:xfrm>
              <a:prstGeom prst="line">
                <a:avLst/>
              </a:prstGeom>
              <a:noFill/>
              <a:ln w="12700">
                <a:solidFill>
                  <a:schemeClr val="tx1"/>
                </a:solidFill>
                <a:round/>
                <a:headEnd/>
                <a:tailEnd/>
              </a:ln>
            </p:spPr>
            <p:txBody>
              <a:bodyPr/>
              <a:lstStyle/>
              <a:p>
                <a:endParaRPr lang="en-US"/>
              </a:p>
            </p:txBody>
          </p:sp>
          <p:sp>
            <p:nvSpPr>
              <p:cNvPr id="38998" name="Line 1197"/>
              <p:cNvSpPr>
                <a:spLocks noChangeShapeType="1"/>
              </p:cNvSpPr>
              <p:nvPr/>
            </p:nvSpPr>
            <p:spPr bwMode="auto">
              <a:xfrm>
                <a:off x="4056" y="3360"/>
                <a:ext cx="48" cy="0"/>
              </a:xfrm>
              <a:prstGeom prst="line">
                <a:avLst/>
              </a:prstGeom>
              <a:noFill/>
              <a:ln w="12700">
                <a:solidFill>
                  <a:schemeClr val="tx1"/>
                </a:solidFill>
                <a:round/>
                <a:headEnd/>
                <a:tailEnd/>
              </a:ln>
            </p:spPr>
            <p:txBody>
              <a:bodyPr/>
              <a:lstStyle/>
              <a:p>
                <a:endParaRPr lang="en-US"/>
              </a:p>
            </p:txBody>
          </p:sp>
        </p:grpSp>
        <p:grpSp>
          <p:nvGrpSpPr>
            <p:cNvPr id="38976" name="Group 1198"/>
            <p:cNvGrpSpPr>
              <a:grpSpLocks/>
            </p:cNvGrpSpPr>
            <p:nvPr/>
          </p:nvGrpSpPr>
          <p:grpSpPr bwMode="auto">
            <a:xfrm>
              <a:off x="3960" y="3504"/>
              <a:ext cx="481" cy="481"/>
              <a:chOff x="3960" y="3504"/>
              <a:chExt cx="481" cy="481"/>
            </a:xfrm>
          </p:grpSpPr>
          <p:sp>
            <p:nvSpPr>
              <p:cNvPr id="38979" name="Arc 1199"/>
              <p:cNvSpPr>
                <a:spLocks/>
              </p:cNvSpPr>
              <p:nvPr/>
            </p:nvSpPr>
            <p:spPr bwMode="auto">
              <a:xfrm>
                <a:off x="4056" y="3505"/>
                <a:ext cx="385" cy="240"/>
              </a:xfrm>
              <a:custGeom>
                <a:avLst/>
                <a:gdLst>
                  <a:gd name="T0" fmla="*/ 0 w 21656"/>
                  <a:gd name="T1" fmla="*/ 0 h 21600"/>
                  <a:gd name="T2" fmla="*/ 385 w 21656"/>
                  <a:gd name="T3" fmla="*/ 240 h 21600"/>
                  <a:gd name="T4" fmla="*/ 1 w 21656"/>
                  <a:gd name="T5" fmla="*/ 240 h 21600"/>
                  <a:gd name="T6" fmla="*/ 0 60000 65536"/>
                  <a:gd name="T7" fmla="*/ 0 60000 65536"/>
                  <a:gd name="T8" fmla="*/ 0 60000 65536"/>
                  <a:gd name="T9" fmla="*/ 0 w 21656"/>
                  <a:gd name="T10" fmla="*/ 0 h 21600"/>
                  <a:gd name="T11" fmla="*/ 21656 w 21656"/>
                  <a:gd name="T12" fmla="*/ 2160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2700" cap="rnd">
                <a:solidFill>
                  <a:schemeClr val="tx1"/>
                </a:solidFill>
                <a:round/>
                <a:headEnd/>
                <a:tailEnd/>
              </a:ln>
            </p:spPr>
            <p:txBody>
              <a:bodyPr/>
              <a:lstStyle/>
              <a:p>
                <a:endParaRPr lang="en-US"/>
              </a:p>
            </p:txBody>
          </p:sp>
          <p:sp>
            <p:nvSpPr>
              <p:cNvPr id="38980" name="Arc 1200"/>
              <p:cNvSpPr>
                <a:spLocks/>
              </p:cNvSpPr>
              <p:nvPr/>
            </p:nvSpPr>
            <p:spPr bwMode="auto">
              <a:xfrm rot="10800000">
                <a:off x="4057" y="3745"/>
                <a:ext cx="384" cy="240"/>
              </a:xfrm>
              <a:custGeom>
                <a:avLst/>
                <a:gdLst>
                  <a:gd name="T0" fmla="*/ 0 w 21600"/>
                  <a:gd name="T1" fmla="*/ 240 h 21600"/>
                  <a:gd name="T2" fmla="*/ 383 w 21600"/>
                  <a:gd name="T3" fmla="*/ 0 h 21600"/>
                  <a:gd name="T4" fmla="*/ 38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2700" cap="rnd">
                <a:solidFill>
                  <a:schemeClr val="tx1"/>
                </a:solidFill>
                <a:round/>
                <a:headEnd/>
                <a:tailEnd/>
              </a:ln>
            </p:spPr>
            <p:txBody>
              <a:bodyPr/>
              <a:lstStyle/>
              <a:p>
                <a:endParaRPr lang="en-US"/>
              </a:p>
            </p:txBody>
          </p:sp>
          <p:sp>
            <p:nvSpPr>
              <p:cNvPr id="38981" name="Arc 1201"/>
              <p:cNvSpPr>
                <a:spLocks/>
              </p:cNvSpPr>
              <p:nvPr/>
            </p:nvSpPr>
            <p:spPr bwMode="auto">
              <a:xfrm>
                <a:off x="4056" y="3601"/>
                <a:ext cx="193" cy="144"/>
              </a:xfrm>
              <a:custGeom>
                <a:avLst/>
                <a:gdLst>
                  <a:gd name="T0" fmla="*/ 0 w 21712"/>
                  <a:gd name="T1" fmla="*/ 0 h 21600"/>
                  <a:gd name="T2" fmla="*/ 193 w 21712"/>
                  <a:gd name="T3" fmla="*/ 144 h 21600"/>
                  <a:gd name="T4" fmla="*/ 1 w 21712"/>
                  <a:gd name="T5" fmla="*/ 144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solidFill>
                  <a:schemeClr val="tx1"/>
                </a:solidFill>
                <a:round/>
                <a:headEnd/>
                <a:tailEnd/>
              </a:ln>
            </p:spPr>
            <p:txBody>
              <a:bodyPr/>
              <a:lstStyle/>
              <a:p>
                <a:endParaRPr lang="en-US"/>
              </a:p>
            </p:txBody>
          </p:sp>
          <p:sp>
            <p:nvSpPr>
              <p:cNvPr id="38982" name="Arc 1202"/>
              <p:cNvSpPr>
                <a:spLocks/>
              </p:cNvSpPr>
              <p:nvPr/>
            </p:nvSpPr>
            <p:spPr bwMode="auto">
              <a:xfrm rot="10800000">
                <a:off x="4057" y="3745"/>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a:tailEnd/>
              </a:ln>
            </p:spPr>
            <p:txBody>
              <a:bodyPr/>
              <a:lstStyle/>
              <a:p>
                <a:endParaRPr lang="en-US"/>
              </a:p>
            </p:txBody>
          </p:sp>
          <p:sp>
            <p:nvSpPr>
              <p:cNvPr id="38983" name="Arc 1203"/>
              <p:cNvSpPr>
                <a:spLocks/>
              </p:cNvSpPr>
              <p:nvPr/>
            </p:nvSpPr>
            <p:spPr bwMode="auto">
              <a:xfrm>
                <a:off x="4009" y="3889"/>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8984" name="Arc 1204"/>
              <p:cNvSpPr>
                <a:spLocks/>
              </p:cNvSpPr>
              <p:nvPr/>
            </p:nvSpPr>
            <p:spPr bwMode="auto">
              <a:xfrm rot="10800000">
                <a:off x="4008" y="3937"/>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8985" name="Arc 1205"/>
              <p:cNvSpPr>
                <a:spLocks/>
              </p:cNvSpPr>
              <p:nvPr/>
            </p:nvSpPr>
            <p:spPr bwMode="auto">
              <a:xfrm>
                <a:off x="3961" y="3505"/>
                <a:ext cx="48" cy="48"/>
              </a:xfrm>
              <a:custGeom>
                <a:avLst/>
                <a:gdLst>
                  <a:gd name="T0" fmla="*/ 0 w 21600"/>
                  <a:gd name="T1" fmla="*/ 48 h 21595"/>
                  <a:gd name="T2" fmla="*/ 47 w 21600"/>
                  <a:gd name="T3" fmla="*/ 0 h 21595"/>
                  <a:gd name="T4" fmla="*/ 48 w 21600"/>
                  <a:gd name="T5" fmla="*/ 48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en-US"/>
              </a:p>
            </p:txBody>
          </p:sp>
          <p:sp>
            <p:nvSpPr>
              <p:cNvPr id="38986" name="Arc 1206"/>
              <p:cNvSpPr>
                <a:spLocks/>
              </p:cNvSpPr>
              <p:nvPr/>
            </p:nvSpPr>
            <p:spPr bwMode="auto">
              <a:xfrm rot="10800000">
                <a:off x="3960" y="3553"/>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a:p>
            </p:txBody>
          </p:sp>
          <p:sp>
            <p:nvSpPr>
              <p:cNvPr id="38987" name="Line 1207"/>
              <p:cNvSpPr>
                <a:spLocks noChangeShapeType="1"/>
              </p:cNvSpPr>
              <p:nvPr/>
            </p:nvSpPr>
            <p:spPr bwMode="auto">
              <a:xfrm flipH="1">
                <a:off x="4008" y="3600"/>
                <a:ext cx="48" cy="0"/>
              </a:xfrm>
              <a:prstGeom prst="line">
                <a:avLst/>
              </a:prstGeom>
              <a:noFill/>
              <a:ln w="12700">
                <a:solidFill>
                  <a:schemeClr val="tx1"/>
                </a:solidFill>
                <a:round/>
                <a:headEnd/>
                <a:tailEnd/>
              </a:ln>
            </p:spPr>
            <p:txBody>
              <a:bodyPr/>
              <a:lstStyle/>
              <a:p>
                <a:endParaRPr lang="en-US"/>
              </a:p>
            </p:txBody>
          </p:sp>
          <p:sp>
            <p:nvSpPr>
              <p:cNvPr id="38988" name="Line 1208"/>
              <p:cNvSpPr>
                <a:spLocks noChangeShapeType="1"/>
              </p:cNvSpPr>
              <p:nvPr/>
            </p:nvSpPr>
            <p:spPr bwMode="auto">
              <a:xfrm flipH="1">
                <a:off x="4008" y="3504"/>
                <a:ext cx="48" cy="0"/>
              </a:xfrm>
              <a:prstGeom prst="line">
                <a:avLst/>
              </a:prstGeom>
              <a:noFill/>
              <a:ln w="12700">
                <a:solidFill>
                  <a:schemeClr val="tx1"/>
                </a:solidFill>
                <a:round/>
                <a:headEnd/>
                <a:tailEnd/>
              </a:ln>
            </p:spPr>
            <p:txBody>
              <a:bodyPr/>
              <a:lstStyle/>
              <a:p>
                <a:endParaRPr lang="en-US"/>
              </a:p>
            </p:txBody>
          </p:sp>
        </p:grpSp>
        <p:sp>
          <p:nvSpPr>
            <p:cNvPr id="38977" name="Rectangle 1209"/>
            <p:cNvSpPr>
              <a:spLocks noChangeArrowheads="1"/>
            </p:cNvSpPr>
            <p:nvPr/>
          </p:nvSpPr>
          <p:spPr bwMode="auto">
            <a:xfrm>
              <a:off x="3675" y="3482"/>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rgbClr val="063DE8"/>
                  </a:solidFill>
                  <a:latin typeface="Arial" charset="0"/>
                </a:rPr>
                <a:t>B</a:t>
              </a:r>
            </a:p>
          </p:txBody>
        </p:sp>
        <p:sp>
          <p:nvSpPr>
            <p:cNvPr id="38978" name="Rectangle 1210"/>
            <p:cNvSpPr>
              <a:spLocks noChangeArrowheads="1"/>
            </p:cNvSpPr>
            <p:nvPr/>
          </p:nvSpPr>
          <p:spPr bwMode="auto">
            <a:xfrm>
              <a:off x="4221" y="3605"/>
              <a:ext cx="210" cy="229"/>
            </a:xfrm>
            <a:prstGeom prst="rect">
              <a:avLst/>
            </a:prstGeom>
            <a:noFill/>
            <a:ln w="12700">
              <a:noFill/>
              <a:miter lim="800000"/>
              <a:headEnd/>
              <a:tailEnd/>
            </a:ln>
          </p:spPr>
          <p:txBody>
            <a:bodyPr wrap="none" lIns="90488" tIns="44450" rIns="90488" bIns="44450">
              <a:spAutoFit/>
            </a:bodyPr>
            <a:lstStyle/>
            <a:p>
              <a:pPr eaLnBrk="0" hangingPunct="0"/>
              <a:r>
                <a:rPr lang="en-GB" sz="1800">
                  <a:solidFill>
                    <a:schemeClr val="hlink"/>
                  </a:solidFill>
                  <a:latin typeface="Arial" charset="0"/>
                </a:rPr>
                <a:t>A</a:t>
              </a:r>
            </a:p>
          </p:txBody>
        </p:sp>
      </p:grpSp>
      <p:sp>
        <p:nvSpPr>
          <p:cNvPr id="38970" name="Freeform 1211"/>
          <p:cNvSpPr>
            <a:spLocks/>
          </p:cNvSpPr>
          <p:nvPr/>
        </p:nvSpPr>
        <p:spPr bwMode="auto">
          <a:xfrm>
            <a:off x="7315200" y="2590800"/>
            <a:ext cx="1601788" cy="687388"/>
          </a:xfrm>
          <a:custGeom>
            <a:avLst/>
            <a:gdLst>
              <a:gd name="T0" fmla="*/ 0 w 1009"/>
              <a:gd name="T1" fmla="*/ 192 h 433"/>
              <a:gd name="T2" fmla="*/ 1008 w 1009"/>
              <a:gd name="T3" fmla="*/ 432 h 433"/>
              <a:gd name="T4" fmla="*/ 1008 w 1009"/>
              <a:gd name="T5" fmla="*/ 0 h 433"/>
              <a:gd name="T6" fmla="*/ 0 w 1009"/>
              <a:gd name="T7" fmla="*/ 0 h 433"/>
              <a:gd name="T8" fmla="*/ 0 w 1009"/>
              <a:gd name="T9" fmla="*/ 192 h 433"/>
              <a:gd name="T10" fmla="*/ 0 60000 65536"/>
              <a:gd name="T11" fmla="*/ 0 60000 65536"/>
              <a:gd name="T12" fmla="*/ 0 60000 65536"/>
              <a:gd name="T13" fmla="*/ 0 60000 65536"/>
              <a:gd name="T14" fmla="*/ 0 60000 65536"/>
              <a:gd name="T15" fmla="*/ 0 w 1009"/>
              <a:gd name="T16" fmla="*/ 0 h 433"/>
              <a:gd name="T17" fmla="*/ 1009 w 1009"/>
              <a:gd name="T18" fmla="*/ 433 h 433"/>
            </a:gdLst>
            <a:ahLst/>
            <a:cxnLst>
              <a:cxn ang="T10">
                <a:pos x="T0" y="T1"/>
              </a:cxn>
              <a:cxn ang="T11">
                <a:pos x="T2" y="T3"/>
              </a:cxn>
              <a:cxn ang="T12">
                <a:pos x="T4" y="T5"/>
              </a:cxn>
              <a:cxn ang="T13">
                <a:pos x="T6" y="T7"/>
              </a:cxn>
              <a:cxn ang="T14">
                <a:pos x="T8" y="T9"/>
              </a:cxn>
            </a:cxnLst>
            <a:rect l="T15" t="T16" r="T17" b="T18"/>
            <a:pathLst>
              <a:path w="1009" h="433">
                <a:moveTo>
                  <a:pt x="0" y="192"/>
                </a:moveTo>
                <a:lnTo>
                  <a:pt x="1008" y="432"/>
                </a:lnTo>
                <a:lnTo>
                  <a:pt x="1008" y="0"/>
                </a:lnTo>
                <a:lnTo>
                  <a:pt x="0" y="0"/>
                </a:lnTo>
                <a:lnTo>
                  <a:pt x="0" y="192"/>
                </a:lnTo>
              </a:path>
            </a:pathLst>
          </a:custGeom>
          <a:solidFill>
            <a:schemeClr val="accent2"/>
          </a:solidFill>
          <a:ln w="12700" cap="rnd">
            <a:solidFill>
              <a:schemeClr val="tx1"/>
            </a:solidFill>
            <a:round/>
            <a:headEnd/>
            <a:tailEnd/>
          </a:ln>
        </p:spPr>
        <p:txBody>
          <a:bodyPr/>
          <a:lstStyle/>
          <a:p>
            <a:endParaRPr lang="en-US"/>
          </a:p>
        </p:txBody>
      </p:sp>
      <p:sp>
        <p:nvSpPr>
          <p:cNvPr id="38971" name="Freeform 1212"/>
          <p:cNvSpPr>
            <a:spLocks/>
          </p:cNvSpPr>
          <p:nvPr/>
        </p:nvSpPr>
        <p:spPr bwMode="auto">
          <a:xfrm>
            <a:off x="7772400" y="3886200"/>
            <a:ext cx="1144588" cy="1296988"/>
          </a:xfrm>
          <a:custGeom>
            <a:avLst/>
            <a:gdLst>
              <a:gd name="T0" fmla="*/ 96 w 721"/>
              <a:gd name="T1" fmla="*/ 0 h 817"/>
              <a:gd name="T2" fmla="*/ 0 w 721"/>
              <a:gd name="T3" fmla="*/ 336 h 817"/>
              <a:gd name="T4" fmla="*/ 96 w 721"/>
              <a:gd name="T5" fmla="*/ 624 h 817"/>
              <a:gd name="T6" fmla="*/ 576 w 721"/>
              <a:gd name="T7" fmla="*/ 816 h 817"/>
              <a:gd name="T8" fmla="*/ 720 w 721"/>
              <a:gd name="T9" fmla="*/ 816 h 817"/>
              <a:gd name="T10" fmla="*/ 720 w 721"/>
              <a:gd name="T11" fmla="*/ 0 h 817"/>
              <a:gd name="T12" fmla="*/ 96 w 721"/>
              <a:gd name="T13" fmla="*/ 0 h 817"/>
              <a:gd name="T14" fmla="*/ 0 60000 65536"/>
              <a:gd name="T15" fmla="*/ 0 60000 65536"/>
              <a:gd name="T16" fmla="*/ 0 60000 65536"/>
              <a:gd name="T17" fmla="*/ 0 60000 65536"/>
              <a:gd name="T18" fmla="*/ 0 60000 65536"/>
              <a:gd name="T19" fmla="*/ 0 60000 65536"/>
              <a:gd name="T20" fmla="*/ 0 60000 65536"/>
              <a:gd name="T21" fmla="*/ 0 w 721"/>
              <a:gd name="T22" fmla="*/ 0 h 817"/>
              <a:gd name="T23" fmla="*/ 721 w 721"/>
              <a:gd name="T24" fmla="*/ 817 h 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 h="817">
                <a:moveTo>
                  <a:pt x="96" y="0"/>
                </a:moveTo>
                <a:lnTo>
                  <a:pt x="0" y="336"/>
                </a:lnTo>
                <a:lnTo>
                  <a:pt x="96" y="624"/>
                </a:lnTo>
                <a:lnTo>
                  <a:pt x="576" y="816"/>
                </a:lnTo>
                <a:lnTo>
                  <a:pt x="720" y="816"/>
                </a:lnTo>
                <a:lnTo>
                  <a:pt x="720" y="0"/>
                </a:lnTo>
                <a:lnTo>
                  <a:pt x="96" y="0"/>
                </a:lnTo>
              </a:path>
            </a:pathLst>
          </a:custGeom>
          <a:solidFill>
            <a:schemeClr val="accent2"/>
          </a:solidFill>
          <a:ln w="12700" cap="rnd">
            <a:solidFill>
              <a:schemeClr val="tx1"/>
            </a:solidFill>
            <a:round/>
            <a:headEnd/>
            <a:tailEnd/>
          </a:ln>
        </p:spPr>
        <p:txBody>
          <a:bodyPr/>
          <a:lstStyle/>
          <a:p>
            <a:endParaRPr lang="en-US"/>
          </a:p>
        </p:txBody>
      </p:sp>
      <p:sp>
        <p:nvSpPr>
          <p:cNvPr id="38972" name="Freeform 1213"/>
          <p:cNvSpPr>
            <a:spLocks/>
          </p:cNvSpPr>
          <p:nvPr/>
        </p:nvSpPr>
        <p:spPr bwMode="auto">
          <a:xfrm>
            <a:off x="7315200" y="5257800"/>
            <a:ext cx="458788" cy="534988"/>
          </a:xfrm>
          <a:custGeom>
            <a:avLst/>
            <a:gdLst>
              <a:gd name="T0" fmla="*/ 0 w 289"/>
              <a:gd name="T1" fmla="*/ 192 h 337"/>
              <a:gd name="T2" fmla="*/ 96 w 289"/>
              <a:gd name="T3" fmla="*/ 48 h 337"/>
              <a:gd name="T4" fmla="*/ 240 w 289"/>
              <a:gd name="T5" fmla="*/ 0 h 337"/>
              <a:gd name="T6" fmla="*/ 288 w 289"/>
              <a:gd name="T7" fmla="*/ 192 h 337"/>
              <a:gd name="T8" fmla="*/ 96 w 289"/>
              <a:gd name="T9" fmla="*/ 336 h 337"/>
              <a:gd name="T10" fmla="*/ 0 w 289"/>
              <a:gd name="T11" fmla="*/ 192 h 337"/>
              <a:gd name="T12" fmla="*/ 0 60000 65536"/>
              <a:gd name="T13" fmla="*/ 0 60000 65536"/>
              <a:gd name="T14" fmla="*/ 0 60000 65536"/>
              <a:gd name="T15" fmla="*/ 0 60000 65536"/>
              <a:gd name="T16" fmla="*/ 0 60000 65536"/>
              <a:gd name="T17" fmla="*/ 0 60000 65536"/>
              <a:gd name="T18" fmla="*/ 0 w 289"/>
              <a:gd name="T19" fmla="*/ 0 h 337"/>
              <a:gd name="T20" fmla="*/ 289 w 289"/>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289" h="337">
                <a:moveTo>
                  <a:pt x="0" y="192"/>
                </a:moveTo>
                <a:lnTo>
                  <a:pt x="96" y="48"/>
                </a:lnTo>
                <a:lnTo>
                  <a:pt x="240" y="0"/>
                </a:lnTo>
                <a:lnTo>
                  <a:pt x="288" y="192"/>
                </a:lnTo>
                <a:lnTo>
                  <a:pt x="96" y="336"/>
                </a:lnTo>
                <a:lnTo>
                  <a:pt x="0" y="192"/>
                </a:lnTo>
              </a:path>
            </a:pathLst>
          </a:custGeom>
          <a:solidFill>
            <a:schemeClr val="accent2"/>
          </a:solidFill>
          <a:ln w="12700" cap="rnd">
            <a:solidFill>
              <a:schemeClr val="tx1"/>
            </a:solidFill>
            <a:round/>
            <a:headEnd/>
            <a:tailEnd/>
          </a:ln>
        </p:spPr>
        <p:txBody>
          <a:bodyPr/>
          <a:lstStyle/>
          <a:p>
            <a:endParaRPr lang="en-US"/>
          </a:p>
        </p:txBody>
      </p:sp>
      <p:sp>
        <p:nvSpPr>
          <p:cNvPr id="38973" name="Freeform 1214"/>
          <p:cNvSpPr>
            <a:spLocks/>
          </p:cNvSpPr>
          <p:nvPr/>
        </p:nvSpPr>
        <p:spPr bwMode="auto">
          <a:xfrm>
            <a:off x="8001000" y="5410200"/>
            <a:ext cx="915988" cy="992188"/>
          </a:xfrm>
          <a:custGeom>
            <a:avLst/>
            <a:gdLst>
              <a:gd name="T0" fmla="*/ 0 w 577"/>
              <a:gd name="T1" fmla="*/ 576 h 625"/>
              <a:gd name="T2" fmla="*/ 0 w 577"/>
              <a:gd name="T3" fmla="*/ 336 h 625"/>
              <a:gd name="T4" fmla="*/ 144 w 577"/>
              <a:gd name="T5" fmla="*/ 288 h 625"/>
              <a:gd name="T6" fmla="*/ 144 w 577"/>
              <a:gd name="T7" fmla="*/ 96 h 625"/>
              <a:gd name="T8" fmla="*/ 432 w 577"/>
              <a:gd name="T9" fmla="*/ 0 h 625"/>
              <a:gd name="T10" fmla="*/ 576 w 577"/>
              <a:gd name="T11" fmla="*/ 240 h 625"/>
              <a:gd name="T12" fmla="*/ 576 w 577"/>
              <a:gd name="T13" fmla="*/ 528 h 625"/>
              <a:gd name="T14" fmla="*/ 384 w 577"/>
              <a:gd name="T15" fmla="*/ 624 h 625"/>
              <a:gd name="T16" fmla="*/ 0 w 577"/>
              <a:gd name="T17" fmla="*/ 576 h 6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625"/>
              <a:gd name="T29" fmla="*/ 577 w 577"/>
              <a:gd name="T30" fmla="*/ 625 h 6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625">
                <a:moveTo>
                  <a:pt x="0" y="576"/>
                </a:moveTo>
                <a:lnTo>
                  <a:pt x="0" y="336"/>
                </a:lnTo>
                <a:lnTo>
                  <a:pt x="144" y="288"/>
                </a:lnTo>
                <a:lnTo>
                  <a:pt x="144" y="96"/>
                </a:lnTo>
                <a:lnTo>
                  <a:pt x="432" y="0"/>
                </a:lnTo>
                <a:lnTo>
                  <a:pt x="576" y="240"/>
                </a:lnTo>
                <a:lnTo>
                  <a:pt x="576" y="528"/>
                </a:lnTo>
                <a:lnTo>
                  <a:pt x="384" y="624"/>
                </a:lnTo>
                <a:lnTo>
                  <a:pt x="0" y="576"/>
                </a:lnTo>
              </a:path>
            </a:pathLst>
          </a:custGeom>
          <a:solidFill>
            <a:schemeClr val="accent2"/>
          </a:solidFill>
          <a:ln w="12700" cap="rnd">
            <a:solidFill>
              <a:schemeClr val="tx1"/>
            </a:solidFill>
            <a:round/>
            <a:headEnd/>
            <a:tailEnd/>
          </a:ln>
        </p:spPr>
        <p:txBody>
          <a:bodyPr/>
          <a:lstStyle/>
          <a:p>
            <a:endParaRPr lang="en-US"/>
          </a:p>
        </p:txBody>
      </p:sp>
      <p:sp>
        <p:nvSpPr>
          <p:cNvPr id="38974" name="Freeform 1215"/>
          <p:cNvSpPr>
            <a:spLocks/>
          </p:cNvSpPr>
          <p:nvPr/>
        </p:nvSpPr>
        <p:spPr bwMode="auto">
          <a:xfrm>
            <a:off x="8534400" y="5791200"/>
            <a:ext cx="306388" cy="458788"/>
          </a:xfrm>
          <a:custGeom>
            <a:avLst/>
            <a:gdLst>
              <a:gd name="T0" fmla="*/ 0 w 193"/>
              <a:gd name="T1" fmla="*/ 240 h 289"/>
              <a:gd name="T2" fmla="*/ 0 w 193"/>
              <a:gd name="T3" fmla="*/ 96 h 289"/>
              <a:gd name="T4" fmla="*/ 96 w 193"/>
              <a:gd name="T5" fmla="*/ 0 h 289"/>
              <a:gd name="T6" fmla="*/ 192 w 193"/>
              <a:gd name="T7" fmla="*/ 192 h 289"/>
              <a:gd name="T8" fmla="*/ 96 w 193"/>
              <a:gd name="T9" fmla="*/ 288 h 289"/>
              <a:gd name="T10" fmla="*/ 0 w 193"/>
              <a:gd name="T11" fmla="*/ 240 h 289"/>
              <a:gd name="T12" fmla="*/ 0 60000 65536"/>
              <a:gd name="T13" fmla="*/ 0 60000 65536"/>
              <a:gd name="T14" fmla="*/ 0 60000 65536"/>
              <a:gd name="T15" fmla="*/ 0 60000 65536"/>
              <a:gd name="T16" fmla="*/ 0 60000 65536"/>
              <a:gd name="T17" fmla="*/ 0 60000 65536"/>
              <a:gd name="T18" fmla="*/ 0 w 193"/>
              <a:gd name="T19" fmla="*/ 0 h 289"/>
              <a:gd name="T20" fmla="*/ 193 w 193"/>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193" h="289">
                <a:moveTo>
                  <a:pt x="0" y="240"/>
                </a:moveTo>
                <a:lnTo>
                  <a:pt x="0" y="96"/>
                </a:lnTo>
                <a:lnTo>
                  <a:pt x="96" y="0"/>
                </a:lnTo>
                <a:lnTo>
                  <a:pt x="192" y="192"/>
                </a:lnTo>
                <a:lnTo>
                  <a:pt x="96" y="288"/>
                </a:lnTo>
                <a:lnTo>
                  <a:pt x="0" y="240"/>
                </a:lnTo>
              </a:path>
            </a:pathLst>
          </a:custGeom>
          <a:solidFill>
            <a:schemeClr val="bg1"/>
          </a:solidFill>
          <a:ln w="12700" cap="rnd">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Basis Function Introduction </a:t>
            </a:r>
            <a:endParaRPr lang="en-US" dirty="0"/>
          </a:p>
        </p:txBody>
      </p:sp>
      <p:sp>
        <p:nvSpPr>
          <p:cNvPr id="3" name="Rectangle 2"/>
          <p:cNvSpPr/>
          <p:nvPr/>
        </p:nvSpPr>
        <p:spPr>
          <a:xfrm>
            <a:off x="609600" y="1600200"/>
            <a:ext cx="8458200" cy="4524315"/>
          </a:xfrm>
          <a:prstGeom prst="rect">
            <a:avLst/>
          </a:prstGeom>
        </p:spPr>
        <p:txBody>
          <a:bodyPr wrap="square">
            <a:spAutoFit/>
          </a:bodyPr>
          <a:lstStyle/>
          <a:p>
            <a:pPr>
              <a:buFont typeface="Arial" pitchFamily="34" charset="0"/>
              <a:buChar char="•"/>
            </a:pPr>
            <a:r>
              <a:rPr lang="en-US" altLang="ko-KR" sz="2400" dirty="0" smtClean="0"/>
              <a:t>Completely different approach by viewing </a:t>
            </a:r>
            <a:r>
              <a:rPr lang="en-US" altLang="ko-KR" sz="2400" u="sng" dirty="0" smtClean="0"/>
              <a:t>the design of a neural network as a curve-fitting (approximation) problem in high-dimensional space</a:t>
            </a:r>
            <a:r>
              <a:rPr lang="en-US" altLang="ko-KR" sz="2400" dirty="0" smtClean="0"/>
              <a:t> ( </a:t>
            </a:r>
            <a:r>
              <a:rPr lang="en-US" altLang="ko-KR" sz="2400" dirty="0" err="1" smtClean="0"/>
              <a:t>i.e</a:t>
            </a:r>
            <a:r>
              <a:rPr lang="en-US" altLang="ko-KR" sz="2400" dirty="0" smtClean="0"/>
              <a:t> MLP )</a:t>
            </a:r>
          </a:p>
          <a:p>
            <a:pPr>
              <a:buFont typeface="Arial" pitchFamily="34" charset="0"/>
              <a:buChar char="•"/>
            </a:pPr>
            <a:r>
              <a:rPr lang="en-US" altLang="ko-KR" sz="2400" dirty="0" smtClean="0"/>
              <a:t>A kind of supervised neural networks</a:t>
            </a:r>
          </a:p>
          <a:p>
            <a:pPr>
              <a:buFont typeface="Arial" pitchFamily="34" charset="0"/>
              <a:buChar char="•"/>
            </a:pPr>
            <a:r>
              <a:rPr lang="en-US" altLang="ko-KR" sz="2400" dirty="0" smtClean="0"/>
              <a:t>Design of NN as curve-fitting problem</a:t>
            </a:r>
          </a:p>
          <a:p>
            <a:pPr>
              <a:buFont typeface="Arial" pitchFamily="34" charset="0"/>
              <a:buChar char="•"/>
            </a:pPr>
            <a:r>
              <a:rPr lang="en-US" altLang="ko-KR" sz="2400" dirty="0" smtClean="0"/>
              <a:t>Learning find surface in multidimensional space best fit to training data</a:t>
            </a:r>
          </a:p>
          <a:p>
            <a:pPr>
              <a:buFont typeface="Arial" pitchFamily="34" charset="0"/>
              <a:buChar char="•"/>
            </a:pPr>
            <a:r>
              <a:rPr lang="en-US" altLang="ko-KR" sz="2400" dirty="0" smtClean="0"/>
              <a:t>Generalization</a:t>
            </a:r>
          </a:p>
          <a:p>
            <a:pPr>
              <a:buFont typeface="Arial" pitchFamily="34" charset="0"/>
              <a:buChar char="•"/>
            </a:pPr>
            <a:r>
              <a:rPr lang="en-US" altLang="ko-KR" sz="2400" dirty="0" smtClean="0"/>
              <a:t>Use of this multidimensional surface </a:t>
            </a:r>
            <a:r>
              <a:rPr lang="en-US" altLang="ko-KR" sz="2400" u="sng" dirty="0" smtClean="0"/>
              <a:t>to interpolate the test data</a:t>
            </a:r>
          </a:p>
          <a:p>
            <a:endParaRPr lang="en-US" altLang="ko-KR" sz="3600" dirty="0" smtClean="0"/>
          </a:p>
          <a:p>
            <a:endParaRPr lang="en-US" altLang="ko-KR"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3810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ko-KR" sz="3600" dirty="0" smtClean="0">
                <a:solidFill>
                  <a:schemeClr val="accent2"/>
                </a:solidFill>
                <a:latin typeface="+mj-lt"/>
                <a:ea typeface="+mj-ea"/>
                <a:cs typeface="+mj-cs"/>
              </a:rPr>
              <a:t>A</a:t>
            </a:r>
            <a:r>
              <a:rPr kumimoji="0" lang="en-US" altLang="ko-KR" sz="3600" b="0" i="0" u="none" strike="noStrike" kern="1200" cap="none" spc="0" normalizeH="0" baseline="0" noProof="0" dirty="0" err="1" smtClean="0">
                <a:ln>
                  <a:noFill/>
                </a:ln>
                <a:solidFill>
                  <a:schemeClr val="accent2"/>
                </a:solidFill>
                <a:effectLst/>
                <a:uLnTx/>
                <a:uFillTx/>
                <a:latin typeface="+mj-lt"/>
                <a:ea typeface="+mj-ea"/>
                <a:cs typeface="+mj-cs"/>
              </a:rPr>
              <a:t>rchitecture</a:t>
            </a:r>
            <a:endParaRPr kumimoji="0" lang="en-US" altLang="ko-K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4" name="Text Box 3"/>
          <p:cNvSpPr txBox="1">
            <a:spLocks noChangeArrowheads="1"/>
          </p:cNvSpPr>
          <p:nvPr/>
        </p:nvSpPr>
        <p:spPr bwMode="auto">
          <a:xfrm>
            <a:off x="1295400" y="6248400"/>
            <a:ext cx="1752600" cy="457200"/>
          </a:xfrm>
          <a:prstGeom prst="rect">
            <a:avLst/>
          </a:prstGeom>
          <a:noFill/>
          <a:ln w="9525">
            <a:noFill/>
            <a:miter lim="800000"/>
            <a:headEnd/>
            <a:tailEnd/>
          </a:ln>
          <a:effectLst/>
        </p:spPr>
        <p:txBody>
          <a:bodyPr>
            <a:spAutoFit/>
          </a:bodyPr>
          <a:lstStyle/>
          <a:p>
            <a:pPr>
              <a:spcBef>
                <a:spcPct val="50000"/>
              </a:spcBef>
            </a:pPr>
            <a:r>
              <a:rPr lang="en-US" altLang="ko-KR" b="1">
                <a:solidFill>
                  <a:schemeClr val="accent2"/>
                </a:solidFill>
              </a:rPr>
              <a:t>Input layer</a:t>
            </a:r>
          </a:p>
        </p:txBody>
      </p:sp>
      <p:sp>
        <p:nvSpPr>
          <p:cNvPr id="5" name="Text Box 4"/>
          <p:cNvSpPr txBox="1">
            <a:spLocks noChangeArrowheads="1"/>
          </p:cNvSpPr>
          <p:nvPr/>
        </p:nvSpPr>
        <p:spPr bwMode="auto">
          <a:xfrm>
            <a:off x="3352800" y="6248400"/>
            <a:ext cx="2209800" cy="457200"/>
          </a:xfrm>
          <a:prstGeom prst="rect">
            <a:avLst/>
          </a:prstGeom>
          <a:noFill/>
          <a:ln w="9525">
            <a:noFill/>
            <a:miter lim="800000"/>
            <a:headEnd/>
            <a:tailEnd/>
          </a:ln>
          <a:effectLst/>
        </p:spPr>
        <p:txBody>
          <a:bodyPr>
            <a:spAutoFit/>
          </a:bodyPr>
          <a:lstStyle/>
          <a:p>
            <a:pPr>
              <a:spcBef>
                <a:spcPct val="50000"/>
              </a:spcBef>
            </a:pPr>
            <a:r>
              <a:rPr lang="en-US" altLang="ko-KR" b="1">
                <a:solidFill>
                  <a:schemeClr val="folHlink"/>
                </a:solidFill>
              </a:rPr>
              <a:t>Hidden layer</a:t>
            </a:r>
          </a:p>
        </p:txBody>
      </p:sp>
      <p:sp>
        <p:nvSpPr>
          <p:cNvPr id="6" name="Text Box 5"/>
          <p:cNvSpPr txBox="1">
            <a:spLocks noChangeArrowheads="1"/>
          </p:cNvSpPr>
          <p:nvPr/>
        </p:nvSpPr>
        <p:spPr bwMode="auto">
          <a:xfrm>
            <a:off x="5715000" y="6248400"/>
            <a:ext cx="2362200" cy="457200"/>
          </a:xfrm>
          <a:prstGeom prst="rect">
            <a:avLst/>
          </a:prstGeom>
          <a:noFill/>
          <a:ln w="9525">
            <a:noFill/>
            <a:miter lim="800000"/>
            <a:headEnd/>
            <a:tailEnd/>
          </a:ln>
          <a:effectLst/>
        </p:spPr>
        <p:txBody>
          <a:bodyPr>
            <a:spAutoFit/>
          </a:bodyPr>
          <a:lstStyle/>
          <a:p>
            <a:pPr>
              <a:spcBef>
                <a:spcPct val="50000"/>
              </a:spcBef>
            </a:pPr>
            <a:r>
              <a:rPr lang="en-US" altLang="ko-KR" b="1">
                <a:solidFill>
                  <a:srgbClr val="FF3300"/>
                </a:solidFill>
              </a:rPr>
              <a:t>Output layer</a:t>
            </a:r>
          </a:p>
        </p:txBody>
      </p:sp>
      <p:sp>
        <p:nvSpPr>
          <p:cNvPr id="7" name="Oval 7"/>
          <p:cNvSpPr>
            <a:spLocks noChangeArrowheads="1"/>
          </p:cNvSpPr>
          <p:nvPr/>
        </p:nvSpPr>
        <p:spPr bwMode="auto">
          <a:xfrm>
            <a:off x="1981200" y="2362200"/>
            <a:ext cx="304800" cy="304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8" name="Oval 8"/>
          <p:cNvSpPr>
            <a:spLocks noChangeArrowheads="1"/>
          </p:cNvSpPr>
          <p:nvPr/>
        </p:nvSpPr>
        <p:spPr bwMode="auto">
          <a:xfrm>
            <a:off x="1981200" y="3048000"/>
            <a:ext cx="304800" cy="304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9" name="Oval 9"/>
          <p:cNvSpPr>
            <a:spLocks noChangeArrowheads="1"/>
          </p:cNvSpPr>
          <p:nvPr/>
        </p:nvSpPr>
        <p:spPr bwMode="auto">
          <a:xfrm>
            <a:off x="1981200" y="3810000"/>
            <a:ext cx="304800" cy="304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0" name="Oval 10"/>
          <p:cNvSpPr>
            <a:spLocks noChangeArrowheads="1"/>
          </p:cNvSpPr>
          <p:nvPr/>
        </p:nvSpPr>
        <p:spPr bwMode="auto">
          <a:xfrm>
            <a:off x="1981200" y="4876800"/>
            <a:ext cx="304800" cy="304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1" name="Oval 11"/>
          <p:cNvSpPr>
            <a:spLocks noChangeArrowheads="1"/>
          </p:cNvSpPr>
          <p:nvPr/>
        </p:nvSpPr>
        <p:spPr bwMode="auto">
          <a:xfrm>
            <a:off x="4267200" y="2362200"/>
            <a:ext cx="304800" cy="3048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2" name="Oval 12"/>
          <p:cNvSpPr>
            <a:spLocks noChangeArrowheads="1"/>
          </p:cNvSpPr>
          <p:nvPr/>
        </p:nvSpPr>
        <p:spPr bwMode="auto">
          <a:xfrm>
            <a:off x="4267200" y="3048000"/>
            <a:ext cx="304800" cy="3048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3" name="Oval 13"/>
          <p:cNvSpPr>
            <a:spLocks noChangeArrowheads="1"/>
          </p:cNvSpPr>
          <p:nvPr/>
        </p:nvSpPr>
        <p:spPr bwMode="auto">
          <a:xfrm>
            <a:off x="4267200" y="3810000"/>
            <a:ext cx="304800" cy="3048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4" name="Oval 14"/>
          <p:cNvSpPr>
            <a:spLocks noChangeArrowheads="1"/>
          </p:cNvSpPr>
          <p:nvPr/>
        </p:nvSpPr>
        <p:spPr bwMode="auto">
          <a:xfrm>
            <a:off x="4267200" y="4876800"/>
            <a:ext cx="304800" cy="3048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5" name="Oval 17"/>
          <p:cNvSpPr>
            <a:spLocks noChangeArrowheads="1"/>
          </p:cNvSpPr>
          <p:nvPr/>
        </p:nvSpPr>
        <p:spPr bwMode="auto">
          <a:xfrm>
            <a:off x="6553200" y="38100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 name="Line 19"/>
          <p:cNvSpPr>
            <a:spLocks noChangeShapeType="1"/>
          </p:cNvSpPr>
          <p:nvPr/>
        </p:nvSpPr>
        <p:spPr bwMode="auto">
          <a:xfrm>
            <a:off x="2286000" y="2514600"/>
            <a:ext cx="1981200" cy="0"/>
          </a:xfrm>
          <a:prstGeom prst="line">
            <a:avLst/>
          </a:prstGeom>
          <a:noFill/>
          <a:ln w="9525">
            <a:solidFill>
              <a:schemeClr val="tx1"/>
            </a:solidFill>
            <a:round/>
            <a:headEnd/>
            <a:tailEnd/>
          </a:ln>
          <a:effectLst/>
        </p:spPr>
        <p:txBody>
          <a:bodyPr/>
          <a:lstStyle/>
          <a:p>
            <a:endParaRPr lang="en-US"/>
          </a:p>
        </p:txBody>
      </p:sp>
      <p:sp>
        <p:nvSpPr>
          <p:cNvPr id="17" name="Line 20"/>
          <p:cNvSpPr>
            <a:spLocks noChangeShapeType="1"/>
          </p:cNvSpPr>
          <p:nvPr/>
        </p:nvSpPr>
        <p:spPr bwMode="auto">
          <a:xfrm>
            <a:off x="2286000" y="5029200"/>
            <a:ext cx="1981200" cy="0"/>
          </a:xfrm>
          <a:prstGeom prst="line">
            <a:avLst/>
          </a:prstGeom>
          <a:noFill/>
          <a:ln w="9525">
            <a:solidFill>
              <a:schemeClr val="tx1"/>
            </a:solidFill>
            <a:round/>
            <a:headEnd/>
            <a:tailEnd/>
          </a:ln>
          <a:effectLst/>
        </p:spPr>
        <p:txBody>
          <a:bodyPr/>
          <a:lstStyle/>
          <a:p>
            <a:endParaRPr lang="en-US"/>
          </a:p>
        </p:txBody>
      </p:sp>
      <p:sp>
        <p:nvSpPr>
          <p:cNvPr id="18" name="Line 21"/>
          <p:cNvSpPr>
            <a:spLocks noChangeShapeType="1"/>
          </p:cNvSpPr>
          <p:nvPr/>
        </p:nvSpPr>
        <p:spPr bwMode="auto">
          <a:xfrm>
            <a:off x="2286000" y="3962400"/>
            <a:ext cx="1981200" cy="0"/>
          </a:xfrm>
          <a:prstGeom prst="line">
            <a:avLst/>
          </a:prstGeom>
          <a:noFill/>
          <a:ln w="9525">
            <a:solidFill>
              <a:schemeClr val="tx1"/>
            </a:solidFill>
            <a:round/>
            <a:headEnd/>
            <a:tailEnd/>
          </a:ln>
          <a:effectLst/>
        </p:spPr>
        <p:txBody>
          <a:bodyPr/>
          <a:lstStyle/>
          <a:p>
            <a:endParaRPr lang="en-US"/>
          </a:p>
        </p:txBody>
      </p:sp>
      <p:sp>
        <p:nvSpPr>
          <p:cNvPr id="19" name="Line 22"/>
          <p:cNvSpPr>
            <a:spLocks noChangeShapeType="1"/>
          </p:cNvSpPr>
          <p:nvPr/>
        </p:nvSpPr>
        <p:spPr bwMode="auto">
          <a:xfrm>
            <a:off x="2286000" y="3200400"/>
            <a:ext cx="1981200" cy="0"/>
          </a:xfrm>
          <a:prstGeom prst="line">
            <a:avLst/>
          </a:prstGeom>
          <a:noFill/>
          <a:ln w="9525">
            <a:solidFill>
              <a:schemeClr val="tx1"/>
            </a:solidFill>
            <a:round/>
            <a:headEnd/>
            <a:tailEnd/>
          </a:ln>
          <a:effectLst/>
        </p:spPr>
        <p:txBody>
          <a:bodyPr/>
          <a:lstStyle/>
          <a:p>
            <a:endParaRPr lang="en-US"/>
          </a:p>
        </p:txBody>
      </p:sp>
      <p:sp>
        <p:nvSpPr>
          <p:cNvPr id="20" name="Line 24"/>
          <p:cNvSpPr>
            <a:spLocks noChangeShapeType="1"/>
          </p:cNvSpPr>
          <p:nvPr/>
        </p:nvSpPr>
        <p:spPr bwMode="auto">
          <a:xfrm>
            <a:off x="4572000" y="3962400"/>
            <a:ext cx="1981200" cy="0"/>
          </a:xfrm>
          <a:prstGeom prst="line">
            <a:avLst/>
          </a:prstGeom>
          <a:noFill/>
          <a:ln w="9525">
            <a:solidFill>
              <a:schemeClr val="tx1"/>
            </a:solidFill>
            <a:round/>
            <a:headEnd/>
            <a:tailEnd/>
          </a:ln>
          <a:effectLst/>
        </p:spPr>
        <p:txBody>
          <a:bodyPr/>
          <a:lstStyle/>
          <a:p>
            <a:endParaRPr lang="en-US"/>
          </a:p>
        </p:txBody>
      </p:sp>
      <p:sp>
        <p:nvSpPr>
          <p:cNvPr id="21" name="Line 27"/>
          <p:cNvSpPr>
            <a:spLocks noChangeShapeType="1"/>
          </p:cNvSpPr>
          <p:nvPr/>
        </p:nvSpPr>
        <p:spPr bwMode="auto">
          <a:xfrm>
            <a:off x="2286000" y="2514600"/>
            <a:ext cx="1981200" cy="685800"/>
          </a:xfrm>
          <a:prstGeom prst="line">
            <a:avLst/>
          </a:prstGeom>
          <a:noFill/>
          <a:ln w="9525">
            <a:solidFill>
              <a:schemeClr val="tx1"/>
            </a:solidFill>
            <a:round/>
            <a:headEnd/>
            <a:tailEnd/>
          </a:ln>
          <a:effectLst/>
        </p:spPr>
        <p:txBody>
          <a:bodyPr/>
          <a:lstStyle/>
          <a:p>
            <a:endParaRPr lang="en-US"/>
          </a:p>
        </p:txBody>
      </p:sp>
      <p:sp>
        <p:nvSpPr>
          <p:cNvPr id="22" name="Line 28"/>
          <p:cNvSpPr>
            <a:spLocks noChangeShapeType="1"/>
          </p:cNvSpPr>
          <p:nvPr/>
        </p:nvSpPr>
        <p:spPr bwMode="auto">
          <a:xfrm>
            <a:off x="2286000" y="2514600"/>
            <a:ext cx="1981200" cy="1447800"/>
          </a:xfrm>
          <a:prstGeom prst="line">
            <a:avLst/>
          </a:prstGeom>
          <a:noFill/>
          <a:ln w="9525">
            <a:solidFill>
              <a:schemeClr val="tx1"/>
            </a:solidFill>
            <a:round/>
            <a:headEnd/>
            <a:tailEnd/>
          </a:ln>
          <a:effectLst/>
        </p:spPr>
        <p:txBody>
          <a:bodyPr/>
          <a:lstStyle/>
          <a:p>
            <a:endParaRPr lang="en-US"/>
          </a:p>
        </p:txBody>
      </p:sp>
      <p:sp>
        <p:nvSpPr>
          <p:cNvPr id="23" name="Line 29"/>
          <p:cNvSpPr>
            <a:spLocks noChangeShapeType="1"/>
          </p:cNvSpPr>
          <p:nvPr/>
        </p:nvSpPr>
        <p:spPr bwMode="auto">
          <a:xfrm>
            <a:off x="2286000" y="2514600"/>
            <a:ext cx="1981200" cy="2514600"/>
          </a:xfrm>
          <a:prstGeom prst="line">
            <a:avLst/>
          </a:prstGeom>
          <a:noFill/>
          <a:ln w="9525">
            <a:solidFill>
              <a:schemeClr val="tx1"/>
            </a:solidFill>
            <a:round/>
            <a:headEnd/>
            <a:tailEnd/>
          </a:ln>
          <a:effectLst/>
        </p:spPr>
        <p:txBody>
          <a:bodyPr/>
          <a:lstStyle/>
          <a:p>
            <a:endParaRPr lang="en-US"/>
          </a:p>
        </p:txBody>
      </p:sp>
      <p:sp>
        <p:nvSpPr>
          <p:cNvPr id="24" name="Line 30"/>
          <p:cNvSpPr>
            <a:spLocks noChangeShapeType="1"/>
          </p:cNvSpPr>
          <p:nvPr/>
        </p:nvSpPr>
        <p:spPr bwMode="auto">
          <a:xfrm flipV="1">
            <a:off x="2286000" y="2514600"/>
            <a:ext cx="1981200" cy="685800"/>
          </a:xfrm>
          <a:prstGeom prst="line">
            <a:avLst/>
          </a:prstGeom>
          <a:noFill/>
          <a:ln w="9525">
            <a:solidFill>
              <a:schemeClr val="tx1"/>
            </a:solidFill>
            <a:round/>
            <a:headEnd/>
            <a:tailEnd/>
          </a:ln>
          <a:effectLst/>
        </p:spPr>
        <p:txBody>
          <a:bodyPr/>
          <a:lstStyle/>
          <a:p>
            <a:endParaRPr lang="en-US"/>
          </a:p>
        </p:txBody>
      </p:sp>
      <p:sp>
        <p:nvSpPr>
          <p:cNvPr id="25" name="Line 31"/>
          <p:cNvSpPr>
            <a:spLocks noChangeShapeType="1"/>
          </p:cNvSpPr>
          <p:nvPr/>
        </p:nvSpPr>
        <p:spPr bwMode="auto">
          <a:xfrm>
            <a:off x="2286000" y="3200400"/>
            <a:ext cx="1981200" cy="1828800"/>
          </a:xfrm>
          <a:prstGeom prst="line">
            <a:avLst/>
          </a:prstGeom>
          <a:noFill/>
          <a:ln w="9525">
            <a:solidFill>
              <a:schemeClr val="tx1"/>
            </a:solidFill>
            <a:round/>
            <a:headEnd/>
            <a:tailEnd/>
          </a:ln>
          <a:effectLst/>
        </p:spPr>
        <p:txBody>
          <a:bodyPr/>
          <a:lstStyle/>
          <a:p>
            <a:endParaRPr lang="en-US"/>
          </a:p>
        </p:txBody>
      </p:sp>
      <p:sp>
        <p:nvSpPr>
          <p:cNvPr id="26" name="Line 32"/>
          <p:cNvSpPr>
            <a:spLocks noChangeShapeType="1"/>
          </p:cNvSpPr>
          <p:nvPr/>
        </p:nvSpPr>
        <p:spPr bwMode="auto">
          <a:xfrm>
            <a:off x="2286000" y="3200400"/>
            <a:ext cx="1981200" cy="762000"/>
          </a:xfrm>
          <a:prstGeom prst="line">
            <a:avLst/>
          </a:prstGeom>
          <a:noFill/>
          <a:ln w="9525">
            <a:solidFill>
              <a:schemeClr val="tx1"/>
            </a:solidFill>
            <a:round/>
            <a:headEnd/>
            <a:tailEnd/>
          </a:ln>
          <a:effectLst/>
        </p:spPr>
        <p:txBody>
          <a:bodyPr/>
          <a:lstStyle/>
          <a:p>
            <a:endParaRPr lang="en-US"/>
          </a:p>
        </p:txBody>
      </p:sp>
      <p:sp>
        <p:nvSpPr>
          <p:cNvPr id="27" name="Line 33"/>
          <p:cNvSpPr>
            <a:spLocks noChangeShapeType="1"/>
          </p:cNvSpPr>
          <p:nvPr/>
        </p:nvSpPr>
        <p:spPr bwMode="auto">
          <a:xfrm>
            <a:off x="2286000" y="3962400"/>
            <a:ext cx="1981200" cy="1066800"/>
          </a:xfrm>
          <a:prstGeom prst="line">
            <a:avLst/>
          </a:prstGeom>
          <a:noFill/>
          <a:ln w="9525">
            <a:solidFill>
              <a:schemeClr val="tx1"/>
            </a:solidFill>
            <a:round/>
            <a:headEnd/>
            <a:tailEnd/>
          </a:ln>
          <a:effectLst/>
        </p:spPr>
        <p:txBody>
          <a:bodyPr/>
          <a:lstStyle/>
          <a:p>
            <a:endParaRPr lang="en-US"/>
          </a:p>
        </p:txBody>
      </p:sp>
      <p:sp>
        <p:nvSpPr>
          <p:cNvPr id="28" name="Line 34"/>
          <p:cNvSpPr>
            <a:spLocks noChangeShapeType="1"/>
          </p:cNvSpPr>
          <p:nvPr/>
        </p:nvSpPr>
        <p:spPr bwMode="auto">
          <a:xfrm flipV="1">
            <a:off x="2286000" y="3200400"/>
            <a:ext cx="1981200" cy="762000"/>
          </a:xfrm>
          <a:prstGeom prst="line">
            <a:avLst/>
          </a:prstGeom>
          <a:noFill/>
          <a:ln w="9525">
            <a:solidFill>
              <a:schemeClr val="tx1"/>
            </a:solidFill>
            <a:round/>
            <a:headEnd/>
            <a:tailEnd/>
          </a:ln>
          <a:effectLst/>
        </p:spPr>
        <p:txBody>
          <a:bodyPr/>
          <a:lstStyle/>
          <a:p>
            <a:endParaRPr lang="en-US"/>
          </a:p>
        </p:txBody>
      </p:sp>
      <p:sp>
        <p:nvSpPr>
          <p:cNvPr id="29" name="Line 35"/>
          <p:cNvSpPr>
            <a:spLocks noChangeShapeType="1"/>
          </p:cNvSpPr>
          <p:nvPr/>
        </p:nvSpPr>
        <p:spPr bwMode="auto">
          <a:xfrm flipV="1">
            <a:off x="2286000" y="2514600"/>
            <a:ext cx="1905000" cy="1447800"/>
          </a:xfrm>
          <a:prstGeom prst="line">
            <a:avLst/>
          </a:prstGeom>
          <a:noFill/>
          <a:ln w="9525">
            <a:solidFill>
              <a:schemeClr val="tx1"/>
            </a:solidFill>
            <a:round/>
            <a:headEnd/>
            <a:tailEnd/>
          </a:ln>
          <a:effectLst/>
        </p:spPr>
        <p:txBody>
          <a:bodyPr/>
          <a:lstStyle/>
          <a:p>
            <a:endParaRPr lang="en-US"/>
          </a:p>
        </p:txBody>
      </p:sp>
      <p:sp>
        <p:nvSpPr>
          <p:cNvPr id="30" name="Line 36"/>
          <p:cNvSpPr>
            <a:spLocks noChangeShapeType="1"/>
          </p:cNvSpPr>
          <p:nvPr/>
        </p:nvSpPr>
        <p:spPr bwMode="auto">
          <a:xfrm flipV="1">
            <a:off x="2362200" y="4038600"/>
            <a:ext cx="1981200" cy="914400"/>
          </a:xfrm>
          <a:prstGeom prst="line">
            <a:avLst/>
          </a:prstGeom>
          <a:noFill/>
          <a:ln w="9525">
            <a:solidFill>
              <a:schemeClr val="tx1"/>
            </a:solidFill>
            <a:round/>
            <a:headEnd/>
            <a:tailEnd/>
          </a:ln>
          <a:effectLst/>
        </p:spPr>
        <p:txBody>
          <a:bodyPr/>
          <a:lstStyle/>
          <a:p>
            <a:endParaRPr lang="en-US"/>
          </a:p>
        </p:txBody>
      </p:sp>
      <p:sp>
        <p:nvSpPr>
          <p:cNvPr id="31" name="Line 37"/>
          <p:cNvSpPr>
            <a:spLocks noChangeShapeType="1"/>
          </p:cNvSpPr>
          <p:nvPr/>
        </p:nvSpPr>
        <p:spPr bwMode="auto">
          <a:xfrm flipV="1">
            <a:off x="2286000" y="3200400"/>
            <a:ext cx="1981200" cy="1828800"/>
          </a:xfrm>
          <a:prstGeom prst="line">
            <a:avLst/>
          </a:prstGeom>
          <a:noFill/>
          <a:ln w="9525">
            <a:solidFill>
              <a:schemeClr val="tx1"/>
            </a:solidFill>
            <a:round/>
            <a:headEnd/>
            <a:tailEnd/>
          </a:ln>
          <a:effectLst/>
        </p:spPr>
        <p:txBody>
          <a:bodyPr/>
          <a:lstStyle/>
          <a:p>
            <a:endParaRPr lang="en-US"/>
          </a:p>
        </p:txBody>
      </p:sp>
      <p:sp>
        <p:nvSpPr>
          <p:cNvPr id="32" name="Line 38"/>
          <p:cNvSpPr>
            <a:spLocks noChangeShapeType="1"/>
          </p:cNvSpPr>
          <p:nvPr/>
        </p:nvSpPr>
        <p:spPr bwMode="auto">
          <a:xfrm flipV="1">
            <a:off x="2286000" y="2514600"/>
            <a:ext cx="1981200" cy="2514600"/>
          </a:xfrm>
          <a:prstGeom prst="line">
            <a:avLst/>
          </a:prstGeom>
          <a:noFill/>
          <a:ln w="9525">
            <a:solidFill>
              <a:schemeClr val="tx1"/>
            </a:solidFill>
            <a:round/>
            <a:headEnd/>
            <a:tailEnd/>
          </a:ln>
          <a:effectLst/>
        </p:spPr>
        <p:txBody>
          <a:bodyPr/>
          <a:lstStyle/>
          <a:p>
            <a:endParaRPr lang="en-US"/>
          </a:p>
        </p:txBody>
      </p:sp>
      <p:sp>
        <p:nvSpPr>
          <p:cNvPr id="33" name="Line 40"/>
          <p:cNvSpPr>
            <a:spLocks noChangeShapeType="1"/>
          </p:cNvSpPr>
          <p:nvPr/>
        </p:nvSpPr>
        <p:spPr bwMode="auto">
          <a:xfrm>
            <a:off x="4572000" y="2514600"/>
            <a:ext cx="1981200" cy="1447800"/>
          </a:xfrm>
          <a:prstGeom prst="line">
            <a:avLst/>
          </a:prstGeom>
          <a:noFill/>
          <a:ln w="9525">
            <a:solidFill>
              <a:schemeClr val="tx1"/>
            </a:solidFill>
            <a:round/>
            <a:headEnd/>
            <a:tailEnd/>
          </a:ln>
          <a:effectLst/>
        </p:spPr>
        <p:txBody>
          <a:bodyPr/>
          <a:lstStyle/>
          <a:p>
            <a:endParaRPr lang="en-US"/>
          </a:p>
        </p:txBody>
      </p:sp>
      <p:sp>
        <p:nvSpPr>
          <p:cNvPr id="34" name="Line 43"/>
          <p:cNvSpPr>
            <a:spLocks noChangeShapeType="1"/>
          </p:cNvSpPr>
          <p:nvPr/>
        </p:nvSpPr>
        <p:spPr bwMode="auto">
          <a:xfrm>
            <a:off x="4572000" y="3200400"/>
            <a:ext cx="1981200" cy="762000"/>
          </a:xfrm>
          <a:prstGeom prst="line">
            <a:avLst/>
          </a:prstGeom>
          <a:noFill/>
          <a:ln w="9525">
            <a:solidFill>
              <a:schemeClr val="tx1"/>
            </a:solidFill>
            <a:round/>
            <a:headEnd/>
            <a:tailEnd/>
          </a:ln>
          <a:effectLst/>
        </p:spPr>
        <p:txBody>
          <a:bodyPr/>
          <a:lstStyle/>
          <a:p>
            <a:endParaRPr lang="en-US"/>
          </a:p>
        </p:txBody>
      </p:sp>
      <p:sp>
        <p:nvSpPr>
          <p:cNvPr id="35" name="Line 48"/>
          <p:cNvSpPr>
            <a:spLocks noChangeShapeType="1"/>
          </p:cNvSpPr>
          <p:nvPr/>
        </p:nvSpPr>
        <p:spPr bwMode="auto">
          <a:xfrm flipV="1">
            <a:off x="4572000" y="3962400"/>
            <a:ext cx="1981200" cy="1066800"/>
          </a:xfrm>
          <a:prstGeom prst="line">
            <a:avLst/>
          </a:prstGeom>
          <a:noFill/>
          <a:ln w="9525">
            <a:solidFill>
              <a:schemeClr val="tx1"/>
            </a:solidFill>
            <a:round/>
            <a:headEnd/>
            <a:tailEnd/>
          </a:ln>
          <a:effectLst/>
        </p:spPr>
        <p:txBody>
          <a:bodyPr/>
          <a:lstStyle/>
          <a:p>
            <a:endParaRPr lang="en-US"/>
          </a:p>
        </p:txBody>
      </p:sp>
      <p:sp>
        <p:nvSpPr>
          <p:cNvPr id="36" name="Text Box 51"/>
          <p:cNvSpPr txBox="1">
            <a:spLocks noChangeArrowheads="1"/>
          </p:cNvSpPr>
          <p:nvPr/>
        </p:nvSpPr>
        <p:spPr bwMode="auto">
          <a:xfrm>
            <a:off x="1524000" y="2133600"/>
            <a:ext cx="609600" cy="457200"/>
          </a:xfrm>
          <a:prstGeom prst="rect">
            <a:avLst/>
          </a:prstGeom>
          <a:noFill/>
          <a:ln w="9525">
            <a:noFill/>
            <a:miter lim="800000"/>
            <a:headEnd/>
            <a:tailEnd/>
          </a:ln>
          <a:effectLst/>
        </p:spPr>
        <p:txBody>
          <a:bodyPr>
            <a:spAutoFit/>
          </a:bodyPr>
          <a:lstStyle/>
          <a:p>
            <a:pPr>
              <a:spcBef>
                <a:spcPct val="50000"/>
              </a:spcBef>
            </a:pPr>
            <a:r>
              <a:rPr lang="en-US" altLang="ko-KR" b="1">
                <a:solidFill>
                  <a:schemeClr val="accent2"/>
                </a:solidFill>
              </a:rPr>
              <a:t>x</a:t>
            </a:r>
            <a:r>
              <a:rPr lang="en-US" altLang="ko-KR" b="1" baseline="-25000">
                <a:solidFill>
                  <a:schemeClr val="accent2"/>
                </a:solidFill>
              </a:rPr>
              <a:t>1</a:t>
            </a:r>
          </a:p>
        </p:txBody>
      </p:sp>
      <p:sp>
        <p:nvSpPr>
          <p:cNvPr id="37" name="Text Box 52"/>
          <p:cNvSpPr txBox="1">
            <a:spLocks noChangeArrowheads="1"/>
          </p:cNvSpPr>
          <p:nvPr/>
        </p:nvSpPr>
        <p:spPr bwMode="auto">
          <a:xfrm>
            <a:off x="1524000" y="2819400"/>
            <a:ext cx="609600" cy="457200"/>
          </a:xfrm>
          <a:prstGeom prst="rect">
            <a:avLst/>
          </a:prstGeom>
          <a:noFill/>
          <a:ln w="9525">
            <a:noFill/>
            <a:miter lim="800000"/>
            <a:headEnd/>
            <a:tailEnd/>
          </a:ln>
          <a:effectLst/>
        </p:spPr>
        <p:txBody>
          <a:bodyPr>
            <a:spAutoFit/>
          </a:bodyPr>
          <a:lstStyle/>
          <a:p>
            <a:pPr>
              <a:spcBef>
                <a:spcPct val="50000"/>
              </a:spcBef>
            </a:pPr>
            <a:r>
              <a:rPr lang="en-US" altLang="ko-KR" b="1" dirty="0">
                <a:solidFill>
                  <a:schemeClr val="accent2"/>
                </a:solidFill>
              </a:rPr>
              <a:t>x</a:t>
            </a:r>
            <a:r>
              <a:rPr lang="en-US" altLang="ko-KR" b="1" baseline="-25000" dirty="0">
                <a:solidFill>
                  <a:schemeClr val="accent2"/>
                </a:solidFill>
              </a:rPr>
              <a:t>2</a:t>
            </a:r>
          </a:p>
        </p:txBody>
      </p:sp>
      <p:sp>
        <p:nvSpPr>
          <p:cNvPr id="38" name="Text Box 53"/>
          <p:cNvSpPr txBox="1">
            <a:spLocks noChangeArrowheads="1"/>
          </p:cNvSpPr>
          <p:nvPr/>
        </p:nvSpPr>
        <p:spPr bwMode="auto">
          <a:xfrm>
            <a:off x="1524000" y="3581400"/>
            <a:ext cx="609600" cy="457200"/>
          </a:xfrm>
          <a:prstGeom prst="rect">
            <a:avLst/>
          </a:prstGeom>
          <a:noFill/>
          <a:ln w="9525">
            <a:noFill/>
            <a:miter lim="800000"/>
            <a:headEnd/>
            <a:tailEnd/>
          </a:ln>
          <a:effectLst/>
        </p:spPr>
        <p:txBody>
          <a:bodyPr>
            <a:spAutoFit/>
          </a:bodyPr>
          <a:lstStyle/>
          <a:p>
            <a:pPr>
              <a:spcBef>
                <a:spcPct val="50000"/>
              </a:spcBef>
            </a:pPr>
            <a:r>
              <a:rPr lang="en-US" altLang="ko-KR" b="1">
                <a:solidFill>
                  <a:schemeClr val="accent2"/>
                </a:solidFill>
              </a:rPr>
              <a:t>x</a:t>
            </a:r>
            <a:r>
              <a:rPr lang="en-US" altLang="ko-KR" b="1" baseline="-25000">
                <a:solidFill>
                  <a:schemeClr val="accent2"/>
                </a:solidFill>
              </a:rPr>
              <a:t>3</a:t>
            </a:r>
          </a:p>
        </p:txBody>
      </p:sp>
      <p:sp>
        <p:nvSpPr>
          <p:cNvPr id="39" name="Text Box 54"/>
          <p:cNvSpPr txBox="1">
            <a:spLocks noChangeArrowheads="1"/>
          </p:cNvSpPr>
          <p:nvPr/>
        </p:nvSpPr>
        <p:spPr bwMode="auto">
          <a:xfrm>
            <a:off x="1524000" y="4572000"/>
            <a:ext cx="609600" cy="457200"/>
          </a:xfrm>
          <a:prstGeom prst="rect">
            <a:avLst/>
          </a:prstGeom>
          <a:noFill/>
          <a:ln w="9525">
            <a:noFill/>
            <a:miter lim="800000"/>
            <a:headEnd/>
            <a:tailEnd/>
          </a:ln>
          <a:effectLst/>
        </p:spPr>
        <p:txBody>
          <a:bodyPr>
            <a:spAutoFit/>
          </a:bodyPr>
          <a:lstStyle/>
          <a:p>
            <a:pPr>
              <a:spcBef>
                <a:spcPct val="50000"/>
              </a:spcBef>
            </a:pPr>
            <a:r>
              <a:rPr lang="en-US" altLang="ko-KR" b="1">
                <a:solidFill>
                  <a:schemeClr val="accent2"/>
                </a:solidFill>
              </a:rPr>
              <a:t>x</a:t>
            </a:r>
            <a:r>
              <a:rPr lang="en-US" altLang="ko-KR" b="1" baseline="-25000">
                <a:solidFill>
                  <a:schemeClr val="accent2"/>
                </a:solidFill>
              </a:rPr>
              <a:t>n</a:t>
            </a:r>
          </a:p>
        </p:txBody>
      </p:sp>
      <p:sp>
        <p:nvSpPr>
          <p:cNvPr id="40" name="Oval 57"/>
          <p:cNvSpPr>
            <a:spLocks noChangeArrowheads="1"/>
          </p:cNvSpPr>
          <p:nvPr/>
        </p:nvSpPr>
        <p:spPr bwMode="auto">
          <a:xfrm>
            <a:off x="4368800" y="4572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1" name="Oval 58"/>
          <p:cNvSpPr>
            <a:spLocks noChangeArrowheads="1"/>
          </p:cNvSpPr>
          <p:nvPr/>
        </p:nvSpPr>
        <p:spPr bwMode="auto">
          <a:xfrm>
            <a:off x="4368800" y="43434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2" name="Oval 59"/>
          <p:cNvSpPr>
            <a:spLocks noChangeArrowheads="1"/>
          </p:cNvSpPr>
          <p:nvPr/>
        </p:nvSpPr>
        <p:spPr bwMode="auto">
          <a:xfrm>
            <a:off x="2120900" y="4572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3" name="Oval 60"/>
          <p:cNvSpPr>
            <a:spLocks noChangeArrowheads="1"/>
          </p:cNvSpPr>
          <p:nvPr/>
        </p:nvSpPr>
        <p:spPr bwMode="auto">
          <a:xfrm>
            <a:off x="2120900" y="43434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4" name="Text Box 64"/>
          <p:cNvSpPr txBox="1">
            <a:spLocks noChangeArrowheads="1"/>
          </p:cNvSpPr>
          <p:nvPr/>
        </p:nvSpPr>
        <p:spPr bwMode="auto">
          <a:xfrm>
            <a:off x="3962400" y="2057400"/>
            <a:ext cx="609600" cy="457200"/>
          </a:xfrm>
          <a:prstGeom prst="rect">
            <a:avLst/>
          </a:prstGeom>
          <a:noFill/>
          <a:ln w="9525">
            <a:noFill/>
            <a:miter lim="800000"/>
            <a:headEnd/>
            <a:tailEnd/>
          </a:ln>
          <a:effectLst/>
        </p:spPr>
        <p:txBody>
          <a:bodyPr>
            <a:spAutoFit/>
          </a:bodyPr>
          <a:lstStyle/>
          <a:p>
            <a:pPr>
              <a:spcBef>
                <a:spcPct val="50000"/>
              </a:spcBef>
            </a:pPr>
            <a:r>
              <a:rPr lang="en-US" altLang="ko-KR" b="1" i="1">
                <a:solidFill>
                  <a:schemeClr val="folHlink"/>
                </a:solidFill>
              </a:rPr>
              <a:t>h</a:t>
            </a:r>
            <a:r>
              <a:rPr lang="en-US" altLang="ko-KR" b="1" baseline="-25000">
                <a:solidFill>
                  <a:schemeClr val="folHlink"/>
                </a:solidFill>
              </a:rPr>
              <a:t>1</a:t>
            </a:r>
          </a:p>
        </p:txBody>
      </p:sp>
      <p:sp>
        <p:nvSpPr>
          <p:cNvPr id="45" name="Text Box 66"/>
          <p:cNvSpPr txBox="1">
            <a:spLocks noChangeArrowheads="1"/>
          </p:cNvSpPr>
          <p:nvPr/>
        </p:nvSpPr>
        <p:spPr bwMode="auto">
          <a:xfrm>
            <a:off x="3962400" y="2667000"/>
            <a:ext cx="609600" cy="457200"/>
          </a:xfrm>
          <a:prstGeom prst="rect">
            <a:avLst/>
          </a:prstGeom>
          <a:noFill/>
          <a:ln w="9525">
            <a:noFill/>
            <a:miter lim="800000"/>
            <a:headEnd/>
            <a:tailEnd/>
          </a:ln>
          <a:effectLst/>
        </p:spPr>
        <p:txBody>
          <a:bodyPr>
            <a:spAutoFit/>
          </a:bodyPr>
          <a:lstStyle/>
          <a:p>
            <a:pPr>
              <a:spcBef>
                <a:spcPct val="50000"/>
              </a:spcBef>
            </a:pPr>
            <a:r>
              <a:rPr lang="en-US" altLang="ko-KR" b="1" i="1">
                <a:solidFill>
                  <a:schemeClr val="folHlink"/>
                </a:solidFill>
              </a:rPr>
              <a:t>h</a:t>
            </a:r>
            <a:r>
              <a:rPr lang="en-US" altLang="ko-KR" b="1" baseline="-25000">
                <a:solidFill>
                  <a:schemeClr val="folHlink"/>
                </a:solidFill>
              </a:rPr>
              <a:t>2</a:t>
            </a:r>
          </a:p>
        </p:txBody>
      </p:sp>
      <p:sp>
        <p:nvSpPr>
          <p:cNvPr id="46" name="Text Box 67"/>
          <p:cNvSpPr txBox="1">
            <a:spLocks noChangeArrowheads="1"/>
          </p:cNvSpPr>
          <p:nvPr/>
        </p:nvSpPr>
        <p:spPr bwMode="auto">
          <a:xfrm>
            <a:off x="3962400" y="3429000"/>
            <a:ext cx="609600" cy="457200"/>
          </a:xfrm>
          <a:prstGeom prst="rect">
            <a:avLst/>
          </a:prstGeom>
          <a:noFill/>
          <a:ln w="9525">
            <a:noFill/>
            <a:miter lim="800000"/>
            <a:headEnd/>
            <a:tailEnd/>
          </a:ln>
          <a:effectLst/>
        </p:spPr>
        <p:txBody>
          <a:bodyPr>
            <a:spAutoFit/>
          </a:bodyPr>
          <a:lstStyle/>
          <a:p>
            <a:pPr>
              <a:spcBef>
                <a:spcPct val="50000"/>
              </a:spcBef>
            </a:pPr>
            <a:r>
              <a:rPr lang="en-US" altLang="ko-KR" b="1" i="1">
                <a:solidFill>
                  <a:schemeClr val="folHlink"/>
                </a:solidFill>
              </a:rPr>
              <a:t>h</a:t>
            </a:r>
            <a:r>
              <a:rPr lang="en-US" altLang="ko-KR" b="1" baseline="-25000">
                <a:solidFill>
                  <a:schemeClr val="folHlink"/>
                </a:solidFill>
              </a:rPr>
              <a:t>3</a:t>
            </a:r>
          </a:p>
        </p:txBody>
      </p:sp>
      <p:sp>
        <p:nvSpPr>
          <p:cNvPr id="47" name="Text Box 68"/>
          <p:cNvSpPr txBox="1">
            <a:spLocks noChangeArrowheads="1"/>
          </p:cNvSpPr>
          <p:nvPr/>
        </p:nvSpPr>
        <p:spPr bwMode="auto">
          <a:xfrm>
            <a:off x="3962400" y="4495800"/>
            <a:ext cx="914400" cy="457200"/>
          </a:xfrm>
          <a:prstGeom prst="rect">
            <a:avLst/>
          </a:prstGeom>
          <a:noFill/>
          <a:ln w="9525">
            <a:noFill/>
            <a:miter lim="800000"/>
            <a:headEnd/>
            <a:tailEnd/>
          </a:ln>
          <a:effectLst/>
        </p:spPr>
        <p:txBody>
          <a:bodyPr>
            <a:spAutoFit/>
          </a:bodyPr>
          <a:lstStyle/>
          <a:p>
            <a:pPr>
              <a:spcBef>
                <a:spcPct val="50000"/>
              </a:spcBef>
            </a:pPr>
            <a:r>
              <a:rPr lang="en-US" altLang="ko-KR" b="1" i="1">
                <a:solidFill>
                  <a:schemeClr val="folHlink"/>
                </a:solidFill>
              </a:rPr>
              <a:t>h</a:t>
            </a:r>
            <a:r>
              <a:rPr lang="en-US" altLang="ko-KR" b="1" baseline="-25000">
                <a:solidFill>
                  <a:schemeClr val="folHlink"/>
                </a:solidFill>
              </a:rPr>
              <a:t>m</a:t>
            </a:r>
          </a:p>
        </p:txBody>
      </p:sp>
      <p:sp>
        <p:nvSpPr>
          <p:cNvPr id="48" name="Text Box 70"/>
          <p:cNvSpPr txBox="1">
            <a:spLocks noChangeArrowheads="1"/>
          </p:cNvSpPr>
          <p:nvPr/>
        </p:nvSpPr>
        <p:spPr bwMode="auto">
          <a:xfrm>
            <a:off x="6934200" y="3657600"/>
            <a:ext cx="762000" cy="457200"/>
          </a:xfrm>
          <a:prstGeom prst="rect">
            <a:avLst/>
          </a:prstGeom>
          <a:noFill/>
          <a:ln w="9525">
            <a:noFill/>
            <a:miter lim="800000"/>
            <a:headEnd/>
            <a:tailEnd/>
          </a:ln>
          <a:effectLst/>
        </p:spPr>
        <p:txBody>
          <a:bodyPr>
            <a:spAutoFit/>
          </a:bodyPr>
          <a:lstStyle/>
          <a:p>
            <a:pPr>
              <a:spcBef>
                <a:spcPct val="50000"/>
              </a:spcBef>
            </a:pPr>
            <a:r>
              <a:rPr lang="en-US" altLang="ko-KR" b="1">
                <a:solidFill>
                  <a:srgbClr val="FF3300"/>
                </a:solidFill>
              </a:rPr>
              <a:t>f(x)</a:t>
            </a:r>
            <a:endParaRPr lang="en-US" altLang="ko-KR" b="1" baseline="-25000">
              <a:solidFill>
                <a:srgbClr val="FF3300"/>
              </a:solidFill>
            </a:endParaRPr>
          </a:p>
        </p:txBody>
      </p:sp>
      <p:sp>
        <p:nvSpPr>
          <p:cNvPr id="49" name="Text Box 75"/>
          <p:cNvSpPr txBox="1">
            <a:spLocks noChangeArrowheads="1"/>
          </p:cNvSpPr>
          <p:nvPr/>
        </p:nvSpPr>
        <p:spPr bwMode="auto">
          <a:xfrm>
            <a:off x="5105400" y="2514600"/>
            <a:ext cx="685800" cy="457200"/>
          </a:xfrm>
          <a:prstGeom prst="rect">
            <a:avLst/>
          </a:prstGeom>
          <a:noFill/>
          <a:ln w="9525">
            <a:noFill/>
            <a:miter lim="800000"/>
            <a:headEnd/>
            <a:tailEnd/>
          </a:ln>
          <a:effectLst/>
        </p:spPr>
        <p:txBody>
          <a:bodyPr>
            <a:spAutoFit/>
          </a:bodyPr>
          <a:lstStyle/>
          <a:p>
            <a:pPr>
              <a:spcBef>
                <a:spcPct val="50000"/>
              </a:spcBef>
            </a:pPr>
            <a:r>
              <a:rPr lang="en-US" altLang="ko-KR" b="1"/>
              <a:t>W</a:t>
            </a:r>
            <a:r>
              <a:rPr lang="en-US" altLang="ko-KR" b="1" baseline="-25000"/>
              <a:t>1</a:t>
            </a:r>
            <a:endParaRPr lang="en-US" altLang="ko-KR" b="1"/>
          </a:p>
        </p:txBody>
      </p:sp>
      <p:sp>
        <p:nvSpPr>
          <p:cNvPr id="50" name="Text Box 76"/>
          <p:cNvSpPr txBox="1">
            <a:spLocks noChangeArrowheads="1"/>
          </p:cNvSpPr>
          <p:nvPr/>
        </p:nvSpPr>
        <p:spPr bwMode="auto">
          <a:xfrm>
            <a:off x="5105400" y="3048000"/>
            <a:ext cx="685800" cy="457200"/>
          </a:xfrm>
          <a:prstGeom prst="rect">
            <a:avLst/>
          </a:prstGeom>
          <a:noFill/>
          <a:ln w="9525">
            <a:noFill/>
            <a:miter lim="800000"/>
            <a:headEnd/>
            <a:tailEnd/>
          </a:ln>
          <a:effectLst/>
        </p:spPr>
        <p:txBody>
          <a:bodyPr>
            <a:spAutoFit/>
          </a:bodyPr>
          <a:lstStyle/>
          <a:p>
            <a:pPr>
              <a:spcBef>
                <a:spcPct val="50000"/>
              </a:spcBef>
            </a:pPr>
            <a:r>
              <a:rPr lang="en-US" altLang="ko-KR" b="1"/>
              <a:t>W</a:t>
            </a:r>
            <a:r>
              <a:rPr lang="en-US" altLang="ko-KR" b="1" baseline="-25000"/>
              <a:t>2</a:t>
            </a:r>
            <a:endParaRPr lang="en-US" altLang="ko-KR" b="1"/>
          </a:p>
        </p:txBody>
      </p:sp>
      <p:sp>
        <p:nvSpPr>
          <p:cNvPr id="51" name="Text Box 77"/>
          <p:cNvSpPr txBox="1">
            <a:spLocks noChangeArrowheads="1"/>
          </p:cNvSpPr>
          <p:nvPr/>
        </p:nvSpPr>
        <p:spPr bwMode="auto">
          <a:xfrm>
            <a:off x="5105400" y="3581400"/>
            <a:ext cx="685800" cy="457200"/>
          </a:xfrm>
          <a:prstGeom prst="rect">
            <a:avLst/>
          </a:prstGeom>
          <a:noFill/>
          <a:ln w="9525">
            <a:noFill/>
            <a:miter lim="800000"/>
            <a:headEnd/>
            <a:tailEnd/>
          </a:ln>
          <a:effectLst/>
        </p:spPr>
        <p:txBody>
          <a:bodyPr>
            <a:spAutoFit/>
          </a:bodyPr>
          <a:lstStyle/>
          <a:p>
            <a:pPr>
              <a:spcBef>
                <a:spcPct val="50000"/>
              </a:spcBef>
            </a:pPr>
            <a:r>
              <a:rPr lang="en-US" altLang="ko-KR" b="1"/>
              <a:t>W</a:t>
            </a:r>
            <a:r>
              <a:rPr lang="en-US" altLang="ko-KR" b="1" baseline="-25000"/>
              <a:t>3</a:t>
            </a:r>
            <a:endParaRPr lang="en-US" altLang="ko-KR" b="1"/>
          </a:p>
        </p:txBody>
      </p:sp>
      <p:sp>
        <p:nvSpPr>
          <p:cNvPr id="52" name="Text Box 78"/>
          <p:cNvSpPr txBox="1">
            <a:spLocks noChangeArrowheads="1"/>
          </p:cNvSpPr>
          <p:nvPr/>
        </p:nvSpPr>
        <p:spPr bwMode="auto">
          <a:xfrm>
            <a:off x="5105400" y="4191000"/>
            <a:ext cx="685800" cy="457200"/>
          </a:xfrm>
          <a:prstGeom prst="rect">
            <a:avLst/>
          </a:prstGeom>
          <a:noFill/>
          <a:ln w="9525">
            <a:noFill/>
            <a:miter lim="800000"/>
            <a:headEnd/>
            <a:tailEnd/>
          </a:ln>
          <a:effectLst/>
        </p:spPr>
        <p:txBody>
          <a:bodyPr>
            <a:spAutoFit/>
          </a:bodyPr>
          <a:lstStyle/>
          <a:p>
            <a:pPr>
              <a:spcBef>
                <a:spcPct val="50000"/>
              </a:spcBef>
            </a:pPr>
            <a:r>
              <a:rPr lang="en-US" altLang="ko-KR" b="1"/>
              <a:t>W</a:t>
            </a:r>
            <a:r>
              <a:rPr lang="en-US" altLang="ko-KR" b="1" baseline="-25000"/>
              <a:t>m</a:t>
            </a:r>
            <a:endParaRPr lang="en-US" altLang="ko-KR"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Three layers</a:t>
            </a:r>
            <a:endParaRPr lang="en-US" dirty="0"/>
          </a:p>
        </p:txBody>
      </p:sp>
      <p:sp>
        <p:nvSpPr>
          <p:cNvPr id="3" name="Rectangle 2"/>
          <p:cNvSpPr/>
          <p:nvPr/>
        </p:nvSpPr>
        <p:spPr>
          <a:xfrm>
            <a:off x="609600" y="1443840"/>
            <a:ext cx="8305800" cy="4524315"/>
          </a:xfrm>
          <a:prstGeom prst="rect">
            <a:avLst/>
          </a:prstGeom>
        </p:spPr>
        <p:txBody>
          <a:bodyPr wrap="square">
            <a:spAutoFit/>
          </a:bodyPr>
          <a:lstStyle/>
          <a:p>
            <a:pPr>
              <a:buFont typeface="Arial" pitchFamily="34" charset="0"/>
              <a:buChar char="•"/>
            </a:pPr>
            <a:r>
              <a:rPr lang="en-US" altLang="ko-KR" sz="3200" dirty="0" smtClean="0"/>
              <a:t>Input layer</a:t>
            </a:r>
          </a:p>
          <a:p>
            <a:pPr lvl="1">
              <a:buFont typeface="Arial" pitchFamily="34" charset="0"/>
              <a:buChar char="•"/>
            </a:pPr>
            <a:r>
              <a:rPr lang="en-US" altLang="ko-KR" sz="3200" dirty="0" smtClean="0"/>
              <a:t>Source nodes that connect to the network to its environment</a:t>
            </a:r>
          </a:p>
          <a:p>
            <a:pPr>
              <a:buFont typeface="Arial" pitchFamily="34" charset="0"/>
              <a:buChar char="•"/>
            </a:pPr>
            <a:r>
              <a:rPr lang="en-US" altLang="ko-KR" sz="3200" dirty="0" smtClean="0"/>
              <a:t>Hidden layer</a:t>
            </a:r>
          </a:p>
          <a:p>
            <a:pPr lvl="1">
              <a:buFont typeface="Arial" pitchFamily="34" charset="0"/>
              <a:buChar char="•"/>
            </a:pPr>
            <a:r>
              <a:rPr lang="en-US" altLang="ko-KR" sz="3200" dirty="0" smtClean="0"/>
              <a:t>Hidden units provide a set of basis  function</a:t>
            </a:r>
          </a:p>
          <a:p>
            <a:pPr lvl="1">
              <a:buFont typeface="Arial" pitchFamily="34" charset="0"/>
              <a:buChar char="•"/>
            </a:pPr>
            <a:r>
              <a:rPr lang="en-US" altLang="ko-KR" sz="3200" dirty="0" smtClean="0"/>
              <a:t>High dimensionality</a:t>
            </a:r>
          </a:p>
          <a:p>
            <a:pPr>
              <a:buFont typeface="Arial" pitchFamily="34" charset="0"/>
              <a:buChar char="•"/>
            </a:pPr>
            <a:r>
              <a:rPr lang="en-US" altLang="ko-KR" sz="3200" dirty="0" smtClean="0"/>
              <a:t>Output layer</a:t>
            </a:r>
          </a:p>
          <a:p>
            <a:pPr lvl="1">
              <a:buFont typeface="Arial" pitchFamily="34" charset="0"/>
              <a:buChar char="•"/>
            </a:pPr>
            <a:r>
              <a:rPr lang="en-US" altLang="ko-KR" sz="3200" dirty="0" smtClean="0"/>
              <a:t>Linear combination of hidden functions</a:t>
            </a:r>
          </a:p>
          <a:p>
            <a:pPr lvl="1"/>
            <a:endParaRPr lang="en-US" altLang="ko-KR"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74638"/>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What happens in Hidden layer?</a:t>
            </a:r>
          </a:p>
        </p:txBody>
      </p:sp>
      <p:sp>
        <p:nvSpPr>
          <p:cNvPr id="4" name="Content Placeholder 2"/>
          <p:cNvSpPr txBox="1">
            <a:spLocks/>
          </p:cNvSpPr>
          <p:nvPr/>
        </p:nvSpPr>
        <p:spPr>
          <a:xfrm>
            <a:off x="609600" y="1447800"/>
            <a:ext cx="8305800" cy="4572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patterns in the input space form clusters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 the centers of these clusters are known then the distance from the cluster center can be measured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most commonly used radial basis function is a Gaussian function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a RBF network r is the distance from the cluster centre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74638"/>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Distance measure</a:t>
            </a:r>
          </a:p>
        </p:txBody>
      </p:sp>
      <p:sp>
        <p:nvSpPr>
          <p:cNvPr id="4" name="Content Placeholder 2"/>
          <p:cNvSpPr txBox="1">
            <a:spLocks/>
          </p:cNvSpPr>
          <p:nvPr/>
        </p:nvSpPr>
        <p:spPr>
          <a:xfrm>
            <a:off x="609600" y="1447800"/>
            <a:ext cx="830580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distance measured from the cluster centre is usually the Euclidean distance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each neuron in the hidden layer, the weights represent the co-ordinates from the centre of the cluster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When the neuron receives an input pattern X, the distance is found using the equation</a:t>
            </a:r>
          </a:p>
        </p:txBody>
      </p:sp>
      <p:graphicFrame>
        <p:nvGraphicFramePr>
          <p:cNvPr id="5" name="Object 2"/>
          <p:cNvGraphicFramePr>
            <a:graphicFrameLocks noChangeAspect="1"/>
          </p:cNvGraphicFramePr>
          <p:nvPr/>
        </p:nvGraphicFramePr>
        <p:xfrm>
          <a:off x="3360738" y="5181600"/>
          <a:ext cx="2416175" cy="1214438"/>
        </p:xfrm>
        <a:graphic>
          <a:graphicData uri="http://schemas.openxmlformats.org/presentationml/2006/ole">
            <mc:AlternateContent xmlns:mc="http://schemas.openxmlformats.org/markup-compatibility/2006">
              <mc:Choice xmlns:v="urn:schemas-microsoft-com:vml" Requires="v">
                <p:oleObj spid="_x0000_s56323" name="Equation" r:id="rId3" imgW="1079280" imgH="482400" progId="">
                  <p:embed/>
                </p:oleObj>
              </mc:Choice>
              <mc:Fallback>
                <p:oleObj name="Equation" r:id="rId3" imgW="1079280" imgH="4824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738" y="5181600"/>
                        <a:ext cx="2416175"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3810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ko-KR" sz="3600" b="0" i="0" u="none" strike="noStrike" kern="1200" cap="none" spc="0" normalizeH="0" baseline="0" noProof="0" dirty="0" smtClean="0">
                <a:ln>
                  <a:noFill/>
                </a:ln>
                <a:solidFill>
                  <a:schemeClr val="tx1"/>
                </a:solidFill>
                <a:effectLst/>
                <a:uLnTx/>
                <a:uFillTx/>
                <a:latin typeface="+mj-lt"/>
                <a:ea typeface="+mj-ea"/>
                <a:cs typeface="+mj-cs"/>
              </a:rPr>
              <a:t>Radial basis function</a:t>
            </a:r>
            <a:endParaRPr kumimoji="0" lang="en-US" altLang="ko-K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Box 3"/>
          <p:cNvSpPr txBox="1">
            <a:spLocks noChangeArrowheads="1"/>
          </p:cNvSpPr>
          <p:nvPr/>
        </p:nvSpPr>
        <p:spPr bwMode="auto">
          <a:xfrm>
            <a:off x="990600" y="1752600"/>
            <a:ext cx="5867400" cy="579438"/>
          </a:xfrm>
          <a:prstGeom prst="rect">
            <a:avLst/>
          </a:prstGeom>
          <a:noFill/>
          <a:ln w="9525">
            <a:noFill/>
            <a:miter lim="800000"/>
            <a:headEnd/>
            <a:tailEnd/>
          </a:ln>
          <a:effectLst/>
        </p:spPr>
        <p:txBody>
          <a:bodyPr>
            <a:spAutoFit/>
          </a:bodyPr>
          <a:lstStyle/>
          <a:p>
            <a:pPr>
              <a:spcBef>
                <a:spcPct val="50000"/>
              </a:spcBef>
            </a:pPr>
            <a:r>
              <a:rPr lang="en-US" altLang="ko-KR" sz="3200" b="1" dirty="0" err="1"/>
              <a:t>h</a:t>
            </a:r>
            <a:r>
              <a:rPr lang="en-US" altLang="ko-KR" sz="3200" b="1" baseline="-25000" dirty="0" err="1"/>
              <a:t>j</a:t>
            </a:r>
            <a:r>
              <a:rPr lang="en-US" altLang="ko-KR" sz="3200" b="1" dirty="0"/>
              <a:t>(x)</a:t>
            </a:r>
            <a:r>
              <a:rPr lang="en-US" altLang="ko-KR" sz="3200" b="1" baseline="-25000" dirty="0"/>
              <a:t> </a:t>
            </a:r>
            <a:r>
              <a:rPr lang="en-US" altLang="ko-KR" sz="3200" b="1" dirty="0"/>
              <a:t>= exp( -(x-</a:t>
            </a:r>
            <a:r>
              <a:rPr lang="en-US" altLang="ko-KR" sz="3200" b="1" dirty="0" err="1"/>
              <a:t>c</a:t>
            </a:r>
            <a:r>
              <a:rPr lang="en-US" altLang="ko-KR" sz="3200" b="1" baseline="-25000" dirty="0" err="1"/>
              <a:t>j</a:t>
            </a:r>
            <a:r>
              <a:rPr lang="en-US" altLang="ko-KR" sz="3200" b="1" dirty="0"/>
              <a:t>)</a:t>
            </a:r>
            <a:r>
              <a:rPr lang="en-US" altLang="ko-KR" sz="3200" b="1" baseline="30000" dirty="0"/>
              <a:t>2</a:t>
            </a:r>
            <a:r>
              <a:rPr lang="en-US" altLang="ko-KR" sz="3200" b="1" dirty="0"/>
              <a:t> / r</a:t>
            </a:r>
            <a:r>
              <a:rPr lang="en-US" altLang="ko-KR" sz="3200" b="1" baseline="-25000" dirty="0"/>
              <a:t>j</a:t>
            </a:r>
            <a:r>
              <a:rPr lang="en-US" altLang="ko-KR" sz="3200" b="1" baseline="30000" dirty="0"/>
              <a:t>2</a:t>
            </a:r>
            <a:r>
              <a:rPr lang="en-US" altLang="ko-KR" sz="3200" b="1" dirty="0"/>
              <a:t> )</a:t>
            </a:r>
          </a:p>
        </p:txBody>
      </p:sp>
      <p:sp>
        <p:nvSpPr>
          <p:cNvPr id="5" name="Text Box 15"/>
          <p:cNvSpPr txBox="1">
            <a:spLocks noChangeArrowheads="1"/>
          </p:cNvSpPr>
          <p:nvPr/>
        </p:nvSpPr>
        <p:spPr bwMode="auto">
          <a:xfrm>
            <a:off x="1066800" y="2743200"/>
            <a:ext cx="5410200" cy="579437"/>
          </a:xfrm>
          <a:prstGeom prst="rect">
            <a:avLst/>
          </a:prstGeom>
          <a:noFill/>
          <a:ln w="9525">
            <a:noFill/>
            <a:miter lim="800000"/>
            <a:headEnd/>
            <a:tailEnd/>
          </a:ln>
          <a:effectLst/>
        </p:spPr>
        <p:txBody>
          <a:bodyPr>
            <a:spAutoFit/>
          </a:bodyPr>
          <a:lstStyle/>
          <a:p>
            <a:pPr>
              <a:spcBef>
                <a:spcPct val="50000"/>
              </a:spcBef>
            </a:pPr>
            <a:r>
              <a:rPr lang="en-US" altLang="ko-KR" sz="3200" b="1" dirty="0"/>
              <a:t>f(x) = </a:t>
            </a:r>
            <a:r>
              <a:rPr lang="en-US" altLang="ko-KR" sz="3200" b="1" dirty="0">
                <a:sym typeface="Symbol" pitchFamily="18" charset="2"/>
              </a:rPr>
              <a:t> </a:t>
            </a:r>
            <a:r>
              <a:rPr lang="en-US" altLang="ko-KR" sz="3200" b="1" dirty="0" err="1" smtClean="0">
                <a:sym typeface="Symbol" pitchFamily="18" charset="2"/>
              </a:rPr>
              <a:t>w</a:t>
            </a:r>
            <a:r>
              <a:rPr lang="en-US" altLang="ko-KR" sz="3200" b="1" baseline="-25000" dirty="0" err="1" smtClean="0">
                <a:sym typeface="Symbol" pitchFamily="18" charset="2"/>
              </a:rPr>
              <a:t>j</a:t>
            </a:r>
            <a:r>
              <a:rPr lang="en-US" altLang="ko-KR" sz="3200" b="1" baseline="-25000" dirty="0" smtClean="0">
                <a:sym typeface="Symbol" pitchFamily="18" charset="2"/>
              </a:rPr>
              <a:t> </a:t>
            </a:r>
            <a:r>
              <a:rPr lang="en-US" altLang="ko-KR" sz="3200" b="1" dirty="0" err="1" smtClean="0">
                <a:sym typeface="Symbol" pitchFamily="18" charset="2"/>
              </a:rPr>
              <a:t>h</a:t>
            </a:r>
            <a:r>
              <a:rPr lang="en-US" altLang="ko-KR" sz="3200" b="1" baseline="-25000" dirty="0" err="1" smtClean="0">
                <a:sym typeface="Symbol" pitchFamily="18" charset="2"/>
              </a:rPr>
              <a:t>j</a:t>
            </a:r>
            <a:r>
              <a:rPr lang="en-US" altLang="ko-KR" sz="3200" b="1" dirty="0" smtClean="0">
                <a:sym typeface="Symbol" pitchFamily="18" charset="2"/>
              </a:rPr>
              <a:t>(x</a:t>
            </a:r>
            <a:r>
              <a:rPr lang="en-US" altLang="ko-KR" sz="3200" b="1" dirty="0">
                <a:sym typeface="Symbol" pitchFamily="18" charset="2"/>
              </a:rPr>
              <a:t>)</a:t>
            </a:r>
            <a:endParaRPr lang="en-US" altLang="ko-KR" sz="3200" b="1" dirty="0"/>
          </a:p>
        </p:txBody>
      </p:sp>
      <p:sp>
        <p:nvSpPr>
          <p:cNvPr id="6" name="Text Box 24"/>
          <p:cNvSpPr txBox="1">
            <a:spLocks noChangeArrowheads="1"/>
          </p:cNvSpPr>
          <p:nvPr/>
        </p:nvSpPr>
        <p:spPr bwMode="auto">
          <a:xfrm>
            <a:off x="1371600" y="4495800"/>
            <a:ext cx="6400800" cy="779463"/>
          </a:xfrm>
          <a:prstGeom prst="rect">
            <a:avLst/>
          </a:prstGeom>
          <a:noFill/>
          <a:ln w="9525">
            <a:noFill/>
            <a:miter lim="800000"/>
            <a:headEnd/>
            <a:tailEnd/>
          </a:ln>
          <a:effectLst/>
        </p:spPr>
        <p:txBody>
          <a:bodyPr wrap="square">
            <a:spAutoFit/>
          </a:bodyPr>
          <a:lstStyle/>
          <a:p>
            <a:pPr>
              <a:spcBef>
                <a:spcPct val="50000"/>
              </a:spcBef>
            </a:pPr>
            <a:r>
              <a:rPr lang="en-US" altLang="ko-KR" sz="1800" b="1" dirty="0"/>
              <a:t>Where	</a:t>
            </a:r>
            <a:r>
              <a:rPr lang="en-US" altLang="ko-KR" sz="1800" b="1" dirty="0" err="1"/>
              <a:t>c</a:t>
            </a:r>
            <a:r>
              <a:rPr lang="en-US" altLang="ko-KR" sz="1800" b="1" baseline="-25000" dirty="0" err="1"/>
              <a:t>j</a:t>
            </a:r>
            <a:r>
              <a:rPr lang="en-US" altLang="ko-KR" sz="1800" b="1" dirty="0"/>
              <a:t> is center of a region,</a:t>
            </a:r>
          </a:p>
          <a:p>
            <a:pPr>
              <a:spcBef>
                <a:spcPct val="50000"/>
              </a:spcBef>
            </a:pPr>
            <a:r>
              <a:rPr lang="en-US" altLang="ko-KR" sz="1800" b="1" dirty="0"/>
              <a:t>	</a:t>
            </a:r>
            <a:r>
              <a:rPr lang="en-US" altLang="ko-KR" sz="1800" b="1" dirty="0" err="1"/>
              <a:t>r</a:t>
            </a:r>
            <a:r>
              <a:rPr lang="en-US" altLang="ko-KR" sz="1800" b="1" baseline="-25000" dirty="0" err="1"/>
              <a:t>j</a:t>
            </a:r>
            <a:r>
              <a:rPr lang="en-US" altLang="ko-KR" sz="1800" b="1" dirty="0"/>
              <a:t> is width of the receptive field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5"/>
          <p:cNvSpPr/>
          <p:nvPr/>
        </p:nvSpPr>
        <p:spPr>
          <a:xfrm>
            <a:off x="6357938" y="3929063"/>
            <a:ext cx="1143000" cy="9286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7143750" y="2643188"/>
            <a:ext cx="1143000" cy="9286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5572125" y="2643188"/>
            <a:ext cx="1143000" cy="9286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5" name="Title 1"/>
          <p:cNvSpPr>
            <a:spLocks noGrp="1"/>
          </p:cNvSpPr>
          <p:nvPr>
            <p:ph type="title"/>
          </p:nvPr>
        </p:nvSpPr>
        <p:spPr/>
        <p:txBody>
          <a:bodyPr/>
          <a:lstStyle/>
          <a:p>
            <a:pPr eaLnBrk="1" hangingPunct="1"/>
            <a:r>
              <a:rPr lang="en-US" dirty="0" smtClean="0"/>
              <a:t>RBF Networks for classification</a:t>
            </a:r>
          </a:p>
        </p:txBody>
      </p:sp>
      <p:sp>
        <p:nvSpPr>
          <p:cNvPr id="20486" name="Content Placeholder 3"/>
          <p:cNvSpPr>
            <a:spLocks noGrp="1"/>
          </p:cNvSpPr>
          <p:nvPr>
            <p:ph sz="half" idx="1"/>
          </p:nvPr>
        </p:nvSpPr>
        <p:spPr>
          <a:xfrm>
            <a:off x="457200" y="1219200"/>
            <a:ext cx="4038600" cy="4906963"/>
          </a:xfrm>
        </p:spPr>
        <p:txBody>
          <a:bodyPr/>
          <a:lstStyle/>
          <a:p>
            <a:pPr eaLnBrk="1" hangingPunct="1"/>
            <a:r>
              <a:rPr lang="en-US" dirty="0" smtClean="0"/>
              <a:t>MLP</a:t>
            </a:r>
          </a:p>
        </p:txBody>
      </p:sp>
      <p:sp>
        <p:nvSpPr>
          <p:cNvPr id="20487" name="Content Placeholder 4"/>
          <p:cNvSpPr>
            <a:spLocks noGrp="1"/>
          </p:cNvSpPr>
          <p:nvPr>
            <p:ph sz="half" idx="2"/>
          </p:nvPr>
        </p:nvSpPr>
        <p:spPr>
          <a:xfrm>
            <a:off x="4857750" y="1428750"/>
            <a:ext cx="3749675" cy="4572000"/>
          </a:xfrm>
        </p:spPr>
        <p:txBody>
          <a:bodyPr/>
          <a:lstStyle/>
          <a:p>
            <a:pPr eaLnBrk="1" hangingPunct="1"/>
            <a:r>
              <a:rPr lang="en-US" smtClean="0"/>
              <a:t>RBF</a:t>
            </a:r>
          </a:p>
        </p:txBody>
      </p:sp>
      <p:cxnSp>
        <p:nvCxnSpPr>
          <p:cNvPr id="7" name="Straight Arrow Connector 6"/>
          <p:cNvCxnSpPr/>
          <p:nvPr/>
        </p:nvCxnSpPr>
        <p:spPr>
          <a:xfrm rot="5400000" flipH="1" flipV="1">
            <a:off x="-430212" y="3571875"/>
            <a:ext cx="32877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71563" y="4929188"/>
            <a:ext cx="32146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071688" y="235743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1785938" y="2571750"/>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1785938" y="407193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714500" y="385762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000250" y="421481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1571625" y="407193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785938" y="4286250"/>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000250" y="4000500"/>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3357563" y="392906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571875" y="392906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357563" y="364331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429000" y="414337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571875" y="3714750"/>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214688" y="378618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1866900" y="258127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1928813" y="385762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1643063" y="4214813"/>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52"/>
          <p:cNvGrpSpPr>
            <a:grpSpLocks/>
          </p:cNvGrpSpPr>
          <p:nvPr/>
        </p:nvGrpSpPr>
        <p:grpSpPr bwMode="auto">
          <a:xfrm>
            <a:off x="5786438" y="2786063"/>
            <a:ext cx="714375" cy="661987"/>
            <a:chOff x="1714480" y="2214554"/>
            <a:chExt cx="714380" cy="661990"/>
          </a:xfrm>
        </p:grpSpPr>
        <p:sp>
          <p:nvSpPr>
            <p:cNvPr id="12" name="Oval 11"/>
            <p:cNvSpPr/>
            <p:nvPr/>
          </p:nvSpPr>
          <p:spPr>
            <a:xfrm>
              <a:off x="1714480"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857356" y="271461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071669" y="2571743"/>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1928793"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1785917"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000232"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2019282" y="273366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2285984" y="2500305"/>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Oval 36"/>
          <p:cNvSpPr/>
          <p:nvPr/>
        </p:nvSpPr>
        <p:spPr>
          <a:xfrm>
            <a:off x="3214688" y="407193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3571875" y="407193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3071813" y="4000500"/>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3086100" y="380047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2" name="Straight Connector 41"/>
          <p:cNvCxnSpPr/>
          <p:nvPr/>
        </p:nvCxnSpPr>
        <p:spPr>
          <a:xfrm rot="16200000" flipH="1">
            <a:off x="1352550" y="2647950"/>
            <a:ext cx="2233614" cy="2224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1302545" y="3264694"/>
            <a:ext cx="2647951" cy="538164"/>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53"/>
          <p:cNvGrpSpPr>
            <a:grpSpLocks/>
          </p:cNvGrpSpPr>
          <p:nvPr/>
        </p:nvGrpSpPr>
        <p:grpSpPr bwMode="auto">
          <a:xfrm>
            <a:off x="1866900" y="2366963"/>
            <a:ext cx="714375" cy="661987"/>
            <a:chOff x="1714480" y="2214554"/>
            <a:chExt cx="714380" cy="661990"/>
          </a:xfrm>
        </p:grpSpPr>
        <p:sp>
          <p:nvSpPr>
            <p:cNvPr id="55" name="Oval 54"/>
            <p:cNvSpPr/>
            <p:nvPr/>
          </p:nvSpPr>
          <p:spPr>
            <a:xfrm>
              <a:off x="1714480"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1857356" y="271461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2071671" y="2571743"/>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1928795"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1785919"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2000232"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2019282" y="273366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2285984" y="2500305"/>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63" name="Straight Arrow Connector 62"/>
          <p:cNvCxnSpPr/>
          <p:nvPr/>
        </p:nvCxnSpPr>
        <p:spPr>
          <a:xfrm rot="5400000" flipH="1" flipV="1">
            <a:off x="3858419" y="3713957"/>
            <a:ext cx="32861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143500" y="5000625"/>
            <a:ext cx="32146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64"/>
          <p:cNvGrpSpPr>
            <a:grpSpLocks/>
          </p:cNvGrpSpPr>
          <p:nvPr/>
        </p:nvGrpSpPr>
        <p:grpSpPr bwMode="auto">
          <a:xfrm>
            <a:off x="7358063" y="2786063"/>
            <a:ext cx="714375" cy="661987"/>
            <a:chOff x="1714480" y="2214554"/>
            <a:chExt cx="714380" cy="661990"/>
          </a:xfrm>
        </p:grpSpPr>
        <p:sp>
          <p:nvSpPr>
            <p:cNvPr id="66" name="Oval 65"/>
            <p:cNvSpPr/>
            <p:nvPr/>
          </p:nvSpPr>
          <p:spPr>
            <a:xfrm>
              <a:off x="1714480"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1857356" y="271461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2071669" y="2571743"/>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1928793"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1785917"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2000232"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2019282" y="273366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2285984" y="2500305"/>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73"/>
          <p:cNvGrpSpPr>
            <a:grpSpLocks/>
          </p:cNvGrpSpPr>
          <p:nvPr/>
        </p:nvGrpSpPr>
        <p:grpSpPr bwMode="auto">
          <a:xfrm>
            <a:off x="6572250" y="4071938"/>
            <a:ext cx="714375" cy="661987"/>
            <a:chOff x="1714480" y="2214554"/>
            <a:chExt cx="714380" cy="661990"/>
          </a:xfrm>
        </p:grpSpPr>
        <p:sp>
          <p:nvSpPr>
            <p:cNvPr id="75" name="Oval 74"/>
            <p:cNvSpPr/>
            <p:nvPr/>
          </p:nvSpPr>
          <p:spPr>
            <a:xfrm>
              <a:off x="1714480"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1857356" y="271461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2071671" y="2571743"/>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1928795" y="2428867"/>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1785919"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2000232" y="221455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2019282" y="273366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2285984" y="2500305"/>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p:cNvGraphicFramePr>
          <p:nvPr/>
        </p:nvGraphicFramePr>
        <p:xfrm>
          <a:off x="533400" y="914400"/>
          <a:ext cx="8167688" cy="254000"/>
        </p:xfrm>
        <a:graphic>
          <a:graphicData uri="http://schemas.openxmlformats.org/presentationml/2006/ole">
            <mc:AlternateContent xmlns:mc="http://schemas.openxmlformats.org/markup-compatibility/2006">
              <mc:Choice xmlns:v="urn:schemas-microsoft-com:vml" Requires="v">
                <p:oleObj spid="_x0000_s54275" name="Document" r:id="rId3" imgW="8167688" imgH="254000" progId="Word.Document.8">
                  <p:embed/>
                </p:oleObj>
              </mc:Choice>
              <mc:Fallback>
                <p:oleObj name="Document" r:id="rId3" imgW="8167688" imgH="254000" progId="Word.Document.8">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816768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txBox="1">
            <a:spLocks noChangeArrowheads="1"/>
          </p:cNvSpPr>
          <p:nvPr/>
        </p:nvSpPr>
        <p:spPr>
          <a:xfrm>
            <a:off x="304800" y="0"/>
            <a:ext cx="8839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Gaussian RBF φ</a:t>
            </a:r>
          </a:p>
        </p:txBody>
      </p:sp>
      <p:grpSp>
        <p:nvGrpSpPr>
          <p:cNvPr id="5" name="Group 4"/>
          <p:cNvGrpSpPr>
            <a:grpSpLocks/>
          </p:cNvGrpSpPr>
          <p:nvPr/>
        </p:nvGrpSpPr>
        <p:grpSpPr bwMode="auto">
          <a:xfrm>
            <a:off x="2209800" y="1219200"/>
            <a:ext cx="4114800" cy="2122488"/>
            <a:chOff x="1680" y="1296"/>
            <a:chExt cx="2592" cy="1337"/>
          </a:xfrm>
        </p:grpSpPr>
        <p:sp>
          <p:nvSpPr>
            <p:cNvPr id="6" name="Line 5"/>
            <p:cNvSpPr>
              <a:spLocks noChangeShapeType="1"/>
            </p:cNvSpPr>
            <p:nvPr/>
          </p:nvSpPr>
          <p:spPr bwMode="auto">
            <a:xfrm>
              <a:off x="1680" y="2256"/>
              <a:ext cx="2592" cy="0"/>
            </a:xfrm>
            <a:prstGeom prst="line">
              <a:avLst/>
            </a:prstGeom>
            <a:noFill/>
            <a:ln w="12700">
              <a:solidFill>
                <a:schemeClr val="tx1"/>
              </a:solidFill>
              <a:round/>
              <a:headEnd type="none" w="sm" len="sm"/>
              <a:tailEnd type="triangle" w="med" len="med"/>
            </a:ln>
          </p:spPr>
          <p:txBody>
            <a:bodyPr wrap="none" anchor="ctr"/>
            <a:lstStyle/>
            <a:p>
              <a:pPr algn="ctr"/>
              <a:endParaRPr lang="en-US"/>
            </a:p>
          </p:txBody>
        </p:sp>
        <p:sp>
          <p:nvSpPr>
            <p:cNvPr id="7" name="Line 6"/>
            <p:cNvSpPr>
              <a:spLocks noChangeShapeType="1"/>
            </p:cNvSpPr>
            <p:nvPr/>
          </p:nvSpPr>
          <p:spPr bwMode="auto">
            <a:xfrm flipV="1">
              <a:off x="2928" y="1296"/>
              <a:ext cx="0" cy="1056"/>
            </a:xfrm>
            <a:prstGeom prst="line">
              <a:avLst/>
            </a:prstGeom>
            <a:noFill/>
            <a:ln w="12700">
              <a:solidFill>
                <a:schemeClr val="tx1"/>
              </a:solidFill>
              <a:round/>
              <a:headEnd type="none" w="sm" len="sm"/>
              <a:tailEnd type="triangle" w="med" len="med"/>
            </a:ln>
          </p:spPr>
          <p:txBody>
            <a:bodyPr wrap="none" anchor="ctr"/>
            <a:lstStyle/>
            <a:p>
              <a:pPr algn="ctr"/>
              <a:endParaRPr lang="en-US"/>
            </a:p>
          </p:txBody>
        </p:sp>
        <p:cxnSp>
          <p:nvCxnSpPr>
            <p:cNvPr id="8" name="AutoShape 7"/>
            <p:cNvCxnSpPr>
              <a:cxnSpLocks noChangeShapeType="1"/>
            </p:cNvCxnSpPr>
            <p:nvPr/>
          </p:nvCxnSpPr>
          <p:spPr bwMode="auto">
            <a:xfrm flipV="1">
              <a:off x="2064" y="1488"/>
              <a:ext cx="864" cy="624"/>
            </a:xfrm>
            <a:prstGeom prst="curvedConnector3">
              <a:avLst>
                <a:gd name="adj1" fmla="val 48028"/>
              </a:avLst>
            </a:prstGeom>
            <a:noFill/>
            <a:ln w="12700">
              <a:solidFill>
                <a:schemeClr val="tx1"/>
              </a:solidFill>
              <a:round/>
              <a:headEnd type="none" w="sm" len="sm"/>
              <a:tailEnd type="none" w="sm" len="sm"/>
            </a:ln>
          </p:spPr>
        </p:cxnSp>
        <p:cxnSp>
          <p:nvCxnSpPr>
            <p:cNvPr id="9" name="AutoShape 8"/>
            <p:cNvCxnSpPr>
              <a:cxnSpLocks noChangeShapeType="1"/>
            </p:cNvCxnSpPr>
            <p:nvPr/>
          </p:nvCxnSpPr>
          <p:spPr bwMode="auto">
            <a:xfrm rot="10800000">
              <a:off x="2928" y="1488"/>
              <a:ext cx="864" cy="624"/>
            </a:xfrm>
            <a:prstGeom prst="curvedConnector3">
              <a:avLst>
                <a:gd name="adj1" fmla="val 50000"/>
              </a:avLst>
            </a:prstGeom>
            <a:noFill/>
            <a:ln w="12700">
              <a:solidFill>
                <a:schemeClr val="tx1"/>
              </a:solidFill>
              <a:round/>
              <a:headEnd type="none" w="sm" len="sm"/>
              <a:tailEnd type="none" w="sm" len="sm"/>
            </a:ln>
          </p:spPr>
        </p:cxnSp>
        <p:sp>
          <p:nvSpPr>
            <p:cNvPr id="10" name="Line 9"/>
            <p:cNvSpPr>
              <a:spLocks noChangeShapeType="1"/>
            </p:cNvSpPr>
            <p:nvPr/>
          </p:nvSpPr>
          <p:spPr bwMode="auto">
            <a:xfrm flipV="1">
              <a:off x="2688" y="2304"/>
              <a:ext cx="192" cy="144"/>
            </a:xfrm>
            <a:prstGeom prst="line">
              <a:avLst/>
            </a:prstGeom>
            <a:noFill/>
            <a:ln w="12700">
              <a:solidFill>
                <a:schemeClr val="tx1"/>
              </a:solidFill>
              <a:round/>
              <a:headEnd type="none" w="sm" len="sm"/>
              <a:tailEnd type="triangle" w="med" len="med"/>
            </a:ln>
          </p:spPr>
          <p:txBody>
            <a:bodyPr wrap="none" anchor="ctr"/>
            <a:lstStyle/>
            <a:p>
              <a:pPr algn="ctr"/>
              <a:endParaRPr lang="en-US"/>
            </a:p>
          </p:txBody>
        </p:sp>
        <p:sp>
          <p:nvSpPr>
            <p:cNvPr id="11" name="Text Box 10"/>
            <p:cNvSpPr txBox="1">
              <a:spLocks noChangeArrowheads="1"/>
            </p:cNvSpPr>
            <p:nvPr/>
          </p:nvSpPr>
          <p:spPr bwMode="auto">
            <a:xfrm>
              <a:off x="2554" y="2400"/>
              <a:ext cx="496" cy="233"/>
            </a:xfrm>
            <a:prstGeom prst="rect">
              <a:avLst/>
            </a:prstGeom>
            <a:noFill/>
            <a:ln w="12700">
              <a:noFill/>
              <a:miter lim="800000"/>
              <a:headEnd type="none" w="sm" len="sm"/>
              <a:tailEnd type="none" w="sm" len="sm"/>
            </a:ln>
          </p:spPr>
          <p:txBody>
            <a:bodyPr wrap="none">
              <a:spAutoFit/>
            </a:bodyPr>
            <a:lstStyle/>
            <a:p>
              <a:pPr algn="ctr" defTabSz="762000"/>
              <a:r>
                <a:rPr lang="en-US" sz="1800">
                  <a:solidFill>
                    <a:srgbClr val="009900"/>
                  </a:solidFill>
                </a:rPr>
                <a:t>center</a:t>
              </a:r>
            </a:p>
          </p:txBody>
        </p:sp>
      </p:grpSp>
      <p:sp>
        <p:nvSpPr>
          <p:cNvPr id="12" name="Text Box 11"/>
          <p:cNvSpPr txBox="1">
            <a:spLocks noChangeArrowheads="1"/>
          </p:cNvSpPr>
          <p:nvPr/>
        </p:nvSpPr>
        <p:spPr bwMode="auto">
          <a:xfrm>
            <a:off x="1524000" y="1295400"/>
            <a:ext cx="762000" cy="457200"/>
          </a:xfrm>
          <a:prstGeom prst="rect">
            <a:avLst/>
          </a:prstGeom>
          <a:noFill/>
          <a:ln w="12700">
            <a:noFill/>
            <a:miter lim="800000"/>
            <a:headEnd type="none" w="sm" len="sm"/>
            <a:tailEnd type="none" w="sm" len="sm"/>
          </a:ln>
        </p:spPr>
        <p:txBody>
          <a:bodyPr>
            <a:spAutoFit/>
          </a:bodyPr>
          <a:lstStyle/>
          <a:p>
            <a:pPr defTabSz="762000">
              <a:spcBef>
                <a:spcPct val="50000"/>
              </a:spcBef>
            </a:pPr>
            <a:endParaRPr lang="en-US"/>
          </a:p>
        </p:txBody>
      </p:sp>
      <p:sp>
        <p:nvSpPr>
          <p:cNvPr id="13" name="Text Box 12"/>
          <p:cNvSpPr txBox="1">
            <a:spLocks noChangeArrowheads="1"/>
          </p:cNvSpPr>
          <p:nvPr/>
        </p:nvSpPr>
        <p:spPr bwMode="auto">
          <a:xfrm>
            <a:off x="1905000" y="1349375"/>
            <a:ext cx="611188" cy="519113"/>
          </a:xfrm>
          <a:prstGeom prst="rect">
            <a:avLst/>
          </a:prstGeom>
          <a:noFill/>
          <a:ln w="12700">
            <a:noFill/>
            <a:miter lim="800000"/>
            <a:headEnd type="none" w="sm" len="sm"/>
            <a:tailEnd type="none" w="sm" len="sm"/>
          </a:ln>
        </p:spPr>
        <p:txBody>
          <a:bodyPr wrap="none">
            <a:spAutoFit/>
          </a:bodyPr>
          <a:lstStyle/>
          <a:p>
            <a:pPr defTabSz="762000"/>
            <a:r>
              <a:rPr lang="en-US" sz="2800"/>
              <a:t>φ</a:t>
            </a:r>
            <a:r>
              <a:rPr lang="en-US" sz="2800">
                <a:sym typeface="Symbol" pitchFamily="18" charset="2"/>
              </a:rPr>
              <a:t> :</a:t>
            </a:r>
            <a:endParaRPr lang="en-US" sz="3200">
              <a:sym typeface="Symbol" pitchFamily="18" charset="2"/>
            </a:endParaRPr>
          </a:p>
        </p:txBody>
      </p:sp>
      <p:sp>
        <p:nvSpPr>
          <p:cNvPr id="14" name="Text Box 13"/>
          <p:cNvSpPr txBox="1">
            <a:spLocks noChangeArrowheads="1"/>
          </p:cNvSpPr>
          <p:nvPr/>
        </p:nvSpPr>
        <p:spPr bwMode="auto">
          <a:xfrm>
            <a:off x="685800" y="3429000"/>
            <a:ext cx="5926138" cy="457200"/>
          </a:xfrm>
          <a:prstGeom prst="rect">
            <a:avLst/>
          </a:prstGeom>
          <a:noFill/>
          <a:ln w="12700">
            <a:noFill/>
            <a:miter lim="800000"/>
            <a:headEnd type="none" w="sm" len="sm"/>
            <a:tailEnd type="none" w="sm" len="sm"/>
          </a:ln>
        </p:spPr>
        <p:txBody>
          <a:bodyPr wrap="none">
            <a:spAutoFit/>
          </a:bodyPr>
          <a:lstStyle/>
          <a:p>
            <a:pPr defTabSz="762000"/>
            <a:r>
              <a:rPr lang="en-US">
                <a:sym typeface="Symbol" pitchFamily="18" charset="2"/>
              </a:rPr>
              <a:t> is a measure of how spread the curve is:</a:t>
            </a:r>
          </a:p>
        </p:txBody>
      </p:sp>
      <p:grpSp>
        <p:nvGrpSpPr>
          <p:cNvPr id="15" name="Group 14"/>
          <p:cNvGrpSpPr>
            <a:grpSpLocks/>
          </p:cNvGrpSpPr>
          <p:nvPr/>
        </p:nvGrpSpPr>
        <p:grpSpPr bwMode="auto">
          <a:xfrm>
            <a:off x="457200" y="3886200"/>
            <a:ext cx="4114800" cy="2000250"/>
            <a:chOff x="288" y="2448"/>
            <a:chExt cx="2592" cy="1260"/>
          </a:xfrm>
        </p:grpSpPr>
        <p:sp>
          <p:nvSpPr>
            <p:cNvPr id="16" name="Line 15"/>
            <p:cNvSpPr>
              <a:spLocks noChangeShapeType="1"/>
            </p:cNvSpPr>
            <p:nvPr/>
          </p:nvSpPr>
          <p:spPr bwMode="auto">
            <a:xfrm>
              <a:off x="288" y="3408"/>
              <a:ext cx="2592"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7" name="Line 16"/>
            <p:cNvSpPr>
              <a:spLocks noChangeShapeType="1"/>
            </p:cNvSpPr>
            <p:nvPr/>
          </p:nvSpPr>
          <p:spPr bwMode="auto">
            <a:xfrm flipV="1">
              <a:off x="1536" y="2448"/>
              <a:ext cx="0" cy="1056"/>
            </a:xfrm>
            <a:prstGeom prst="line">
              <a:avLst/>
            </a:prstGeom>
            <a:noFill/>
            <a:ln w="12700">
              <a:solidFill>
                <a:schemeClr val="tx1"/>
              </a:solidFill>
              <a:round/>
              <a:headEnd type="none" w="sm" len="sm"/>
              <a:tailEnd type="triangle" w="med" len="med"/>
            </a:ln>
          </p:spPr>
          <p:txBody>
            <a:bodyPr wrap="none" anchor="ctr"/>
            <a:lstStyle/>
            <a:p>
              <a:endParaRPr lang="en-US"/>
            </a:p>
          </p:txBody>
        </p:sp>
        <p:cxnSp>
          <p:nvCxnSpPr>
            <p:cNvPr id="18" name="AutoShape 17"/>
            <p:cNvCxnSpPr>
              <a:cxnSpLocks noChangeShapeType="1"/>
            </p:cNvCxnSpPr>
            <p:nvPr/>
          </p:nvCxnSpPr>
          <p:spPr bwMode="auto">
            <a:xfrm flipV="1">
              <a:off x="672" y="2640"/>
              <a:ext cx="864" cy="624"/>
            </a:xfrm>
            <a:prstGeom prst="curvedConnector3">
              <a:avLst>
                <a:gd name="adj1" fmla="val 20134"/>
              </a:avLst>
            </a:prstGeom>
            <a:noFill/>
            <a:ln w="12700">
              <a:solidFill>
                <a:schemeClr val="tx1"/>
              </a:solidFill>
              <a:round/>
              <a:headEnd type="none" w="sm" len="sm"/>
              <a:tailEnd type="none" w="sm" len="sm"/>
            </a:ln>
          </p:spPr>
        </p:cxnSp>
        <p:cxnSp>
          <p:nvCxnSpPr>
            <p:cNvPr id="19" name="AutoShape 18"/>
            <p:cNvCxnSpPr>
              <a:cxnSpLocks noChangeShapeType="1"/>
            </p:cNvCxnSpPr>
            <p:nvPr/>
          </p:nvCxnSpPr>
          <p:spPr bwMode="auto">
            <a:xfrm rot="10800000">
              <a:off x="1536" y="2640"/>
              <a:ext cx="864" cy="624"/>
            </a:xfrm>
            <a:prstGeom prst="curvedConnector3">
              <a:avLst>
                <a:gd name="adj1" fmla="val 27778"/>
              </a:avLst>
            </a:prstGeom>
            <a:noFill/>
            <a:ln w="12700">
              <a:solidFill>
                <a:schemeClr val="tx1"/>
              </a:solidFill>
              <a:round/>
              <a:headEnd type="none" w="sm" len="sm"/>
              <a:tailEnd type="none" w="sm" len="sm"/>
            </a:ln>
          </p:spPr>
        </p:cxnSp>
        <p:sp>
          <p:nvSpPr>
            <p:cNvPr id="20" name="Text Box 19"/>
            <p:cNvSpPr txBox="1">
              <a:spLocks noChangeArrowheads="1"/>
            </p:cNvSpPr>
            <p:nvPr/>
          </p:nvSpPr>
          <p:spPr bwMode="auto">
            <a:xfrm>
              <a:off x="902" y="3477"/>
              <a:ext cx="611" cy="231"/>
            </a:xfrm>
            <a:prstGeom prst="rect">
              <a:avLst/>
            </a:prstGeom>
            <a:noFill/>
            <a:ln w="12700">
              <a:noFill/>
              <a:miter lim="800000"/>
              <a:headEnd type="none" w="sm" len="sm"/>
              <a:tailEnd type="none" w="sm" len="sm"/>
            </a:ln>
          </p:spPr>
          <p:txBody>
            <a:bodyPr wrap="none">
              <a:spAutoFit/>
            </a:bodyPr>
            <a:lstStyle/>
            <a:p>
              <a:pPr defTabSz="762000"/>
              <a:r>
                <a:rPr lang="en-US" sz="1800">
                  <a:solidFill>
                    <a:srgbClr val="009900"/>
                  </a:solidFill>
                </a:rPr>
                <a:t>Large </a:t>
              </a:r>
              <a:r>
                <a:rPr lang="en-US" sz="1800">
                  <a:solidFill>
                    <a:srgbClr val="009900"/>
                  </a:solidFill>
                  <a:sym typeface="Symbol" pitchFamily="18" charset="2"/>
                </a:rPr>
                <a:t></a:t>
              </a:r>
            </a:p>
          </p:txBody>
        </p:sp>
      </p:grpSp>
      <p:grpSp>
        <p:nvGrpSpPr>
          <p:cNvPr id="21" name="Group 20"/>
          <p:cNvGrpSpPr>
            <a:grpSpLocks/>
          </p:cNvGrpSpPr>
          <p:nvPr/>
        </p:nvGrpSpPr>
        <p:grpSpPr bwMode="auto">
          <a:xfrm>
            <a:off x="4724400" y="3886200"/>
            <a:ext cx="4114800" cy="1992313"/>
            <a:chOff x="2976" y="2448"/>
            <a:chExt cx="2592" cy="1255"/>
          </a:xfrm>
        </p:grpSpPr>
        <p:sp>
          <p:nvSpPr>
            <p:cNvPr id="22" name="Line 21"/>
            <p:cNvSpPr>
              <a:spLocks noChangeShapeType="1"/>
            </p:cNvSpPr>
            <p:nvPr/>
          </p:nvSpPr>
          <p:spPr bwMode="auto">
            <a:xfrm>
              <a:off x="2976" y="3408"/>
              <a:ext cx="2592"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 name="Line 22"/>
            <p:cNvSpPr>
              <a:spLocks noChangeShapeType="1"/>
            </p:cNvSpPr>
            <p:nvPr/>
          </p:nvSpPr>
          <p:spPr bwMode="auto">
            <a:xfrm flipV="1">
              <a:off x="4224" y="2448"/>
              <a:ext cx="0" cy="1056"/>
            </a:xfrm>
            <a:prstGeom prst="line">
              <a:avLst/>
            </a:prstGeom>
            <a:noFill/>
            <a:ln w="12700">
              <a:solidFill>
                <a:schemeClr val="tx1"/>
              </a:solidFill>
              <a:round/>
              <a:headEnd type="none" w="sm" len="sm"/>
              <a:tailEnd type="triangle" w="med" len="med"/>
            </a:ln>
          </p:spPr>
          <p:txBody>
            <a:bodyPr wrap="none" anchor="ctr"/>
            <a:lstStyle/>
            <a:p>
              <a:endParaRPr lang="en-US"/>
            </a:p>
          </p:txBody>
        </p:sp>
        <p:cxnSp>
          <p:nvCxnSpPr>
            <p:cNvPr id="24" name="AutoShape 23"/>
            <p:cNvCxnSpPr>
              <a:cxnSpLocks noChangeShapeType="1"/>
            </p:cNvCxnSpPr>
            <p:nvPr/>
          </p:nvCxnSpPr>
          <p:spPr bwMode="auto">
            <a:xfrm flipV="1">
              <a:off x="3360" y="2640"/>
              <a:ext cx="864" cy="624"/>
            </a:xfrm>
            <a:prstGeom prst="curvedConnector3">
              <a:avLst>
                <a:gd name="adj1" fmla="val 83907"/>
              </a:avLst>
            </a:prstGeom>
            <a:noFill/>
            <a:ln w="12700">
              <a:solidFill>
                <a:schemeClr val="tx1"/>
              </a:solidFill>
              <a:round/>
              <a:headEnd type="none" w="sm" len="sm"/>
              <a:tailEnd type="none" w="sm" len="sm"/>
            </a:ln>
          </p:spPr>
        </p:cxnSp>
        <p:cxnSp>
          <p:nvCxnSpPr>
            <p:cNvPr id="25" name="AutoShape 24"/>
            <p:cNvCxnSpPr>
              <a:cxnSpLocks noChangeShapeType="1"/>
            </p:cNvCxnSpPr>
            <p:nvPr/>
          </p:nvCxnSpPr>
          <p:spPr bwMode="auto">
            <a:xfrm rot="10800000">
              <a:off x="4224" y="2640"/>
              <a:ext cx="864" cy="624"/>
            </a:xfrm>
            <a:prstGeom prst="curvedConnector3">
              <a:avLst>
                <a:gd name="adj1" fmla="val 85185"/>
              </a:avLst>
            </a:prstGeom>
            <a:noFill/>
            <a:ln w="12700">
              <a:solidFill>
                <a:schemeClr val="tx1"/>
              </a:solidFill>
              <a:round/>
              <a:headEnd type="none" w="sm" len="sm"/>
              <a:tailEnd type="none" w="sm" len="sm"/>
            </a:ln>
          </p:spPr>
        </p:cxnSp>
        <p:sp>
          <p:nvSpPr>
            <p:cNvPr id="26" name="Text Box 25"/>
            <p:cNvSpPr txBox="1">
              <a:spLocks noChangeArrowheads="1"/>
            </p:cNvSpPr>
            <p:nvPr/>
          </p:nvSpPr>
          <p:spPr bwMode="auto">
            <a:xfrm>
              <a:off x="3600" y="3472"/>
              <a:ext cx="603" cy="231"/>
            </a:xfrm>
            <a:prstGeom prst="rect">
              <a:avLst/>
            </a:prstGeom>
            <a:noFill/>
            <a:ln w="12700">
              <a:noFill/>
              <a:miter lim="800000"/>
              <a:headEnd type="none" w="sm" len="sm"/>
              <a:tailEnd type="none" w="sm" len="sm"/>
            </a:ln>
          </p:spPr>
          <p:txBody>
            <a:bodyPr wrap="none">
              <a:spAutoFit/>
            </a:bodyPr>
            <a:lstStyle/>
            <a:p>
              <a:pPr defTabSz="762000"/>
              <a:r>
                <a:rPr lang="en-US" sz="1800">
                  <a:solidFill>
                    <a:srgbClr val="009900"/>
                  </a:solidFill>
                </a:rPr>
                <a:t>Small </a:t>
              </a:r>
              <a:r>
                <a:rPr lang="en-US" sz="1800">
                  <a:solidFill>
                    <a:srgbClr val="009900"/>
                  </a:solidFill>
                  <a:sym typeface="Symbol" pitchFamily="18" charset="2"/>
                </a:rPr>
                <a:t></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3810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ko-KR" sz="3600" b="0" i="0" u="none" strike="noStrike" kern="1200" cap="none" spc="0" normalizeH="0" baseline="0" noProof="0" dirty="0" smtClean="0">
                <a:ln>
                  <a:noFill/>
                </a:ln>
                <a:solidFill>
                  <a:schemeClr val="tx1"/>
                </a:solidFill>
                <a:effectLst/>
                <a:uLnTx/>
                <a:uFillTx/>
                <a:latin typeface="+mj-lt"/>
                <a:ea typeface="+mj-ea"/>
                <a:cs typeface="+mj-cs"/>
              </a:rPr>
              <a:t>Selection of the RBF width parameter.</a:t>
            </a:r>
            <a:endParaRPr kumimoji="0" lang="en-US" altLang="ko-K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txBox="1">
            <a:spLocks noChangeArrowheads="1"/>
          </p:cNvSpPr>
          <p:nvPr/>
        </p:nvSpPr>
        <p:spPr>
          <a:xfrm>
            <a:off x="685800" y="1905000"/>
            <a:ext cx="7772400" cy="2819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Not required for an MLP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smaller width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dirty="0" smtClean="0">
                <a:ln>
                  <a:noFill/>
                </a:ln>
                <a:solidFill>
                  <a:schemeClr val="tx1"/>
                </a:solidFill>
                <a:effectLst/>
                <a:uLnTx/>
                <a:uFillTx/>
                <a:latin typeface="+mn-lt"/>
                <a:ea typeface="+mn-ea"/>
                <a:cs typeface="+mn-cs"/>
              </a:rPr>
              <a:t>alerting in untrained test data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Larger width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dirty="0" smtClean="0">
                <a:ln>
                  <a:noFill/>
                </a:ln>
                <a:solidFill>
                  <a:schemeClr val="tx1"/>
                </a:solidFill>
                <a:effectLst/>
                <a:uLnTx/>
                <a:uFillTx/>
                <a:latin typeface="+mn-lt"/>
                <a:ea typeface="+mn-ea"/>
                <a:cs typeface="+mn-cs"/>
              </a:rPr>
              <a:t>network of smaller size &amp; faster execution</a:t>
            </a:r>
            <a:endParaRPr kumimoji="0" lang="en-US" altLang="ko-K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457200"/>
            <a:ext cx="7391400" cy="830997"/>
          </a:xfrm>
          <a:prstGeom prst="rect">
            <a:avLst/>
          </a:prstGeom>
        </p:spPr>
        <p:txBody>
          <a:bodyPr wrap="square">
            <a:spAutoFit/>
          </a:bodyPr>
          <a:lstStyle/>
          <a:p>
            <a:pPr algn="ctr"/>
            <a:r>
              <a:rPr lang="en-US" altLang="ko-KR" sz="4800" b="1" dirty="0" smtClean="0"/>
              <a:t>Learning Strategies</a:t>
            </a:r>
            <a:endParaRPr lang="en-US" sz="4800" b="1" dirty="0"/>
          </a:p>
        </p:txBody>
      </p:sp>
      <p:sp>
        <p:nvSpPr>
          <p:cNvPr id="6" name="Rectangle 5"/>
          <p:cNvSpPr/>
          <p:nvPr/>
        </p:nvSpPr>
        <p:spPr>
          <a:xfrm>
            <a:off x="533400" y="1997838"/>
            <a:ext cx="8001000" cy="2062103"/>
          </a:xfrm>
          <a:prstGeom prst="rect">
            <a:avLst/>
          </a:prstGeom>
        </p:spPr>
        <p:txBody>
          <a:bodyPr wrap="square">
            <a:spAutoFit/>
          </a:bodyPr>
          <a:lstStyle/>
          <a:p>
            <a:pPr>
              <a:buFont typeface="Arial" pitchFamily="34" charset="0"/>
              <a:buChar char="•"/>
            </a:pPr>
            <a:r>
              <a:rPr lang="en-US" altLang="ko-KR" sz="2800" dirty="0" smtClean="0"/>
              <a:t>Two levels of Learning</a:t>
            </a:r>
          </a:p>
          <a:p>
            <a:pPr lvl="1">
              <a:buFont typeface="Arial" pitchFamily="34" charset="0"/>
              <a:buChar char="•"/>
            </a:pPr>
            <a:r>
              <a:rPr lang="en-US" altLang="ko-KR" sz="2400" dirty="0" smtClean="0"/>
              <a:t>Center and spread learning (or determination)</a:t>
            </a:r>
          </a:p>
          <a:p>
            <a:pPr lvl="1">
              <a:buFont typeface="Arial" pitchFamily="34" charset="0"/>
              <a:buChar char="•"/>
            </a:pPr>
            <a:r>
              <a:rPr lang="en-US" altLang="ko-KR" sz="2400" dirty="0" smtClean="0"/>
              <a:t>Output layer Weights Learning</a:t>
            </a:r>
          </a:p>
          <a:p>
            <a:pPr>
              <a:buFont typeface="Arial" pitchFamily="34" charset="0"/>
              <a:buChar char="•"/>
            </a:pPr>
            <a:r>
              <a:rPr lang="en-US" altLang="ko-KR" sz="2800" dirty="0" smtClean="0"/>
              <a:t>Make # ( parameters) small as possible</a:t>
            </a:r>
          </a:p>
          <a:p>
            <a:pPr lvl="1">
              <a:buFont typeface="Arial" pitchFamily="34" charset="0"/>
              <a:buChar char="•"/>
            </a:pPr>
            <a:r>
              <a:rPr lang="en-US" altLang="ko-KR" sz="2400" dirty="0" smtClean="0"/>
              <a:t>Principles of Dimensionality</a:t>
            </a:r>
            <a:endParaRPr lang="en-US" altLang="ko-K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62000" y="1676400"/>
            <a:ext cx="7768901" cy="2209800"/>
          </a:xfrm>
          <a:prstGeom prst="rect">
            <a:avLst/>
          </a:prstGeom>
          <a:noFill/>
        </p:spPr>
      </p:pic>
      <p:pic>
        <p:nvPicPr>
          <p:cNvPr id="3" name="Picture 1" descr="after drawing and vfx graphics"/>
          <p:cNvPicPr>
            <a:picLocks noChangeAspect="1" noChangeArrowheads="1"/>
          </p:cNvPicPr>
          <p:nvPr/>
        </p:nvPicPr>
        <p:blipFill>
          <a:blip r:embed="rId3" cstate="print"/>
          <a:srcRect/>
          <a:stretch>
            <a:fillRect/>
          </a:stretch>
        </p:blipFill>
        <p:spPr bwMode="auto">
          <a:xfrm>
            <a:off x="685801" y="4038600"/>
            <a:ext cx="7772400" cy="2209800"/>
          </a:xfrm>
          <a:prstGeom prst="rect">
            <a:avLst/>
          </a:prstGeom>
          <a:noFill/>
        </p:spPr>
      </p:pic>
      <p:sp>
        <p:nvSpPr>
          <p:cNvPr id="4" name="Rectangle 1033"/>
          <p:cNvSpPr>
            <a:spLocks noChangeArrowheads="1"/>
          </p:cNvSpPr>
          <p:nvPr/>
        </p:nvSpPr>
        <p:spPr bwMode="auto">
          <a:xfrm>
            <a:off x="762000" y="304800"/>
            <a:ext cx="8153400" cy="838200"/>
          </a:xfrm>
          <a:prstGeom prst="rect">
            <a:avLst/>
          </a:prstGeom>
          <a:noFill/>
          <a:ln w="12700">
            <a:noFill/>
            <a:miter lim="800000"/>
            <a:headEnd/>
            <a:tailEnd/>
          </a:ln>
        </p:spPr>
        <p:txBody>
          <a:bodyPr lIns="90488" tIns="44450" rIns="90488" bIns="44450" anchor="ctr"/>
          <a:lstStyle/>
          <a:p>
            <a:pPr algn="ctr" eaLnBrk="0" hangingPunct="0"/>
            <a:endParaRPr lang="en-GB" sz="4400" b="1" dirty="0" smtClean="0"/>
          </a:p>
          <a:p>
            <a:pPr algn="ctr" eaLnBrk="0" hangingPunct="0"/>
            <a:endParaRPr lang="en-GB" sz="4400" b="1" dirty="0" smtClean="0"/>
          </a:p>
          <a:p>
            <a:pPr algn="ctr" eaLnBrk="0" hangingPunct="0"/>
            <a:r>
              <a:rPr lang="en-GB" sz="4400" b="1" dirty="0" smtClean="0"/>
              <a:t>Pattern Association</a:t>
            </a:r>
          </a:p>
          <a:p>
            <a:pPr algn="ctr" eaLnBrk="0" hangingPunct="0"/>
            <a:r>
              <a:rPr lang="en-GB" sz="4400" b="1" dirty="0" smtClean="0"/>
              <a:t>   </a:t>
            </a:r>
          </a:p>
          <a:p>
            <a:pPr algn="ctr" eaLnBrk="0" hangingPunct="0"/>
            <a:r>
              <a:rPr lang="en-GB" sz="4400" b="1" dirty="0" smtClean="0"/>
              <a:t> </a:t>
            </a:r>
            <a:endParaRPr lang="en-GB" sz="4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3810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ko-KR" sz="3600" b="0" i="0" u="none" strike="noStrike" kern="1200" cap="none" spc="0" normalizeH="0" baseline="0" noProof="0" smtClean="0">
                <a:ln>
                  <a:noFill/>
                </a:ln>
                <a:solidFill>
                  <a:schemeClr val="tx1"/>
                </a:solidFill>
                <a:effectLst/>
                <a:uLnTx/>
                <a:uFillTx/>
                <a:latin typeface="+mj-lt"/>
                <a:ea typeface="+mj-ea"/>
                <a:cs typeface="+mj-cs"/>
              </a:rPr>
              <a:t>Various learning strategies</a:t>
            </a:r>
            <a:endParaRPr kumimoji="0" lang="en-US" altLang="ko-K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304800" y="1371600"/>
            <a:ext cx="8610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ko-K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how the centers of the radial-basis functions of the network are specified.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Fixed centers selected at random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Self-organized selection of centers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Supervised selection of centers                </a:t>
            </a:r>
            <a:endParaRPr kumimoji="0" lang="en-US" altLang="ko-K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Box 4"/>
          <p:cNvSpPr txBox="1">
            <a:spLocks noChangeArrowheads="1"/>
          </p:cNvSpPr>
          <p:nvPr/>
        </p:nvSpPr>
        <p:spPr bwMode="auto">
          <a:xfrm>
            <a:off x="0" y="0"/>
            <a:ext cx="2362200" cy="366713"/>
          </a:xfrm>
          <a:prstGeom prst="rect">
            <a:avLst/>
          </a:prstGeom>
          <a:noFill/>
          <a:ln w="9525">
            <a:noFill/>
            <a:miter lim="800000"/>
            <a:headEnd/>
            <a:tailEnd/>
          </a:ln>
          <a:effectLst/>
        </p:spPr>
        <p:txBody>
          <a:bodyPr>
            <a:spAutoFit/>
          </a:bodyPr>
          <a:lstStyle/>
          <a:p>
            <a:pPr>
              <a:spcBef>
                <a:spcPct val="50000"/>
              </a:spcBef>
            </a:pPr>
            <a:r>
              <a:rPr lang="en-US" altLang="ko-KR" sz="1800" b="1">
                <a:solidFill>
                  <a:schemeClr val="accent2"/>
                </a:solidFill>
                <a:latin typeface="휴먼옛체" pitchFamily="18" charset="-127"/>
                <a:ea typeface="휴먼옛체" pitchFamily="18" charset="-127"/>
              </a:rPr>
              <a:t>learning strategies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81000"/>
            <a:ext cx="9144000" cy="1143000"/>
          </a:xfrm>
        </p:spPr>
        <p:txBody>
          <a:bodyPr/>
          <a:lstStyle/>
          <a:p>
            <a:r>
              <a:rPr lang="en-US" altLang="ko-KR" sz="3600"/>
              <a:t>Fixed centers selected at random(1)</a:t>
            </a:r>
          </a:p>
        </p:txBody>
      </p:sp>
      <p:sp>
        <p:nvSpPr>
          <p:cNvPr id="7" name="Rectangle 3"/>
          <p:cNvSpPr txBox="1">
            <a:spLocks noChangeArrowheads="1"/>
          </p:cNvSpPr>
          <p:nvPr/>
        </p:nvSpPr>
        <p:spPr>
          <a:xfrm>
            <a:off x="685800" y="1905000"/>
            <a:ext cx="77724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Fixed RBFs of the hidden units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The locations of the centers may be chosen randomly from the training data set.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We can use different values of centers and widths for each radial basis function -&gt; experimentation with training data is needed.</a:t>
            </a:r>
            <a:endParaRPr kumimoji="0" lang="en-US" altLang="ko-K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Box 8"/>
          <p:cNvSpPr txBox="1">
            <a:spLocks noChangeArrowheads="1"/>
          </p:cNvSpPr>
          <p:nvPr/>
        </p:nvSpPr>
        <p:spPr bwMode="auto">
          <a:xfrm>
            <a:off x="0" y="0"/>
            <a:ext cx="2362200" cy="366713"/>
          </a:xfrm>
          <a:prstGeom prst="rect">
            <a:avLst/>
          </a:prstGeom>
          <a:noFill/>
          <a:ln w="9525">
            <a:noFill/>
            <a:miter lim="800000"/>
            <a:headEnd/>
            <a:tailEnd/>
          </a:ln>
          <a:effectLst/>
        </p:spPr>
        <p:txBody>
          <a:bodyPr>
            <a:spAutoFit/>
          </a:bodyPr>
          <a:lstStyle/>
          <a:p>
            <a:pPr>
              <a:spcBef>
                <a:spcPct val="50000"/>
              </a:spcBef>
            </a:pPr>
            <a:r>
              <a:rPr lang="en-US" altLang="ko-KR" sz="1800" b="1">
                <a:solidFill>
                  <a:schemeClr val="accent2"/>
                </a:solidFill>
                <a:latin typeface="휴먼옛체" pitchFamily="18" charset="-127"/>
                <a:ea typeface="휴먼옛체" pitchFamily="18" charset="-127"/>
              </a:rPr>
              <a:t>learning strategies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81000"/>
            <a:ext cx="9144000" cy="1143000"/>
          </a:xfrm>
        </p:spPr>
        <p:txBody>
          <a:bodyPr/>
          <a:lstStyle/>
          <a:p>
            <a:r>
              <a:rPr lang="en-US" altLang="ko-KR" sz="3600"/>
              <a:t>Fixed centers selected at random(2)</a:t>
            </a:r>
          </a:p>
        </p:txBody>
      </p:sp>
      <p:sp>
        <p:nvSpPr>
          <p:cNvPr id="6" name="Rectangle 3"/>
          <p:cNvSpPr txBox="1">
            <a:spLocks noChangeArrowheads="1"/>
          </p:cNvSpPr>
          <p:nvPr/>
        </p:nvSpPr>
        <p:spPr>
          <a:xfrm>
            <a:off x="685800" y="1905000"/>
            <a:ext cx="77724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smtClean="0">
                <a:ln>
                  <a:noFill/>
                </a:ln>
                <a:solidFill>
                  <a:schemeClr val="tx1"/>
                </a:solidFill>
                <a:effectLst/>
                <a:uLnTx/>
                <a:uFillTx/>
                <a:latin typeface="+mn-lt"/>
                <a:ea typeface="+mn-ea"/>
                <a:cs typeface="+mn-cs"/>
              </a:rPr>
              <a:t>Only output layer weight is need to be learned.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smtClean="0">
                <a:ln>
                  <a:noFill/>
                </a:ln>
                <a:solidFill>
                  <a:schemeClr val="tx1"/>
                </a:solidFill>
                <a:effectLst/>
                <a:uLnTx/>
                <a:uFillTx/>
                <a:latin typeface="+mn-lt"/>
                <a:ea typeface="+mn-ea"/>
                <a:cs typeface="+mn-cs"/>
              </a:rPr>
              <a:t>Obtain the value of the output layer weight by pseudo-inverse method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smtClean="0">
                <a:ln>
                  <a:noFill/>
                </a:ln>
                <a:solidFill>
                  <a:schemeClr val="tx1"/>
                </a:solidFill>
                <a:effectLst/>
                <a:uLnTx/>
                <a:uFillTx/>
                <a:latin typeface="+mn-lt"/>
                <a:ea typeface="+mn-ea"/>
                <a:cs typeface="+mn-cs"/>
              </a:rPr>
              <a:t>Main problem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smtClean="0">
                <a:ln>
                  <a:noFill/>
                </a:ln>
                <a:solidFill>
                  <a:schemeClr val="tx1"/>
                </a:solidFill>
                <a:effectLst/>
                <a:uLnTx/>
                <a:uFillTx/>
                <a:latin typeface="+mn-lt"/>
                <a:ea typeface="+mn-ea"/>
                <a:cs typeface="+mn-cs"/>
              </a:rPr>
              <a:t>Require a large training set for a satisfactory level of performance</a:t>
            </a:r>
            <a:endParaRPr kumimoji="0" lang="en-US" altLang="ko-KR" sz="2400" b="0" i="0" u="none" strike="noStrike" kern="1200" cap="none" spc="0" normalizeH="0" baseline="0" noProof="0">
              <a:ln>
                <a:noFill/>
              </a:ln>
              <a:solidFill>
                <a:schemeClr val="tx1"/>
              </a:solidFill>
              <a:effectLst/>
              <a:uLnTx/>
              <a:uFillTx/>
              <a:latin typeface="+mn-lt"/>
              <a:ea typeface="+mn-ea"/>
              <a:cs typeface="+mn-cs"/>
            </a:endParaRPr>
          </a:p>
        </p:txBody>
      </p:sp>
      <p:sp>
        <p:nvSpPr>
          <p:cNvPr id="7" name="Text Box 13"/>
          <p:cNvSpPr txBox="1">
            <a:spLocks noChangeArrowheads="1"/>
          </p:cNvSpPr>
          <p:nvPr/>
        </p:nvSpPr>
        <p:spPr bwMode="auto">
          <a:xfrm>
            <a:off x="0" y="0"/>
            <a:ext cx="2362200" cy="366713"/>
          </a:xfrm>
          <a:prstGeom prst="rect">
            <a:avLst/>
          </a:prstGeom>
          <a:noFill/>
          <a:ln w="9525">
            <a:noFill/>
            <a:miter lim="800000"/>
            <a:headEnd/>
            <a:tailEnd/>
          </a:ln>
          <a:effectLst/>
        </p:spPr>
        <p:txBody>
          <a:bodyPr>
            <a:spAutoFit/>
          </a:bodyPr>
          <a:lstStyle/>
          <a:p>
            <a:pPr>
              <a:spcBef>
                <a:spcPct val="50000"/>
              </a:spcBef>
            </a:pPr>
            <a:r>
              <a:rPr lang="en-US" altLang="ko-KR" sz="1800" b="1" dirty="0">
                <a:solidFill>
                  <a:schemeClr val="accent2"/>
                </a:solidFill>
                <a:latin typeface="휴먼옛체" pitchFamily="18" charset="-127"/>
                <a:ea typeface="휴먼옛체" pitchFamily="18" charset="-127"/>
              </a:rPr>
              <a:t>learning strategies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81000"/>
            <a:ext cx="9144000" cy="1143000"/>
          </a:xfrm>
        </p:spPr>
        <p:txBody>
          <a:bodyPr/>
          <a:lstStyle/>
          <a:p>
            <a:r>
              <a:rPr lang="en-US" altLang="ko-KR" sz="3600"/>
              <a:t>Self-organized selection of centers(1)</a:t>
            </a:r>
          </a:p>
        </p:txBody>
      </p:sp>
      <p:sp>
        <p:nvSpPr>
          <p:cNvPr id="7" name="Rectangle 3"/>
          <p:cNvSpPr txBox="1">
            <a:spLocks noChangeArrowheads="1"/>
          </p:cNvSpPr>
          <p:nvPr/>
        </p:nvSpPr>
        <p:spPr>
          <a:xfrm>
            <a:off x="685800" y="1905000"/>
            <a:ext cx="77724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smtClean="0">
                <a:ln>
                  <a:noFill/>
                </a:ln>
                <a:solidFill>
                  <a:schemeClr val="tx1"/>
                </a:solidFill>
                <a:effectLst/>
                <a:uLnTx/>
                <a:uFillTx/>
                <a:latin typeface="+mn-lt"/>
                <a:ea typeface="+mn-ea"/>
                <a:cs typeface="+mn-cs"/>
              </a:rPr>
              <a:t>Hybrid learning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smtClean="0">
                <a:ln>
                  <a:noFill/>
                </a:ln>
                <a:solidFill>
                  <a:schemeClr val="tx1"/>
                </a:solidFill>
                <a:effectLst/>
                <a:uLnTx/>
                <a:uFillTx/>
                <a:latin typeface="+mn-lt"/>
                <a:ea typeface="+mn-ea"/>
                <a:cs typeface="+mn-cs"/>
              </a:rPr>
              <a:t>self-organized learning to estimate the centers of RBFs in hidden layer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smtClean="0">
                <a:ln>
                  <a:noFill/>
                </a:ln>
                <a:solidFill>
                  <a:schemeClr val="tx1"/>
                </a:solidFill>
                <a:effectLst/>
                <a:uLnTx/>
                <a:uFillTx/>
                <a:latin typeface="+mn-lt"/>
                <a:ea typeface="+mn-ea"/>
                <a:cs typeface="+mn-cs"/>
              </a:rPr>
              <a:t>supervised learning to estimate the linear weights of the output layer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smtClean="0">
                <a:ln>
                  <a:noFill/>
                </a:ln>
                <a:solidFill>
                  <a:schemeClr val="tx1"/>
                </a:solidFill>
                <a:effectLst/>
                <a:uLnTx/>
                <a:uFillTx/>
                <a:latin typeface="+mn-lt"/>
                <a:ea typeface="+mn-ea"/>
                <a:cs typeface="+mn-cs"/>
              </a:rPr>
              <a:t>Self-organized learning of centers by means of clustering.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800" b="0" i="0" u="none" strike="noStrike" kern="1200" cap="none" spc="0" normalizeH="0" baseline="0" noProof="0" smtClean="0">
                <a:ln>
                  <a:noFill/>
                </a:ln>
                <a:solidFill>
                  <a:schemeClr val="tx1"/>
                </a:solidFill>
                <a:effectLst/>
                <a:uLnTx/>
                <a:uFillTx/>
                <a:latin typeface="+mn-lt"/>
                <a:ea typeface="+mn-ea"/>
                <a:cs typeface="+mn-cs"/>
              </a:rPr>
              <a:t>Supervised learning of output weights by LMS algorithm.</a:t>
            </a:r>
            <a:endParaRPr kumimoji="0" lang="en-US" altLang="ko-K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Box 4"/>
          <p:cNvSpPr txBox="1">
            <a:spLocks noChangeArrowheads="1"/>
          </p:cNvSpPr>
          <p:nvPr/>
        </p:nvSpPr>
        <p:spPr bwMode="auto">
          <a:xfrm>
            <a:off x="0" y="0"/>
            <a:ext cx="2362200" cy="366713"/>
          </a:xfrm>
          <a:prstGeom prst="rect">
            <a:avLst/>
          </a:prstGeom>
          <a:noFill/>
          <a:ln w="9525">
            <a:noFill/>
            <a:miter lim="800000"/>
            <a:headEnd/>
            <a:tailEnd/>
          </a:ln>
          <a:effectLst/>
        </p:spPr>
        <p:txBody>
          <a:bodyPr>
            <a:spAutoFit/>
          </a:bodyPr>
          <a:lstStyle/>
          <a:p>
            <a:pPr>
              <a:spcBef>
                <a:spcPct val="50000"/>
              </a:spcBef>
            </a:pPr>
            <a:r>
              <a:rPr lang="en-US" altLang="ko-KR" sz="1800" b="1">
                <a:solidFill>
                  <a:schemeClr val="accent2"/>
                </a:solidFill>
                <a:latin typeface="휴먼옛체" pitchFamily="18" charset="-127"/>
                <a:ea typeface="휴먼옛체" pitchFamily="18" charset="-127"/>
              </a:rPr>
              <a:t>learning strategies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sz="3600"/>
              <a:t>Self-organized selection of centers(2)</a:t>
            </a:r>
          </a:p>
        </p:txBody>
      </p:sp>
      <p:sp>
        <p:nvSpPr>
          <p:cNvPr id="28675" name="Rectangle 3"/>
          <p:cNvSpPr>
            <a:spLocks noGrp="1" noChangeArrowheads="1"/>
          </p:cNvSpPr>
          <p:nvPr>
            <p:ph type="body" idx="1"/>
          </p:nvPr>
        </p:nvSpPr>
        <p:spPr/>
        <p:txBody>
          <a:bodyPr/>
          <a:lstStyle/>
          <a:p>
            <a:pPr marL="609600" indent="-609600"/>
            <a:r>
              <a:rPr lang="en-US" altLang="ko-KR" sz="2800" dirty="0"/>
              <a:t>k-means clustering</a:t>
            </a:r>
          </a:p>
          <a:p>
            <a:pPr marL="990600" lvl="1" indent="-533400">
              <a:buFontTx/>
              <a:buAutoNum type="arabicPeriod"/>
            </a:pPr>
            <a:r>
              <a:rPr lang="en-US" altLang="ko-KR" sz="2400" dirty="0"/>
              <a:t>Initialization </a:t>
            </a:r>
          </a:p>
          <a:p>
            <a:pPr marL="990600" lvl="1" indent="-533400">
              <a:buFontTx/>
              <a:buAutoNum type="arabicPeriod"/>
            </a:pPr>
            <a:r>
              <a:rPr lang="en-US" altLang="ko-KR" sz="2400" dirty="0"/>
              <a:t>Sampling</a:t>
            </a:r>
          </a:p>
          <a:p>
            <a:pPr marL="990600" lvl="1" indent="-533400">
              <a:buFontTx/>
              <a:buAutoNum type="arabicPeriod"/>
            </a:pPr>
            <a:r>
              <a:rPr lang="en-US" altLang="ko-KR" sz="2400" dirty="0"/>
              <a:t>Similarity matching</a:t>
            </a:r>
          </a:p>
          <a:p>
            <a:pPr marL="990600" lvl="1" indent="-533400">
              <a:buFontTx/>
              <a:buAutoNum type="arabicPeriod"/>
            </a:pPr>
            <a:r>
              <a:rPr lang="en-US" altLang="ko-KR" sz="2400" dirty="0"/>
              <a:t>Updating </a:t>
            </a:r>
          </a:p>
          <a:p>
            <a:pPr marL="990600" lvl="1" indent="-533400">
              <a:buFontTx/>
              <a:buAutoNum type="arabicPeriod"/>
            </a:pPr>
            <a:r>
              <a:rPr lang="en-US" altLang="ko-KR" sz="2400" dirty="0"/>
              <a:t>Continuation</a:t>
            </a:r>
          </a:p>
        </p:txBody>
      </p:sp>
      <p:sp>
        <p:nvSpPr>
          <p:cNvPr id="28679" name="Text Box 7"/>
          <p:cNvSpPr txBox="1">
            <a:spLocks noChangeArrowheads="1"/>
          </p:cNvSpPr>
          <p:nvPr/>
        </p:nvSpPr>
        <p:spPr bwMode="auto">
          <a:xfrm>
            <a:off x="0" y="0"/>
            <a:ext cx="2362200" cy="366713"/>
          </a:xfrm>
          <a:prstGeom prst="rect">
            <a:avLst/>
          </a:prstGeom>
          <a:noFill/>
          <a:ln w="9525">
            <a:noFill/>
            <a:miter lim="800000"/>
            <a:headEnd/>
            <a:tailEnd/>
          </a:ln>
          <a:effectLst/>
        </p:spPr>
        <p:txBody>
          <a:bodyPr>
            <a:spAutoFit/>
          </a:bodyPr>
          <a:lstStyle/>
          <a:p>
            <a:pPr>
              <a:spcBef>
                <a:spcPct val="50000"/>
              </a:spcBef>
            </a:pPr>
            <a:r>
              <a:rPr lang="en-US" altLang="ko-KR" sz="1800" b="1" dirty="0">
                <a:solidFill>
                  <a:schemeClr val="accent2"/>
                </a:solidFill>
                <a:latin typeface="휴먼옛체" pitchFamily="18" charset="-127"/>
                <a:ea typeface="휴먼옛체" pitchFamily="18" charset="-127"/>
              </a:rPr>
              <a:t>learning strategies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z="3600"/>
              <a:t>Supervised selection of centers</a:t>
            </a:r>
          </a:p>
        </p:txBody>
      </p:sp>
      <p:sp>
        <p:nvSpPr>
          <p:cNvPr id="29699" name="Rectangle 3"/>
          <p:cNvSpPr>
            <a:spLocks noGrp="1" noChangeArrowheads="1"/>
          </p:cNvSpPr>
          <p:nvPr>
            <p:ph type="body" idx="1"/>
          </p:nvPr>
        </p:nvSpPr>
        <p:spPr/>
        <p:txBody>
          <a:bodyPr/>
          <a:lstStyle/>
          <a:p>
            <a:r>
              <a:rPr lang="en-US" altLang="ko-KR" sz="2800" dirty="0"/>
              <a:t>All free parameters of the network are changed by supervised learning process.</a:t>
            </a:r>
          </a:p>
          <a:p>
            <a:r>
              <a:rPr lang="en-US" altLang="ko-KR" sz="2800" dirty="0"/>
              <a:t>Error-correction learning using LMS algorithm.</a:t>
            </a:r>
          </a:p>
        </p:txBody>
      </p:sp>
      <p:sp>
        <p:nvSpPr>
          <p:cNvPr id="29702" name="Text Box 6"/>
          <p:cNvSpPr txBox="1">
            <a:spLocks noChangeArrowheads="1"/>
          </p:cNvSpPr>
          <p:nvPr/>
        </p:nvSpPr>
        <p:spPr bwMode="auto">
          <a:xfrm>
            <a:off x="0" y="0"/>
            <a:ext cx="2362200" cy="366713"/>
          </a:xfrm>
          <a:prstGeom prst="rect">
            <a:avLst/>
          </a:prstGeom>
          <a:noFill/>
          <a:ln w="9525">
            <a:noFill/>
            <a:miter lim="800000"/>
            <a:headEnd/>
            <a:tailEnd/>
          </a:ln>
          <a:effectLst/>
        </p:spPr>
        <p:txBody>
          <a:bodyPr>
            <a:spAutoFit/>
          </a:bodyPr>
          <a:lstStyle/>
          <a:p>
            <a:pPr>
              <a:spcBef>
                <a:spcPct val="50000"/>
              </a:spcBef>
            </a:pPr>
            <a:r>
              <a:rPr lang="en-US" altLang="ko-KR" sz="1800" b="1">
                <a:solidFill>
                  <a:schemeClr val="accent2"/>
                </a:solidFill>
                <a:latin typeface="휴먼옛체" pitchFamily="18" charset="-127"/>
                <a:ea typeface="휴먼옛체" pitchFamily="18" charset="-127"/>
              </a:rPr>
              <a:t>learning strategies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ko-KR" sz="3600"/>
              <a:t>Learning formula</a:t>
            </a:r>
          </a:p>
        </p:txBody>
      </p:sp>
      <p:sp>
        <p:nvSpPr>
          <p:cNvPr id="18436" name="Text Box 4"/>
          <p:cNvSpPr txBox="1">
            <a:spLocks noChangeArrowheads="1"/>
          </p:cNvSpPr>
          <p:nvPr/>
        </p:nvSpPr>
        <p:spPr bwMode="auto">
          <a:xfrm>
            <a:off x="0" y="0"/>
            <a:ext cx="2362200" cy="366713"/>
          </a:xfrm>
          <a:prstGeom prst="rect">
            <a:avLst/>
          </a:prstGeom>
          <a:noFill/>
          <a:ln w="9525">
            <a:noFill/>
            <a:miter lim="800000"/>
            <a:headEnd/>
            <a:tailEnd/>
          </a:ln>
          <a:effectLst/>
        </p:spPr>
        <p:txBody>
          <a:bodyPr>
            <a:spAutoFit/>
          </a:bodyPr>
          <a:lstStyle/>
          <a:p>
            <a:pPr>
              <a:spcBef>
                <a:spcPct val="50000"/>
              </a:spcBef>
            </a:pPr>
            <a:r>
              <a:rPr lang="en-US" altLang="ko-KR" sz="1800" b="1">
                <a:solidFill>
                  <a:schemeClr val="accent2"/>
                </a:solidFill>
                <a:latin typeface="휴먼옛체" pitchFamily="18" charset="-127"/>
                <a:ea typeface="휴먼옛체" pitchFamily="18" charset="-127"/>
              </a:rPr>
              <a:t>learning strategies</a:t>
            </a:r>
          </a:p>
        </p:txBody>
      </p:sp>
      <p:sp>
        <p:nvSpPr>
          <p:cNvPr id="18437" name="Rectangle 5"/>
          <p:cNvSpPr>
            <a:spLocks noGrp="1" noChangeArrowheads="1"/>
          </p:cNvSpPr>
          <p:nvPr>
            <p:ph type="body" idx="1"/>
          </p:nvPr>
        </p:nvSpPr>
        <p:spPr>
          <a:noFill/>
          <a:ln/>
        </p:spPr>
        <p:txBody>
          <a:bodyPr/>
          <a:lstStyle/>
          <a:p>
            <a:r>
              <a:rPr lang="en-US" altLang="ko-KR" sz="1800" dirty="0"/>
              <a:t>Linear weights (output layer)</a:t>
            </a:r>
          </a:p>
          <a:p>
            <a:endParaRPr lang="en-US" altLang="ko-KR" sz="1800" dirty="0"/>
          </a:p>
          <a:p>
            <a:pPr lvl="1"/>
            <a:endParaRPr lang="en-US" altLang="ko-KR" sz="1600" dirty="0"/>
          </a:p>
          <a:p>
            <a:endParaRPr lang="en-US" altLang="ko-KR" sz="1600" dirty="0"/>
          </a:p>
          <a:p>
            <a:r>
              <a:rPr lang="en-US" altLang="ko-KR" sz="1800" dirty="0"/>
              <a:t>Positions of centers (hidden layer)</a:t>
            </a:r>
          </a:p>
          <a:p>
            <a:endParaRPr lang="en-US" altLang="ko-KR" sz="1800" dirty="0"/>
          </a:p>
          <a:p>
            <a:endParaRPr lang="en-US" altLang="ko-KR" sz="1800" dirty="0"/>
          </a:p>
          <a:p>
            <a:endParaRPr lang="en-US" altLang="ko-KR" sz="1800" dirty="0"/>
          </a:p>
          <a:p>
            <a:r>
              <a:rPr lang="en-US" altLang="ko-KR" sz="1800" dirty="0"/>
              <a:t>Spreads of centers (hidden layer)</a:t>
            </a:r>
          </a:p>
          <a:p>
            <a:endParaRPr lang="en-US" altLang="ko-KR" sz="1800" dirty="0"/>
          </a:p>
          <a:p>
            <a:endParaRPr lang="en-US" altLang="ko-KR" sz="1800" dirty="0"/>
          </a:p>
        </p:txBody>
      </p:sp>
      <p:graphicFrame>
        <p:nvGraphicFramePr>
          <p:cNvPr id="18438" name="Object 6"/>
          <p:cNvGraphicFramePr>
            <a:graphicFrameLocks noChangeAspect="1"/>
          </p:cNvGraphicFramePr>
          <p:nvPr/>
        </p:nvGraphicFramePr>
        <p:xfrm>
          <a:off x="1143000" y="2209800"/>
          <a:ext cx="2622550" cy="531813"/>
        </p:xfrm>
        <a:graphic>
          <a:graphicData uri="http://schemas.openxmlformats.org/presentationml/2006/ole">
            <mc:AlternateContent xmlns:mc="http://schemas.openxmlformats.org/markup-compatibility/2006">
              <mc:Choice xmlns:v="urn:schemas-microsoft-com:vml" Requires="v">
                <p:oleObj spid="_x0000_s55305" name="Microsoft Equation 3.0" r:id="rId4" imgW="2184120" imgH="444240" progId="">
                  <p:embed/>
                </p:oleObj>
              </mc:Choice>
              <mc:Fallback>
                <p:oleObj name="Microsoft Equation 3.0" r:id="rId4" imgW="2184120" imgH="444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09800"/>
                        <a:ext cx="2622550" cy="531813"/>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18439" name="Object 7"/>
          <p:cNvGraphicFramePr>
            <a:graphicFrameLocks noChangeAspect="1"/>
          </p:cNvGraphicFramePr>
          <p:nvPr/>
        </p:nvGraphicFramePr>
        <p:xfrm>
          <a:off x="5105400" y="2209800"/>
          <a:ext cx="3517900" cy="546100"/>
        </p:xfrm>
        <a:graphic>
          <a:graphicData uri="http://schemas.openxmlformats.org/presentationml/2006/ole">
            <mc:AlternateContent xmlns:mc="http://schemas.openxmlformats.org/markup-compatibility/2006">
              <mc:Choice xmlns:v="urn:schemas-microsoft-com:vml" Requires="v">
                <p:oleObj spid="_x0000_s55306" name="수식" r:id="rId6" imgW="2768400" imgH="431640" progId="">
                  <p:embed/>
                </p:oleObj>
              </mc:Choice>
              <mc:Fallback>
                <p:oleObj name="수식" r:id="rId6" imgW="2768400" imgH="4316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209800"/>
                        <a:ext cx="3517900" cy="546100"/>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18440" name="Object 8"/>
          <p:cNvGraphicFramePr>
            <a:graphicFrameLocks noChangeAspect="1"/>
          </p:cNvGraphicFramePr>
          <p:nvPr/>
        </p:nvGraphicFramePr>
        <p:xfrm>
          <a:off x="914400" y="3352800"/>
          <a:ext cx="4270375" cy="547688"/>
        </p:xfrm>
        <a:graphic>
          <a:graphicData uri="http://schemas.openxmlformats.org/presentationml/2006/ole">
            <mc:AlternateContent xmlns:mc="http://schemas.openxmlformats.org/markup-compatibility/2006">
              <mc:Choice xmlns:v="urn:schemas-microsoft-com:vml" Requires="v">
                <p:oleObj spid="_x0000_s55307" name="수식" r:id="rId8" imgW="3454200" imgH="444240" progId="">
                  <p:embed/>
                </p:oleObj>
              </mc:Choice>
              <mc:Fallback>
                <p:oleObj name="수식" r:id="rId8" imgW="3454200" imgH="44424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352800"/>
                        <a:ext cx="4270375" cy="547688"/>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18441" name="Object 9"/>
          <p:cNvGraphicFramePr>
            <a:graphicFrameLocks noChangeAspect="1"/>
          </p:cNvGraphicFramePr>
          <p:nvPr/>
        </p:nvGraphicFramePr>
        <p:xfrm>
          <a:off x="5410200" y="3352800"/>
          <a:ext cx="3581400" cy="546100"/>
        </p:xfrm>
        <a:graphic>
          <a:graphicData uri="http://schemas.openxmlformats.org/presentationml/2006/ole">
            <mc:AlternateContent xmlns:mc="http://schemas.openxmlformats.org/markup-compatibility/2006">
              <mc:Choice xmlns:v="urn:schemas-microsoft-com:vml" Requires="v">
                <p:oleObj spid="_x0000_s55308" name="수식" r:id="rId10" imgW="2666880" imgH="431640" progId="">
                  <p:embed/>
                </p:oleObj>
              </mc:Choice>
              <mc:Fallback>
                <p:oleObj name="수식" r:id="rId10" imgW="2666880" imgH="43164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3352800"/>
                        <a:ext cx="3581400" cy="546100"/>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18442" name="Object 10"/>
          <p:cNvGraphicFramePr>
            <a:graphicFrameLocks noChangeAspect="1"/>
          </p:cNvGraphicFramePr>
          <p:nvPr/>
        </p:nvGraphicFramePr>
        <p:xfrm>
          <a:off x="1143000" y="4724400"/>
          <a:ext cx="3832225" cy="547688"/>
        </p:xfrm>
        <a:graphic>
          <a:graphicData uri="http://schemas.openxmlformats.org/presentationml/2006/ole">
            <mc:AlternateContent xmlns:mc="http://schemas.openxmlformats.org/markup-compatibility/2006">
              <mc:Choice xmlns:v="urn:schemas-microsoft-com:vml" Requires="v">
                <p:oleObj spid="_x0000_s55309" name="수식" r:id="rId12" imgW="3098520" imgH="444240" progId="">
                  <p:embed/>
                </p:oleObj>
              </mc:Choice>
              <mc:Fallback>
                <p:oleObj name="수식" r:id="rId12" imgW="3098520" imgH="44424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4724400"/>
                        <a:ext cx="3832225" cy="547688"/>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18443" name="Object 11"/>
          <p:cNvGraphicFramePr>
            <a:graphicFrameLocks noChangeAspect="1"/>
          </p:cNvGraphicFramePr>
          <p:nvPr/>
        </p:nvGraphicFramePr>
        <p:xfrm>
          <a:off x="5791200" y="4724400"/>
          <a:ext cx="2517775" cy="322263"/>
        </p:xfrm>
        <a:graphic>
          <a:graphicData uri="http://schemas.openxmlformats.org/presentationml/2006/ole">
            <mc:AlternateContent xmlns:mc="http://schemas.openxmlformats.org/markup-compatibility/2006">
              <mc:Choice xmlns:v="urn:schemas-microsoft-com:vml" Requires="v">
                <p:oleObj spid="_x0000_s55310" name="수식" r:id="rId14" imgW="1981080" imgH="253800" progId="">
                  <p:embed/>
                </p:oleObj>
              </mc:Choice>
              <mc:Fallback>
                <p:oleObj name="수식" r:id="rId14" imgW="1981080" imgH="253800"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4724400"/>
                        <a:ext cx="2517775" cy="322263"/>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18444" name="Object 12"/>
          <p:cNvGraphicFramePr>
            <a:graphicFrameLocks noChangeAspect="1"/>
          </p:cNvGraphicFramePr>
          <p:nvPr/>
        </p:nvGraphicFramePr>
        <p:xfrm>
          <a:off x="1600200" y="5486400"/>
          <a:ext cx="2436813" cy="546100"/>
        </p:xfrm>
        <a:graphic>
          <a:graphicData uri="http://schemas.openxmlformats.org/presentationml/2006/ole">
            <mc:AlternateContent xmlns:mc="http://schemas.openxmlformats.org/markup-compatibility/2006">
              <mc:Choice xmlns:v="urn:schemas-microsoft-com:vml" Requires="v">
                <p:oleObj spid="_x0000_s55311" name="수식" r:id="rId16" imgW="1917360" imgH="431640" progId="">
                  <p:embed/>
                </p:oleObj>
              </mc:Choice>
              <mc:Fallback>
                <p:oleObj name="수식" r:id="rId16" imgW="1917360" imgH="431640" progId="">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486400"/>
                        <a:ext cx="2436813" cy="546100"/>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 y="228600"/>
            <a:ext cx="87630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ko-KR" sz="3600" b="0" i="0" u="none" strike="noStrike" kern="1200" cap="none" spc="0" normalizeH="0" baseline="0" noProof="0" dirty="0" smtClean="0">
                <a:ln>
                  <a:noFill/>
                </a:ln>
                <a:solidFill>
                  <a:schemeClr val="accent2"/>
                </a:solidFill>
                <a:effectLst/>
                <a:uLnTx/>
                <a:uFillTx/>
                <a:latin typeface="+mj-lt"/>
                <a:ea typeface="+mj-ea"/>
                <a:cs typeface="+mj-cs"/>
              </a:rPr>
              <a:t>MLP </a:t>
            </a:r>
            <a:r>
              <a:rPr kumimoji="0" lang="en-US" altLang="ko-KR" sz="3600" b="0" i="0" u="none" strike="noStrike" kern="1200" cap="none" spc="0" normalizeH="0" baseline="0" noProof="0" dirty="0" err="1" smtClean="0">
                <a:ln>
                  <a:noFill/>
                </a:ln>
                <a:solidFill>
                  <a:schemeClr val="accent2"/>
                </a:solidFill>
                <a:effectLst/>
                <a:uLnTx/>
                <a:uFillTx/>
                <a:latin typeface="+mj-lt"/>
                <a:ea typeface="+mj-ea"/>
                <a:cs typeface="+mj-cs"/>
              </a:rPr>
              <a:t>vs</a:t>
            </a:r>
            <a:r>
              <a:rPr kumimoji="0" lang="en-US" altLang="ko-KR" sz="3600" b="0" i="0" u="none" strike="noStrike" kern="1200" cap="none" spc="0" normalizeH="0" baseline="0" noProof="0" dirty="0" smtClean="0">
                <a:ln>
                  <a:noFill/>
                </a:ln>
                <a:solidFill>
                  <a:schemeClr val="accent2"/>
                </a:solidFill>
                <a:effectLst/>
                <a:uLnTx/>
                <a:uFillTx/>
                <a:latin typeface="+mj-lt"/>
                <a:ea typeface="+mj-ea"/>
                <a:cs typeface="+mj-cs"/>
              </a:rPr>
              <a:t> RBFN</a:t>
            </a:r>
            <a:endParaRPr kumimoji="0" lang="en-US" altLang="ko-KR" sz="3600" b="0" i="0" u="none" strike="noStrike" kern="1200" cap="none" spc="0" normalizeH="0" baseline="0" noProof="0" dirty="0">
              <a:ln>
                <a:noFill/>
              </a:ln>
              <a:solidFill>
                <a:schemeClr val="accent2"/>
              </a:solidFill>
              <a:effectLst/>
              <a:uLnTx/>
              <a:uFillTx/>
              <a:latin typeface="+mj-lt"/>
              <a:ea typeface="+mj-ea"/>
              <a:cs typeface="+mj-cs"/>
            </a:endParaRPr>
          </a:p>
        </p:txBody>
      </p:sp>
      <p:graphicFrame>
        <p:nvGraphicFramePr>
          <p:cNvPr id="10" name="Content Placeholder 3"/>
          <p:cNvGraphicFramePr>
            <a:graphicFrameLocks noGrp="1"/>
          </p:cNvGraphicFramePr>
          <p:nvPr>
            <p:ph sz="quarter" idx="1"/>
          </p:nvPr>
        </p:nvGraphicFramePr>
        <p:xfrm>
          <a:off x="304800" y="1447800"/>
          <a:ext cx="8686800" cy="4587240"/>
        </p:xfrm>
        <a:graphic>
          <a:graphicData uri="http://schemas.openxmlformats.org/drawingml/2006/table">
            <a:tbl>
              <a:tblPr firstRow="1" bandRow="1">
                <a:tableStyleId>{D7AC3CCA-C797-4891-BE02-D94E43425B78}</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0840">
                <a:tc>
                  <a:txBody>
                    <a:bodyPr/>
                    <a:lstStyle/>
                    <a:p>
                      <a:r>
                        <a:rPr lang="en-US" dirty="0" smtClean="0"/>
                        <a:t>MLP</a:t>
                      </a:r>
                      <a:endParaRPr lang="en-US" dirty="0"/>
                    </a:p>
                  </a:txBody>
                  <a:tcPr/>
                </a:tc>
                <a:tc>
                  <a:txBody>
                    <a:bodyPr/>
                    <a:lstStyle/>
                    <a:p>
                      <a:r>
                        <a:rPr lang="en-US" dirty="0" smtClean="0"/>
                        <a:t>RBF</a:t>
                      </a:r>
                      <a:endParaRPr lang="en-US" dirty="0"/>
                    </a:p>
                  </a:txBody>
                  <a:tcPr/>
                </a:tc>
                <a:extLst>
                  <a:ext uri="{0D108BD9-81ED-4DB2-BD59-A6C34878D82A}">
                    <a16:rowId xmlns:a16="http://schemas.microsoft.com/office/drawing/2014/main" val="10000"/>
                  </a:ext>
                </a:extLst>
              </a:tr>
              <a:tr h="370840">
                <a:tc>
                  <a:txBody>
                    <a:bodyPr/>
                    <a:lstStyle/>
                    <a:p>
                      <a:r>
                        <a:rPr lang="en-US" dirty="0" smtClean="0"/>
                        <a:t>Can have any number of hidden layer</a:t>
                      </a:r>
                      <a:endParaRPr lang="en-US" dirty="0"/>
                    </a:p>
                  </a:txBody>
                  <a:tcPr/>
                </a:tc>
                <a:tc>
                  <a:txBody>
                    <a:bodyPr/>
                    <a:lstStyle/>
                    <a:p>
                      <a:r>
                        <a:rPr lang="en-US" dirty="0" smtClean="0"/>
                        <a:t>Can have</a:t>
                      </a:r>
                      <a:r>
                        <a:rPr lang="en-US" baseline="0" dirty="0" smtClean="0"/>
                        <a:t> only one hidden layer</a:t>
                      </a:r>
                      <a:endParaRPr lang="en-US" dirty="0"/>
                    </a:p>
                  </a:txBody>
                  <a:tcPr/>
                </a:tc>
                <a:extLst>
                  <a:ext uri="{0D108BD9-81ED-4DB2-BD59-A6C34878D82A}">
                    <a16:rowId xmlns:a16="http://schemas.microsoft.com/office/drawing/2014/main" val="10001"/>
                  </a:ext>
                </a:extLst>
              </a:tr>
              <a:tr h="370840">
                <a:tc>
                  <a:txBody>
                    <a:bodyPr/>
                    <a:lstStyle/>
                    <a:p>
                      <a:r>
                        <a:rPr lang="en-US" dirty="0" smtClean="0"/>
                        <a:t>Can be fully or partially connected</a:t>
                      </a:r>
                      <a:endParaRPr lang="en-US" dirty="0"/>
                    </a:p>
                  </a:txBody>
                  <a:tcPr/>
                </a:tc>
                <a:tc>
                  <a:txBody>
                    <a:bodyPr/>
                    <a:lstStyle/>
                    <a:p>
                      <a:r>
                        <a:rPr lang="en-US" dirty="0" smtClean="0"/>
                        <a:t>Has to be mandatorily</a:t>
                      </a:r>
                      <a:r>
                        <a:rPr lang="en-US" baseline="0" dirty="0" smtClean="0"/>
                        <a:t> completely connected</a:t>
                      </a:r>
                      <a:endParaRPr lang="en-US" dirty="0"/>
                    </a:p>
                  </a:txBody>
                  <a:tcPr/>
                </a:tc>
                <a:extLst>
                  <a:ext uri="{0D108BD9-81ED-4DB2-BD59-A6C34878D82A}">
                    <a16:rowId xmlns:a16="http://schemas.microsoft.com/office/drawing/2014/main" val="10002"/>
                  </a:ext>
                </a:extLst>
              </a:tr>
              <a:tr h="370840">
                <a:tc>
                  <a:txBody>
                    <a:bodyPr/>
                    <a:lstStyle/>
                    <a:p>
                      <a:r>
                        <a:rPr lang="en-US" dirty="0" smtClean="0"/>
                        <a:t>Processing nodes in different layers shares a common</a:t>
                      </a:r>
                      <a:r>
                        <a:rPr lang="en-US" baseline="0" dirty="0" smtClean="0"/>
                        <a:t> neural model</a:t>
                      </a:r>
                      <a:endParaRPr lang="en-US" dirty="0"/>
                    </a:p>
                  </a:txBody>
                  <a:tcPr/>
                </a:tc>
                <a:tc>
                  <a:txBody>
                    <a:bodyPr/>
                    <a:lstStyle/>
                    <a:p>
                      <a:r>
                        <a:rPr lang="en-US" dirty="0" smtClean="0"/>
                        <a:t>Hidden nodes</a:t>
                      </a:r>
                      <a:r>
                        <a:rPr lang="en-US" baseline="0" dirty="0" smtClean="0"/>
                        <a:t> operate very differently and have a different purpose</a:t>
                      </a:r>
                      <a:endParaRPr lang="en-US" dirty="0"/>
                    </a:p>
                  </a:txBody>
                  <a:tcPr/>
                </a:tc>
                <a:extLst>
                  <a:ext uri="{0D108BD9-81ED-4DB2-BD59-A6C34878D82A}">
                    <a16:rowId xmlns:a16="http://schemas.microsoft.com/office/drawing/2014/main" val="10003"/>
                  </a:ext>
                </a:extLst>
              </a:tr>
              <a:tr h="370840">
                <a:tc>
                  <a:txBody>
                    <a:bodyPr/>
                    <a:lstStyle/>
                    <a:p>
                      <a:r>
                        <a:rPr lang="en-US" dirty="0" smtClean="0"/>
                        <a:t>Argument of hidden function activation function is the inner product of the inputs and the weights</a:t>
                      </a:r>
                      <a:endParaRPr lang="en-US" dirty="0"/>
                    </a:p>
                  </a:txBody>
                  <a:tcPr/>
                </a:tc>
                <a:tc>
                  <a:txBody>
                    <a:bodyPr/>
                    <a:lstStyle/>
                    <a:p>
                      <a:r>
                        <a:rPr lang="en-US" dirty="0" smtClean="0"/>
                        <a:t>The argument of each hidden unit activation function is the distance</a:t>
                      </a:r>
                      <a:r>
                        <a:rPr lang="en-US" baseline="0" dirty="0" smtClean="0"/>
                        <a:t> between the input and the weights</a:t>
                      </a:r>
                      <a:endParaRPr lang="en-US" dirty="0"/>
                    </a:p>
                  </a:txBody>
                  <a:tcPr/>
                </a:tc>
                <a:extLst>
                  <a:ext uri="{0D108BD9-81ED-4DB2-BD59-A6C34878D82A}">
                    <a16:rowId xmlns:a16="http://schemas.microsoft.com/office/drawing/2014/main" val="10004"/>
                  </a:ext>
                </a:extLst>
              </a:tr>
              <a:tr h="370840">
                <a:tc>
                  <a:txBody>
                    <a:bodyPr/>
                    <a:lstStyle/>
                    <a:p>
                      <a:r>
                        <a:rPr lang="en-US" dirty="0" smtClean="0"/>
                        <a:t>Trained with a single global supervised algorithm</a:t>
                      </a:r>
                      <a:endParaRPr lang="en-US" dirty="0"/>
                    </a:p>
                  </a:txBody>
                  <a:tcPr/>
                </a:tc>
                <a:tc>
                  <a:txBody>
                    <a:bodyPr/>
                    <a:lstStyle/>
                    <a:p>
                      <a:r>
                        <a:rPr lang="en-US" dirty="0" smtClean="0"/>
                        <a:t>RBF networks are</a:t>
                      </a:r>
                      <a:r>
                        <a:rPr lang="en-US" baseline="0" dirty="0" smtClean="0"/>
                        <a:t> usually trained one later at a time</a:t>
                      </a:r>
                      <a:endParaRPr lang="en-US" dirty="0"/>
                    </a:p>
                  </a:txBody>
                  <a:tcPr/>
                </a:tc>
                <a:extLst>
                  <a:ext uri="{0D108BD9-81ED-4DB2-BD59-A6C34878D82A}">
                    <a16:rowId xmlns:a16="http://schemas.microsoft.com/office/drawing/2014/main" val="10005"/>
                  </a:ext>
                </a:extLst>
              </a:tr>
              <a:tr h="370840">
                <a:tc>
                  <a:txBody>
                    <a:bodyPr/>
                    <a:lstStyle/>
                    <a:p>
                      <a:r>
                        <a:rPr lang="en-US" dirty="0" smtClean="0"/>
                        <a:t>Training is slower</a:t>
                      </a:r>
                      <a:r>
                        <a:rPr lang="en-US" baseline="0" dirty="0" smtClean="0"/>
                        <a:t> compared to RBF</a:t>
                      </a:r>
                      <a:endParaRPr lang="en-US" dirty="0"/>
                    </a:p>
                  </a:txBody>
                  <a:tcPr/>
                </a:tc>
                <a:tc>
                  <a:txBody>
                    <a:bodyPr/>
                    <a:lstStyle/>
                    <a:p>
                      <a:r>
                        <a:rPr lang="en-US" dirty="0" smtClean="0"/>
                        <a:t>Training is </a:t>
                      </a:r>
                      <a:r>
                        <a:rPr lang="en-US" dirty="0" err="1" smtClean="0"/>
                        <a:t>comparitely</a:t>
                      </a:r>
                      <a:r>
                        <a:rPr lang="en-US" baseline="0" dirty="0" smtClean="0"/>
                        <a:t> faster than MLP</a:t>
                      </a:r>
                      <a:endParaRPr lang="en-US" dirty="0"/>
                    </a:p>
                  </a:txBody>
                  <a:tcPr/>
                </a:tc>
                <a:extLst>
                  <a:ext uri="{0D108BD9-81ED-4DB2-BD59-A6C34878D82A}">
                    <a16:rowId xmlns:a16="http://schemas.microsoft.com/office/drawing/2014/main" val="10006"/>
                  </a:ext>
                </a:extLst>
              </a:tr>
              <a:tr h="370840">
                <a:tc>
                  <a:txBody>
                    <a:bodyPr/>
                    <a:lstStyle/>
                    <a:p>
                      <a:r>
                        <a:rPr lang="en-US" dirty="0" smtClean="0"/>
                        <a:t>After training MLP is much faster than RBF</a:t>
                      </a:r>
                      <a:endParaRPr lang="en-US" dirty="0"/>
                    </a:p>
                  </a:txBody>
                  <a:tcPr/>
                </a:tc>
                <a:tc>
                  <a:txBody>
                    <a:bodyPr/>
                    <a:lstStyle/>
                    <a:p>
                      <a:r>
                        <a:rPr lang="en-US" dirty="0" smtClean="0"/>
                        <a:t>After training RBF is much slower than MLP</a:t>
                      </a:r>
                    </a:p>
                    <a:p>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b="1" u="sng" dirty="0" smtClean="0">
                <a:solidFill>
                  <a:prstClr val="black"/>
                </a:solidFill>
                <a:latin typeface="Times New Roman" pitchFamily="18" charset="0"/>
              </a:rPr>
              <a:t>Kohonen SOM (Self Organizing Maps)</a:t>
            </a:r>
            <a:r>
              <a:rPr lang="en-US" dirty="0" smtClean="0"/>
              <a:t/>
            </a:r>
            <a:br>
              <a:rPr lang="en-US" dirty="0" smtClean="0"/>
            </a:br>
            <a:endParaRPr lang="en-US" dirty="0"/>
          </a:p>
        </p:txBody>
      </p:sp>
      <p:sp>
        <p:nvSpPr>
          <p:cNvPr id="5" name="Rectangle 4"/>
          <p:cNvSpPr/>
          <p:nvPr/>
        </p:nvSpPr>
        <p:spPr>
          <a:xfrm>
            <a:off x="304800" y="914400"/>
            <a:ext cx="8686800" cy="7571303"/>
          </a:xfrm>
          <a:prstGeom prst="rect">
            <a:avLst/>
          </a:prstGeom>
        </p:spPr>
        <p:txBody>
          <a:bodyPr wrap="square">
            <a:spAutoFit/>
          </a:bodyPr>
          <a:lstStyle/>
          <a:p>
            <a:pPr>
              <a:buFont typeface="Arial" pitchFamily="34" charset="0"/>
              <a:buChar char="•"/>
            </a:pPr>
            <a:r>
              <a:rPr lang="en-IN" sz="2000" dirty="0" smtClean="0"/>
              <a:t>It Consists of only 2 layers( Input and Output Layer)</a:t>
            </a:r>
            <a:endParaRPr lang="en-US" sz="2000" dirty="0" smtClean="0"/>
          </a:p>
          <a:p>
            <a:pPr>
              <a:buFont typeface="Arial" pitchFamily="34" charset="0"/>
              <a:buChar char="•"/>
            </a:pPr>
            <a:r>
              <a:rPr lang="en-US" sz="2000" dirty="0" smtClean="0"/>
              <a:t>We can include additional structure in the network so that the net is forced to make a decision as to which one unit will respond.</a:t>
            </a:r>
          </a:p>
          <a:p>
            <a:pPr>
              <a:buFont typeface="Arial" pitchFamily="34" charset="0"/>
              <a:buChar char="•"/>
            </a:pPr>
            <a:endParaRPr lang="en-US" sz="2000" dirty="0" smtClean="0"/>
          </a:p>
          <a:p>
            <a:pPr>
              <a:buFont typeface="Arial" pitchFamily="34" charset="0"/>
              <a:buChar char="•"/>
            </a:pPr>
            <a:r>
              <a:rPr lang="en-US" sz="2000" dirty="0" smtClean="0"/>
              <a:t>The mechanism by which it is achieved is Neural Networks based on Competition</a:t>
            </a:r>
          </a:p>
          <a:p>
            <a:endParaRPr lang="en-US" sz="2000" i="1" dirty="0" smtClean="0"/>
          </a:p>
          <a:p>
            <a:pPr>
              <a:buFont typeface="Arial" pitchFamily="34" charset="0"/>
              <a:buChar char="•"/>
            </a:pPr>
            <a:r>
              <a:rPr lang="en-US" sz="2000" dirty="0" smtClean="0"/>
              <a:t>It can be used in unsupervised learning.</a:t>
            </a:r>
          </a:p>
          <a:p>
            <a:pPr>
              <a:buFont typeface="Arial" pitchFamily="34" charset="0"/>
              <a:buChar char="•"/>
            </a:pPr>
            <a:endParaRPr lang="en-US" sz="2000" dirty="0" smtClean="0"/>
          </a:p>
          <a:p>
            <a:pPr>
              <a:buFont typeface="Arial" pitchFamily="34" charset="0"/>
              <a:buChar char="•"/>
            </a:pPr>
            <a:r>
              <a:rPr lang="en-US" sz="2000" dirty="0" smtClean="0"/>
              <a:t>A common use for unsupervised learning is clustering based neural networks.</a:t>
            </a:r>
          </a:p>
          <a:p>
            <a:r>
              <a:rPr lang="en-US" sz="2000" dirty="0" smtClean="0"/>
              <a:t>In a clustering net, there are as many units as the input vector has components.</a:t>
            </a:r>
          </a:p>
          <a:p>
            <a:endParaRPr lang="en-US" sz="2000" dirty="0" smtClean="0"/>
          </a:p>
          <a:p>
            <a:pPr>
              <a:buFont typeface="Arial" pitchFamily="34" charset="0"/>
              <a:buChar char="•"/>
            </a:pPr>
            <a:r>
              <a:rPr lang="en-US" sz="2000" dirty="0" smtClean="0"/>
              <a:t>Every output unit represents a cluster and the number of output units limit the number of clusters.</a:t>
            </a:r>
          </a:p>
          <a:p>
            <a:pPr>
              <a:buFont typeface="Arial" pitchFamily="34" charset="0"/>
              <a:buChar char="•"/>
            </a:pPr>
            <a:endParaRPr lang="en-US" sz="2000" dirty="0" smtClean="0"/>
          </a:p>
          <a:p>
            <a:pPr>
              <a:buFont typeface="Arial" pitchFamily="34" charset="0"/>
              <a:buChar char="•"/>
            </a:pPr>
            <a:r>
              <a:rPr lang="en-US" sz="2000" dirty="0" smtClean="0"/>
              <a:t>During the training, the network finds the best matching output unit to the input vector.</a:t>
            </a:r>
          </a:p>
          <a:p>
            <a:pPr>
              <a:buFont typeface="Arial" pitchFamily="34" charset="0"/>
              <a:buChar char="•"/>
            </a:pPr>
            <a:endParaRPr lang="en-US" sz="2000" dirty="0" smtClean="0"/>
          </a:p>
          <a:p>
            <a:pPr>
              <a:buFont typeface="Arial" pitchFamily="34" charset="0"/>
              <a:buChar char="•"/>
            </a:pPr>
            <a:r>
              <a:rPr lang="en-US" sz="2000" dirty="0" smtClean="0"/>
              <a:t>The weight vector of the winner is then updated according to learning algorithm</a:t>
            </a:r>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latin typeface="Times New Roman" pitchFamily="18" charset="0"/>
              </a:rPr>
              <a:t>Kohonen SOM (Self Organizing Maps)</a:t>
            </a:r>
            <a:endParaRPr lang="en-US" sz="3600" dirty="0"/>
          </a:p>
        </p:txBody>
      </p:sp>
      <p:sp>
        <p:nvSpPr>
          <p:cNvPr id="3" name="Content Placeholder 2"/>
          <p:cNvSpPr>
            <a:spLocks noGrp="1"/>
          </p:cNvSpPr>
          <p:nvPr>
            <p:ph sz="half" idx="1"/>
          </p:nvPr>
        </p:nvSpPr>
        <p:spPr>
          <a:xfrm>
            <a:off x="457200" y="1600200"/>
            <a:ext cx="8458200" cy="4525963"/>
          </a:xfrm>
        </p:spPr>
        <p:txBody>
          <a:bodyPr>
            <a:normAutofit/>
          </a:bodyPr>
          <a:lstStyle/>
          <a:p>
            <a:r>
              <a:rPr lang="en-US" dirty="0" smtClean="0"/>
              <a:t>Since it is unsupervised environment, so the name is Self Organizing Maps.</a:t>
            </a:r>
          </a:p>
          <a:p>
            <a:endParaRPr lang="en-US" dirty="0" smtClean="0"/>
          </a:p>
          <a:p>
            <a:r>
              <a:rPr lang="en-US" dirty="0" smtClean="0"/>
              <a:t>Self Organizing NNs are also called Topology Preserving Maps which leads to the idea of neighborhood of the clustering unit.</a:t>
            </a:r>
          </a:p>
          <a:p>
            <a:endParaRPr lang="en-US" dirty="0" smtClean="0"/>
          </a:p>
          <a:p>
            <a:r>
              <a:rPr lang="en-US" dirty="0" smtClean="0"/>
              <a:t>During the self-organizing process, the weight vectors of winning unit and its neighbors are updated.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1219200"/>
            <a:ext cx="7391400" cy="5226050"/>
          </a:xfrm>
          <a:prstGeom prst="rect">
            <a:avLst/>
          </a:prstGeom>
          <a:noFill/>
          <a:ln w="9525">
            <a:noFill/>
            <a:miter lim="800000"/>
            <a:headEnd/>
            <a:tailEnd/>
          </a:ln>
          <a:effectLst/>
        </p:spPr>
      </p:pic>
      <p:sp>
        <p:nvSpPr>
          <p:cNvPr id="3" name="Rectangle 1033"/>
          <p:cNvSpPr>
            <a:spLocks noChangeArrowheads="1"/>
          </p:cNvSpPr>
          <p:nvPr/>
        </p:nvSpPr>
        <p:spPr bwMode="auto">
          <a:xfrm>
            <a:off x="609600" y="152400"/>
            <a:ext cx="8153400" cy="1524000"/>
          </a:xfrm>
          <a:prstGeom prst="rect">
            <a:avLst/>
          </a:prstGeom>
          <a:noFill/>
          <a:ln w="12700">
            <a:noFill/>
            <a:miter lim="800000"/>
            <a:headEnd/>
            <a:tailEnd/>
          </a:ln>
        </p:spPr>
        <p:txBody>
          <a:bodyPr lIns="90488" tIns="44450" rIns="90488" bIns="44450" anchor="ctr"/>
          <a:lstStyle/>
          <a:p>
            <a:pPr algn="ctr" eaLnBrk="0" hangingPunct="0"/>
            <a:endParaRPr lang="en-GB" sz="4400" b="1" dirty="0"/>
          </a:p>
        </p:txBody>
      </p:sp>
      <p:sp>
        <p:nvSpPr>
          <p:cNvPr id="4" name="Rectangle 1033"/>
          <p:cNvSpPr>
            <a:spLocks noChangeArrowheads="1"/>
          </p:cNvSpPr>
          <p:nvPr/>
        </p:nvSpPr>
        <p:spPr bwMode="auto">
          <a:xfrm>
            <a:off x="762000" y="304800"/>
            <a:ext cx="8153400" cy="838200"/>
          </a:xfrm>
          <a:prstGeom prst="rect">
            <a:avLst/>
          </a:prstGeom>
          <a:noFill/>
          <a:ln w="12700">
            <a:noFill/>
            <a:miter lim="800000"/>
            <a:headEnd/>
            <a:tailEnd/>
          </a:ln>
        </p:spPr>
        <p:txBody>
          <a:bodyPr lIns="90488" tIns="44450" rIns="90488" bIns="44450" anchor="ctr"/>
          <a:lstStyle/>
          <a:p>
            <a:pPr algn="ctr" eaLnBrk="0" hangingPunct="0"/>
            <a:endParaRPr lang="en-GB" sz="4400" b="1" dirty="0" smtClean="0"/>
          </a:p>
          <a:p>
            <a:pPr algn="ctr" eaLnBrk="0" hangingPunct="0"/>
            <a:r>
              <a:rPr lang="en-GB" sz="4400" b="1" dirty="0" smtClean="0"/>
              <a:t>Pattern Mapping  </a:t>
            </a:r>
          </a:p>
          <a:p>
            <a:pPr algn="ctr" eaLnBrk="0" hangingPunct="0"/>
            <a:r>
              <a:rPr lang="en-GB" sz="4400" b="1" dirty="0" smtClean="0"/>
              <a:t> </a:t>
            </a:r>
            <a:endParaRPr lang="en-GB" sz="44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latin typeface="Times New Roman" pitchFamily="18" charset="0"/>
              </a:rPr>
              <a:t>Kohonen SOM (Self Organizing Maps)</a:t>
            </a:r>
            <a:endParaRPr lang="en-US" sz="3600"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smtClean="0"/>
              <a:t>Normally, Euclidean distance measure is used to find the cluster unit whose weight vector matches most closely to the input vector.</a:t>
            </a:r>
          </a:p>
          <a:p>
            <a:endParaRPr lang="en-US" dirty="0" smtClean="0"/>
          </a:p>
          <a:p>
            <a:r>
              <a:rPr lang="en-US" dirty="0" smtClean="0"/>
              <a:t>For a linear array of cluster units, the neighborhood of radius </a:t>
            </a:r>
            <a:r>
              <a:rPr lang="en-US" i="1" dirty="0" smtClean="0"/>
              <a:t>R</a:t>
            </a:r>
            <a:r>
              <a:rPr lang="en-US" dirty="0" smtClean="0"/>
              <a:t> around cluster unit </a:t>
            </a:r>
            <a:r>
              <a:rPr lang="en-US" i="1" dirty="0" smtClean="0"/>
              <a:t>J</a:t>
            </a:r>
            <a:r>
              <a:rPr lang="en-US" dirty="0" smtClean="0"/>
              <a:t> consists of all units</a:t>
            </a:r>
            <a:r>
              <a:rPr lang="en-US" i="1" dirty="0" smtClean="0"/>
              <a:t> j </a:t>
            </a:r>
            <a:r>
              <a:rPr lang="en-US" dirty="0" smtClean="0"/>
              <a:t>such that: </a:t>
            </a:r>
          </a:p>
          <a:p>
            <a:endParaRPr lang="en-US"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0" y="5105400"/>
            <a:ext cx="4305300" cy="457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latin typeface="Times New Roman" pitchFamily="18" charset="0"/>
              </a:rPr>
              <a:t>Kohonen SOM (Self Organizing Maps)</a:t>
            </a:r>
            <a:endParaRPr lang="en-US" sz="3600" dirty="0"/>
          </a:p>
        </p:txBody>
      </p:sp>
      <p:sp>
        <p:nvSpPr>
          <p:cNvPr id="3" name="Content Placeholder 2"/>
          <p:cNvSpPr>
            <a:spLocks noGrp="1"/>
          </p:cNvSpPr>
          <p:nvPr>
            <p:ph sz="half" idx="1"/>
          </p:nvPr>
        </p:nvSpPr>
        <p:spPr>
          <a:xfrm>
            <a:off x="457200" y="1600200"/>
            <a:ext cx="8153400" cy="4525963"/>
          </a:xfrm>
        </p:spPr>
        <p:txBody>
          <a:bodyPr/>
          <a:lstStyle/>
          <a:p>
            <a:r>
              <a:rPr lang="en-US" dirty="0" smtClean="0"/>
              <a:t>Architecture of SOM</a:t>
            </a:r>
          </a:p>
          <a:p>
            <a:endParaRPr lang="en-US" dirty="0"/>
          </a:p>
        </p:txBody>
      </p:sp>
      <p:pic>
        <p:nvPicPr>
          <p:cNvPr id="5" name="Picture 2"/>
          <p:cNvPicPr>
            <a:picLocks noChangeAspect="1" noChangeArrowheads="1"/>
          </p:cNvPicPr>
          <p:nvPr/>
        </p:nvPicPr>
        <p:blipFill>
          <a:blip r:embed="rId2" cstate="print"/>
          <a:srcRect b="3943"/>
          <a:stretch>
            <a:fillRect/>
          </a:stretch>
        </p:blipFill>
        <p:spPr bwMode="auto">
          <a:xfrm>
            <a:off x="1447800" y="2514600"/>
            <a:ext cx="6248400" cy="35814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924300" y="5805488"/>
            <a:ext cx="3048000" cy="457200"/>
          </a:xfrm>
          <a:prstGeom prst="rect">
            <a:avLst/>
          </a:prstGeom>
          <a:noFill/>
          <a:ln w="9525">
            <a:noFill/>
            <a:miter lim="800000"/>
            <a:headEnd/>
            <a:tailEnd/>
          </a:ln>
        </p:spPr>
        <p:txBody>
          <a:bodyPr>
            <a:spAutoFit/>
          </a:bodyPr>
          <a:lstStyle/>
          <a:p>
            <a:pPr>
              <a:spcBef>
                <a:spcPct val="50000"/>
              </a:spcBef>
            </a:pPr>
            <a:endParaRPr lang="en-GB" b="0"/>
          </a:p>
        </p:txBody>
      </p:sp>
      <p:sp>
        <p:nvSpPr>
          <p:cNvPr id="16387" name="AutoShape 3"/>
          <p:cNvSpPr>
            <a:spLocks noChangeArrowheads="1"/>
          </p:cNvSpPr>
          <p:nvPr/>
        </p:nvSpPr>
        <p:spPr bwMode="auto">
          <a:xfrm>
            <a:off x="2247900" y="1843088"/>
            <a:ext cx="4648200" cy="1371600"/>
          </a:xfrm>
          <a:prstGeom prst="parallelogram">
            <a:avLst>
              <a:gd name="adj" fmla="val 84722"/>
            </a:avLst>
          </a:prstGeom>
          <a:noFill/>
          <a:ln w="28575">
            <a:solidFill>
              <a:srgbClr val="008000"/>
            </a:solidFill>
            <a:prstDash val="dashDot"/>
            <a:miter lim="800000"/>
            <a:headEnd/>
            <a:tailEnd/>
          </a:ln>
        </p:spPr>
        <p:txBody>
          <a:bodyPr wrap="none" anchor="ctr"/>
          <a:lstStyle/>
          <a:p>
            <a:endParaRPr lang="en-US"/>
          </a:p>
        </p:txBody>
      </p:sp>
      <p:sp>
        <p:nvSpPr>
          <p:cNvPr id="16388" name="Oval 4">
            <a:hlinkClick r:id="rId3" action="ppaction://hlinksldjump"/>
          </p:cNvPr>
          <p:cNvSpPr>
            <a:spLocks noChangeArrowheads="1"/>
          </p:cNvSpPr>
          <p:nvPr/>
        </p:nvSpPr>
        <p:spPr bwMode="auto">
          <a:xfrm>
            <a:off x="2476500" y="4129088"/>
            <a:ext cx="228600" cy="228600"/>
          </a:xfrm>
          <a:prstGeom prst="ellipse">
            <a:avLst/>
          </a:prstGeom>
          <a:gradFill rotWithShape="0">
            <a:gsLst>
              <a:gs pos="0">
                <a:srgbClr val="C0C0C0"/>
              </a:gs>
              <a:gs pos="100000">
                <a:srgbClr val="595959"/>
              </a:gs>
            </a:gsLst>
            <a:path path="shape">
              <a:fillToRect l="50000" t="50000" r="50000" b="50000"/>
            </a:path>
          </a:gradFill>
          <a:ln w="9525">
            <a:noFill/>
            <a:round/>
            <a:headEnd/>
            <a:tailEnd/>
          </a:ln>
        </p:spPr>
        <p:txBody>
          <a:bodyPr wrap="none" lIns="92075" tIns="46038" rIns="92075" bIns="46038" anchor="ctr"/>
          <a:lstStyle/>
          <a:p>
            <a:pPr>
              <a:spcBef>
                <a:spcPct val="50000"/>
              </a:spcBef>
            </a:pPr>
            <a:endParaRPr lang="en-GB" b="0"/>
          </a:p>
        </p:txBody>
      </p:sp>
      <p:sp>
        <p:nvSpPr>
          <p:cNvPr id="16389" name="Oval 5">
            <a:hlinkClick r:id="rId3" action="ppaction://hlinksldjump"/>
          </p:cNvPr>
          <p:cNvSpPr>
            <a:spLocks noChangeArrowheads="1"/>
          </p:cNvSpPr>
          <p:nvPr/>
        </p:nvSpPr>
        <p:spPr bwMode="auto">
          <a:xfrm>
            <a:off x="4610100" y="2757488"/>
            <a:ext cx="228600" cy="228600"/>
          </a:xfrm>
          <a:prstGeom prst="ellipse">
            <a:avLst/>
          </a:prstGeom>
          <a:gradFill rotWithShape="0">
            <a:gsLst>
              <a:gs pos="0">
                <a:srgbClr val="FFFF99"/>
              </a:gs>
              <a:gs pos="100000">
                <a:srgbClr val="AAAA66"/>
              </a:gs>
            </a:gsLst>
            <a:path path="shape">
              <a:fillToRect l="50000" t="50000" r="50000" b="50000"/>
            </a:path>
          </a:gradFill>
          <a:ln w="9525">
            <a:noFill/>
            <a:round/>
            <a:headEnd/>
            <a:tailEnd/>
          </a:ln>
        </p:spPr>
        <p:txBody>
          <a:bodyPr wrap="none" lIns="92075" tIns="46038" rIns="92075" bIns="46038" anchor="ctr"/>
          <a:lstStyle/>
          <a:p>
            <a:pPr>
              <a:spcBef>
                <a:spcPct val="50000"/>
              </a:spcBef>
            </a:pPr>
            <a:endParaRPr lang="en-GB" b="0"/>
          </a:p>
        </p:txBody>
      </p:sp>
      <p:sp>
        <p:nvSpPr>
          <p:cNvPr id="16390" name="Oval 6">
            <a:hlinkClick r:id="rId3" action="ppaction://hlinksldjump"/>
          </p:cNvPr>
          <p:cNvSpPr>
            <a:spLocks noChangeArrowheads="1"/>
          </p:cNvSpPr>
          <p:nvPr/>
        </p:nvSpPr>
        <p:spPr bwMode="auto">
          <a:xfrm>
            <a:off x="3238500" y="4129088"/>
            <a:ext cx="228600" cy="228600"/>
          </a:xfrm>
          <a:prstGeom prst="ellipse">
            <a:avLst/>
          </a:prstGeom>
          <a:gradFill rotWithShape="0">
            <a:gsLst>
              <a:gs pos="0">
                <a:srgbClr val="C0C0C0"/>
              </a:gs>
              <a:gs pos="100000">
                <a:srgbClr val="595959"/>
              </a:gs>
            </a:gsLst>
            <a:path path="shape">
              <a:fillToRect l="50000" t="50000" r="50000" b="50000"/>
            </a:path>
          </a:gradFill>
          <a:ln w="9525">
            <a:noFill/>
            <a:round/>
            <a:headEnd/>
            <a:tailEnd/>
          </a:ln>
        </p:spPr>
        <p:txBody>
          <a:bodyPr wrap="none" lIns="92075" tIns="46038" rIns="92075" bIns="46038" anchor="ctr"/>
          <a:lstStyle/>
          <a:p>
            <a:pPr>
              <a:spcBef>
                <a:spcPct val="50000"/>
              </a:spcBef>
            </a:pPr>
            <a:endParaRPr lang="en-GB" b="0"/>
          </a:p>
        </p:txBody>
      </p:sp>
      <p:sp>
        <p:nvSpPr>
          <p:cNvPr id="16391" name="Oval 7">
            <a:hlinkClick r:id="rId3" action="ppaction://hlinksldjump"/>
          </p:cNvPr>
          <p:cNvSpPr>
            <a:spLocks noChangeArrowheads="1"/>
          </p:cNvSpPr>
          <p:nvPr/>
        </p:nvSpPr>
        <p:spPr bwMode="auto">
          <a:xfrm>
            <a:off x="3924300" y="4129088"/>
            <a:ext cx="228600" cy="228600"/>
          </a:xfrm>
          <a:prstGeom prst="ellipse">
            <a:avLst/>
          </a:prstGeom>
          <a:gradFill rotWithShape="0">
            <a:gsLst>
              <a:gs pos="0">
                <a:srgbClr val="C0C0C0"/>
              </a:gs>
              <a:gs pos="100000">
                <a:srgbClr val="595959"/>
              </a:gs>
            </a:gsLst>
            <a:path path="shape">
              <a:fillToRect l="50000" t="50000" r="50000" b="50000"/>
            </a:path>
          </a:gradFill>
          <a:ln w="9525">
            <a:noFill/>
            <a:round/>
            <a:headEnd/>
            <a:tailEnd/>
          </a:ln>
        </p:spPr>
        <p:txBody>
          <a:bodyPr wrap="none" lIns="92075" tIns="46038" rIns="92075" bIns="46038" anchor="ctr"/>
          <a:lstStyle/>
          <a:p>
            <a:pPr>
              <a:spcBef>
                <a:spcPct val="50000"/>
              </a:spcBef>
            </a:pPr>
            <a:endParaRPr lang="en-GB" b="0"/>
          </a:p>
        </p:txBody>
      </p:sp>
      <p:sp>
        <p:nvSpPr>
          <p:cNvPr id="16392" name="Oval 8">
            <a:hlinkClick r:id="rId3" action="ppaction://hlinksldjump"/>
          </p:cNvPr>
          <p:cNvSpPr>
            <a:spLocks noChangeArrowheads="1"/>
          </p:cNvSpPr>
          <p:nvPr/>
        </p:nvSpPr>
        <p:spPr bwMode="auto">
          <a:xfrm>
            <a:off x="4610100" y="4129088"/>
            <a:ext cx="228600" cy="228600"/>
          </a:xfrm>
          <a:prstGeom prst="ellipse">
            <a:avLst/>
          </a:prstGeom>
          <a:gradFill rotWithShape="0">
            <a:gsLst>
              <a:gs pos="0">
                <a:srgbClr val="C0C0C0"/>
              </a:gs>
              <a:gs pos="100000">
                <a:srgbClr val="595959"/>
              </a:gs>
            </a:gsLst>
            <a:path path="shape">
              <a:fillToRect l="50000" t="50000" r="50000" b="50000"/>
            </a:path>
          </a:gradFill>
          <a:ln w="9525">
            <a:noFill/>
            <a:round/>
            <a:headEnd/>
            <a:tailEnd/>
          </a:ln>
        </p:spPr>
        <p:txBody>
          <a:bodyPr wrap="none" lIns="92075" tIns="46038" rIns="92075" bIns="46038" anchor="ctr"/>
          <a:lstStyle/>
          <a:p>
            <a:pPr>
              <a:spcBef>
                <a:spcPct val="50000"/>
              </a:spcBef>
            </a:pPr>
            <a:endParaRPr lang="en-GB" b="0"/>
          </a:p>
        </p:txBody>
      </p:sp>
      <p:sp>
        <p:nvSpPr>
          <p:cNvPr id="16393" name="Oval 9">
            <a:hlinkClick r:id="rId3" action="ppaction://hlinksldjump"/>
          </p:cNvPr>
          <p:cNvSpPr>
            <a:spLocks noChangeArrowheads="1"/>
          </p:cNvSpPr>
          <p:nvPr/>
        </p:nvSpPr>
        <p:spPr bwMode="auto">
          <a:xfrm>
            <a:off x="5295900" y="4129088"/>
            <a:ext cx="228600" cy="228600"/>
          </a:xfrm>
          <a:prstGeom prst="ellipse">
            <a:avLst/>
          </a:prstGeom>
          <a:gradFill rotWithShape="0">
            <a:gsLst>
              <a:gs pos="0">
                <a:srgbClr val="C0C0C0"/>
              </a:gs>
              <a:gs pos="100000">
                <a:srgbClr val="595959"/>
              </a:gs>
            </a:gsLst>
            <a:path path="shape">
              <a:fillToRect l="50000" t="50000" r="50000" b="50000"/>
            </a:path>
          </a:gradFill>
          <a:ln w="9525">
            <a:noFill/>
            <a:round/>
            <a:headEnd/>
            <a:tailEnd/>
          </a:ln>
        </p:spPr>
        <p:txBody>
          <a:bodyPr wrap="none" lIns="92075" tIns="46038" rIns="92075" bIns="46038" anchor="ctr"/>
          <a:lstStyle/>
          <a:p>
            <a:pPr>
              <a:spcBef>
                <a:spcPct val="50000"/>
              </a:spcBef>
            </a:pPr>
            <a:endParaRPr lang="en-GB" b="0"/>
          </a:p>
        </p:txBody>
      </p:sp>
      <p:sp>
        <p:nvSpPr>
          <p:cNvPr id="16394" name="Text Box 10"/>
          <p:cNvSpPr txBox="1">
            <a:spLocks noChangeArrowheads="1"/>
          </p:cNvSpPr>
          <p:nvPr/>
        </p:nvSpPr>
        <p:spPr bwMode="auto">
          <a:xfrm>
            <a:off x="5143500" y="3443288"/>
            <a:ext cx="2362200" cy="336550"/>
          </a:xfrm>
          <a:prstGeom prst="rect">
            <a:avLst/>
          </a:prstGeom>
          <a:noFill/>
          <a:ln w="9525">
            <a:noFill/>
            <a:miter lim="800000"/>
            <a:headEnd/>
            <a:tailEnd/>
          </a:ln>
        </p:spPr>
        <p:txBody>
          <a:bodyPr>
            <a:spAutoFit/>
          </a:bodyPr>
          <a:lstStyle/>
          <a:p>
            <a:pPr>
              <a:spcBef>
                <a:spcPct val="50000"/>
              </a:spcBef>
            </a:pPr>
            <a:r>
              <a:rPr lang="en-US" sz="1600"/>
              <a:t>Winning neuron</a:t>
            </a:r>
            <a:endParaRPr lang="en-US"/>
          </a:p>
        </p:txBody>
      </p:sp>
      <p:sp>
        <p:nvSpPr>
          <p:cNvPr id="16395" name="Line 11"/>
          <p:cNvSpPr>
            <a:spLocks noChangeShapeType="1"/>
          </p:cNvSpPr>
          <p:nvPr/>
        </p:nvSpPr>
        <p:spPr bwMode="auto">
          <a:xfrm flipH="1" flipV="1">
            <a:off x="4991100" y="2986088"/>
            <a:ext cx="457200" cy="533400"/>
          </a:xfrm>
          <a:prstGeom prst="line">
            <a:avLst/>
          </a:prstGeom>
          <a:noFill/>
          <a:ln w="9525">
            <a:solidFill>
              <a:schemeClr val="tx1"/>
            </a:solidFill>
            <a:round/>
            <a:headEnd/>
            <a:tailEnd type="triangle" w="med" len="med"/>
          </a:ln>
        </p:spPr>
        <p:txBody>
          <a:bodyPr wrap="none" anchor="ctr"/>
          <a:lstStyle/>
          <a:p>
            <a:endParaRPr lang="en-US"/>
          </a:p>
        </p:txBody>
      </p:sp>
      <p:sp>
        <p:nvSpPr>
          <p:cNvPr id="16396" name="Text Box 12"/>
          <p:cNvSpPr txBox="1">
            <a:spLocks noChangeArrowheads="1"/>
          </p:cNvSpPr>
          <p:nvPr/>
        </p:nvSpPr>
        <p:spPr bwMode="auto">
          <a:xfrm>
            <a:off x="1714500" y="2681288"/>
            <a:ext cx="990600" cy="457200"/>
          </a:xfrm>
          <a:prstGeom prst="rect">
            <a:avLst/>
          </a:prstGeom>
          <a:noFill/>
          <a:ln w="9525">
            <a:noFill/>
            <a:miter lim="800000"/>
            <a:headEnd/>
            <a:tailEnd/>
          </a:ln>
        </p:spPr>
        <p:txBody>
          <a:bodyPr>
            <a:spAutoFit/>
          </a:bodyPr>
          <a:lstStyle/>
          <a:p>
            <a:pPr>
              <a:spcBef>
                <a:spcPct val="50000"/>
              </a:spcBef>
            </a:pPr>
            <a:r>
              <a:rPr lang="en-US" i="1"/>
              <a:t>w</a:t>
            </a:r>
            <a:r>
              <a:rPr lang="en-US" i="1" baseline="-25000"/>
              <a:t>i</a:t>
            </a:r>
            <a:endParaRPr lang="en-US" i="1"/>
          </a:p>
        </p:txBody>
      </p:sp>
      <p:sp>
        <p:nvSpPr>
          <p:cNvPr id="16397" name="Line 13"/>
          <p:cNvSpPr>
            <a:spLocks noChangeShapeType="1"/>
          </p:cNvSpPr>
          <p:nvPr/>
        </p:nvSpPr>
        <p:spPr bwMode="auto">
          <a:xfrm flipV="1">
            <a:off x="2552700" y="2986088"/>
            <a:ext cx="381000" cy="1143000"/>
          </a:xfrm>
          <a:prstGeom prst="line">
            <a:avLst/>
          </a:prstGeom>
          <a:noFill/>
          <a:ln w="6350">
            <a:solidFill>
              <a:schemeClr val="tx1"/>
            </a:solidFill>
            <a:round/>
            <a:headEnd/>
            <a:tailEnd/>
          </a:ln>
        </p:spPr>
        <p:txBody>
          <a:bodyPr wrap="none" anchor="ctr"/>
          <a:lstStyle/>
          <a:p>
            <a:endParaRPr lang="en-US"/>
          </a:p>
        </p:txBody>
      </p:sp>
      <p:sp>
        <p:nvSpPr>
          <p:cNvPr id="16398" name="Line 14"/>
          <p:cNvSpPr>
            <a:spLocks noChangeShapeType="1"/>
          </p:cNvSpPr>
          <p:nvPr/>
        </p:nvSpPr>
        <p:spPr bwMode="auto">
          <a:xfrm flipH="1" flipV="1">
            <a:off x="2933700" y="2986088"/>
            <a:ext cx="381000" cy="11430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H="1" flipV="1">
            <a:off x="2933700" y="2986088"/>
            <a:ext cx="1066800" cy="1143000"/>
          </a:xfrm>
          <a:prstGeom prst="line">
            <a:avLst/>
          </a:prstGeom>
          <a:noFill/>
          <a:ln w="9525">
            <a:solidFill>
              <a:schemeClr val="tx1"/>
            </a:solidFill>
            <a:round/>
            <a:headEnd/>
            <a:tailEnd/>
          </a:ln>
        </p:spPr>
        <p:txBody>
          <a:bodyPr wrap="none" anchor="ctr"/>
          <a:lstStyle/>
          <a:p>
            <a:endParaRPr lang="en-US"/>
          </a:p>
        </p:txBody>
      </p:sp>
      <p:sp>
        <p:nvSpPr>
          <p:cNvPr id="16400" name="Line 16"/>
          <p:cNvSpPr>
            <a:spLocks noChangeShapeType="1"/>
          </p:cNvSpPr>
          <p:nvPr/>
        </p:nvSpPr>
        <p:spPr bwMode="auto">
          <a:xfrm flipH="1" flipV="1">
            <a:off x="2933700" y="2986088"/>
            <a:ext cx="1752600" cy="1143000"/>
          </a:xfrm>
          <a:prstGeom prst="line">
            <a:avLst/>
          </a:prstGeom>
          <a:noFill/>
          <a:ln w="9525">
            <a:solidFill>
              <a:schemeClr val="tx1"/>
            </a:solidFill>
            <a:round/>
            <a:headEnd/>
            <a:tailEnd/>
          </a:ln>
        </p:spPr>
        <p:txBody>
          <a:bodyPr wrap="none" anchor="ctr"/>
          <a:lstStyle/>
          <a:p>
            <a:endParaRPr lang="en-US"/>
          </a:p>
        </p:txBody>
      </p:sp>
      <p:sp>
        <p:nvSpPr>
          <p:cNvPr id="16401" name="Line 17"/>
          <p:cNvSpPr>
            <a:spLocks noChangeShapeType="1"/>
          </p:cNvSpPr>
          <p:nvPr/>
        </p:nvSpPr>
        <p:spPr bwMode="auto">
          <a:xfrm flipH="1" flipV="1">
            <a:off x="2933700" y="2986088"/>
            <a:ext cx="2438400" cy="1143000"/>
          </a:xfrm>
          <a:prstGeom prst="line">
            <a:avLst/>
          </a:prstGeom>
          <a:noFill/>
          <a:ln w="9525">
            <a:solidFill>
              <a:schemeClr val="tx1"/>
            </a:solidFill>
            <a:round/>
            <a:headEnd/>
            <a:tailEnd/>
          </a:ln>
        </p:spPr>
        <p:txBody>
          <a:bodyPr wrap="none" anchor="ctr"/>
          <a:lstStyle/>
          <a:p>
            <a:endParaRPr lang="en-US"/>
          </a:p>
        </p:txBody>
      </p:sp>
      <p:sp>
        <p:nvSpPr>
          <p:cNvPr id="16402" name="Line 18"/>
          <p:cNvSpPr>
            <a:spLocks noChangeShapeType="1"/>
          </p:cNvSpPr>
          <p:nvPr/>
        </p:nvSpPr>
        <p:spPr bwMode="auto">
          <a:xfrm>
            <a:off x="2247900" y="2986088"/>
            <a:ext cx="533400" cy="0"/>
          </a:xfrm>
          <a:prstGeom prst="line">
            <a:avLst/>
          </a:prstGeom>
          <a:noFill/>
          <a:ln w="9525">
            <a:solidFill>
              <a:schemeClr val="tx1"/>
            </a:solidFill>
            <a:round/>
            <a:headEnd/>
            <a:tailEnd type="triangle" w="med" len="med"/>
          </a:ln>
        </p:spPr>
        <p:txBody>
          <a:bodyPr wrap="none" anchor="ctr"/>
          <a:lstStyle/>
          <a:p>
            <a:endParaRPr lang="en-US"/>
          </a:p>
        </p:txBody>
      </p:sp>
      <p:sp>
        <p:nvSpPr>
          <p:cNvPr id="16403" name="Text Box 19"/>
          <p:cNvSpPr txBox="1">
            <a:spLocks noChangeArrowheads="1"/>
          </p:cNvSpPr>
          <p:nvPr/>
        </p:nvSpPr>
        <p:spPr bwMode="auto">
          <a:xfrm>
            <a:off x="1790700" y="2224088"/>
            <a:ext cx="1143000" cy="366712"/>
          </a:xfrm>
          <a:prstGeom prst="rect">
            <a:avLst/>
          </a:prstGeom>
          <a:noFill/>
          <a:ln w="9525">
            <a:noFill/>
            <a:miter lim="800000"/>
            <a:headEnd/>
            <a:tailEnd/>
          </a:ln>
        </p:spPr>
        <p:txBody>
          <a:bodyPr>
            <a:spAutoFit/>
          </a:bodyPr>
          <a:lstStyle/>
          <a:p>
            <a:pPr>
              <a:spcBef>
                <a:spcPct val="50000"/>
              </a:spcBef>
            </a:pPr>
            <a:r>
              <a:rPr lang="en-US" sz="1800"/>
              <a:t>neuron </a:t>
            </a:r>
            <a:r>
              <a:rPr lang="en-US" sz="1800" i="1"/>
              <a:t>i</a:t>
            </a:r>
            <a:endParaRPr lang="en-US" b="0"/>
          </a:p>
        </p:txBody>
      </p:sp>
      <p:sp>
        <p:nvSpPr>
          <p:cNvPr id="16404" name="Line 20"/>
          <p:cNvSpPr>
            <a:spLocks noChangeShapeType="1"/>
          </p:cNvSpPr>
          <p:nvPr/>
        </p:nvSpPr>
        <p:spPr bwMode="auto">
          <a:xfrm>
            <a:off x="2476500" y="2452688"/>
            <a:ext cx="381000" cy="304800"/>
          </a:xfrm>
          <a:prstGeom prst="line">
            <a:avLst/>
          </a:prstGeom>
          <a:noFill/>
          <a:ln w="9525">
            <a:solidFill>
              <a:schemeClr val="tx1"/>
            </a:solidFill>
            <a:round/>
            <a:headEnd/>
            <a:tailEnd type="triangle" w="med" len="med"/>
          </a:ln>
        </p:spPr>
        <p:txBody>
          <a:bodyPr wrap="none" anchor="ctr"/>
          <a:lstStyle/>
          <a:p>
            <a:endParaRPr lang="en-US"/>
          </a:p>
        </p:txBody>
      </p:sp>
      <p:sp>
        <p:nvSpPr>
          <p:cNvPr id="16405" name="Line 21"/>
          <p:cNvSpPr>
            <a:spLocks noChangeShapeType="1"/>
          </p:cNvSpPr>
          <p:nvPr/>
        </p:nvSpPr>
        <p:spPr bwMode="auto">
          <a:xfrm>
            <a:off x="2247900" y="4510088"/>
            <a:ext cx="3505200" cy="0"/>
          </a:xfrm>
          <a:prstGeom prst="line">
            <a:avLst/>
          </a:prstGeom>
          <a:noFill/>
          <a:ln w="9525">
            <a:solidFill>
              <a:schemeClr val="tx1"/>
            </a:solidFill>
            <a:round/>
            <a:headEnd/>
            <a:tailEnd/>
          </a:ln>
        </p:spPr>
        <p:txBody>
          <a:bodyPr wrap="none" anchor="ctr"/>
          <a:lstStyle/>
          <a:p>
            <a:endParaRPr lang="en-US"/>
          </a:p>
        </p:txBody>
      </p:sp>
      <p:sp>
        <p:nvSpPr>
          <p:cNvPr id="16406" name="Line 22"/>
          <p:cNvSpPr>
            <a:spLocks noChangeShapeType="1"/>
          </p:cNvSpPr>
          <p:nvPr/>
        </p:nvSpPr>
        <p:spPr bwMode="auto">
          <a:xfrm flipV="1">
            <a:off x="2247900" y="4281488"/>
            <a:ext cx="0" cy="228600"/>
          </a:xfrm>
          <a:prstGeom prst="line">
            <a:avLst/>
          </a:prstGeom>
          <a:noFill/>
          <a:ln w="9525">
            <a:solidFill>
              <a:schemeClr val="tx1"/>
            </a:solidFill>
            <a:round/>
            <a:headEnd/>
            <a:tailEnd/>
          </a:ln>
        </p:spPr>
        <p:txBody>
          <a:bodyPr wrap="none" anchor="ctr"/>
          <a:lstStyle/>
          <a:p>
            <a:endParaRPr lang="en-US"/>
          </a:p>
        </p:txBody>
      </p:sp>
      <p:sp>
        <p:nvSpPr>
          <p:cNvPr id="16407" name="Line 23"/>
          <p:cNvSpPr>
            <a:spLocks noChangeShapeType="1"/>
          </p:cNvSpPr>
          <p:nvPr/>
        </p:nvSpPr>
        <p:spPr bwMode="auto">
          <a:xfrm flipV="1">
            <a:off x="5753100" y="4205288"/>
            <a:ext cx="0" cy="304800"/>
          </a:xfrm>
          <a:prstGeom prst="line">
            <a:avLst/>
          </a:prstGeom>
          <a:noFill/>
          <a:ln w="9525">
            <a:solidFill>
              <a:schemeClr val="tx1"/>
            </a:solidFill>
            <a:round/>
            <a:headEnd/>
            <a:tailEnd/>
          </a:ln>
        </p:spPr>
        <p:txBody>
          <a:bodyPr wrap="none" anchor="ctr"/>
          <a:lstStyle/>
          <a:p>
            <a:endParaRPr lang="en-US"/>
          </a:p>
        </p:txBody>
      </p:sp>
      <p:sp>
        <p:nvSpPr>
          <p:cNvPr id="16408" name="Line 24"/>
          <p:cNvSpPr>
            <a:spLocks noChangeShapeType="1"/>
          </p:cNvSpPr>
          <p:nvPr/>
        </p:nvSpPr>
        <p:spPr bwMode="auto">
          <a:xfrm flipV="1">
            <a:off x="1790700" y="4586288"/>
            <a:ext cx="1295400" cy="381000"/>
          </a:xfrm>
          <a:prstGeom prst="line">
            <a:avLst/>
          </a:prstGeom>
          <a:noFill/>
          <a:ln w="9525">
            <a:solidFill>
              <a:schemeClr val="tx1"/>
            </a:solidFill>
            <a:round/>
            <a:headEnd/>
            <a:tailEnd type="triangle" w="med" len="med"/>
          </a:ln>
        </p:spPr>
        <p:txBody>
          <a:bodyPr wrap="none" anchor="ctr"/>
          <a:lstStyle/>
          <a:p>
            <a:endParaRPr lang="en-US"/>
          </a:p>
        </p:txBody>
      </p:sp>
      <p:sp>
        <p:nvSpPr>
          <p:cNvPr id="16409" name="Text Box 25"/>
          <p:cNvSpPr txBox="1">
            <a:spLocks noChangeArrowheads="1"/>
          </p:cNvSpPr>
          <p:nvPr/>
        </p:nvSpPr>
        <p:spPr bwMode="auto">
          <a:xfrm>
            <a:off x="723900" y="4967288"/>
            <a:ext cx="2362200" cy="366712"/>
          </a:xfrm>
          <a:prstGeom prst="rect">
            <a:avLst/>
          </a:prstGeom>
          <a:noFill/>
          <a:ln w="9525">
            <a:noFill/>
            <a:miter lim="800000"/>
            <a:headEnd/>
            <a:tailEnd/>
          </a:ln>
        </p:spPr>
        <p:txBody>
          <a:bodyPr>
            <a:spAutoFit/>
          </a:bodyPr>
          <a:lstStyle/>
          <a:p>
            <a:pPr>
              <a:spcBef>
                <a:spcPct val="50000"/>
              </a:spcBef>
            </a:pPr>
            <a:r>
              <a:rPr lang="en-US" sz="1800"/>
              <a:t>Input vector</a:t>
            </a:r>
            <a:r>
              <a:rPr lang="en-US" sz="1800" i="1"/>
              <a:t> X</a:t>
            </a:r>
            <a:endParaRPr lang="en-US" b="0"/>
          </a:p>
        </p:txBody>
      </p:sp>
      <p:sp>
        <p:nvSpPr>
          <p:cNvPr id="16410" name="Text Box 26"/>
          <p:cNvSpPr txBox="1">
            <a:spLocks noChangeArrowheads="1"/>
          </p:cNvSpPr>
          <p:nvPr/>
        </p:nvSpPr>
        <p:spPr bwMode="auto">
          <a:xfrm>
            <a:off x="3162300" y="5043488"/>
            <a:ext cx="3657600" cy="1004887"/>
          </a:xfrm>
          <a:prstGeom prst="rect">
            <a:avLst/>
          </a:prstGeom>
          <a:noFill/>
          <a:ln w="9525">
            <a:noFill/>
            <a:miter lim="800000"/>
            <a:headEnd/>
            <a:tailEnd/>
          </a:ln>
        </p:spPr>
        <p:txBody>
          <a:bodyPr>
            <a:spAutoFit/>
          </a:bodyPr>
          <a:lstStyle/>
          <a:p>
            <a:pPr>
              <a:spcBef>
                <a:spcPct val="50000"/>
              </a:spcBef>
            </a:pPr>
            <a:r>
              <a:rPr lang="en-US" i="1"/>
              <a:t>X</a:t>
            </a:r>
            <a:r>
              <a:rPr lang="en-US"/>
              <a:t>=[</a:t>
            </a:r>
            <a:r>
              <a:rPr lang="en-US" i="1"/>
              <a:t>x</a:t>
            </a:r>
            <a:r>
              <a:rPr lang="en-US" baseline="-25000"/>
              <a:t>1</a:t>
            </a:r>
            <a:r>
              <a:rPr lang="en-US"/>
              <a:t>,</a:t>
            </a:r>
            <a:r>
              <a:rPr lang="en-US" i="1"/>
              <a:t>x</a:t>
            </a:r>
            <a:r>
              <a:rPr lang="en-US" baseline="-25000"/>
              <a:t>2</a:t>
            </a:r>
            <a:r>
              <a:rPr lang="en-US"/>
              <a:t>,…</a:t>
            </a:r>
            <a:r>
              <a:rPr lang="en-US" i="1"/>
              <a:t>x</a:t>
            </a:r>
            <a:r>
              <a:rPr lang="en-US" baseline="-25000"/>
              <a:t>n</a:t>
            </a:r>
            <a:r>
              <a:rPr lang="en-US"/>
              <a:t>] </a:t>
            </a:r>
            <a:r>
              <a:rPr lang="en-US">
                <a:sym typeface="Symbol" pitchFamily="18" charset="2"/>
              </a:rPr>
              <a:t> R</a:t>
            </a:r>
            <a:r>
              <a:rPr lang="en-US" i="1" baseline="30000">
                <a:sym typeface="Symbol" pitchFamily="18" charset="2"/>
              </a:rPr>
              <a:t>n</a:t>
            </a:r>
            <a:endParaRPr lang="en-US">
              <a:sym typeface="Symbol" pitchFamily="18" charset="2"/>
            </a:endParaRPr>
          </a:p>
          <a:p>
            <a:pPr>
              <a:spcBef>
                <a:spcPct val="50000"/>
              </a:spcBef>
            </a:pPr>
            <a:r>
              <a:rPr lang="en-US" i="1">
                <a:sym typeface="Symbol" pitchFamily="18" charset="2"/>
              </a:rPr>
              <a:t>w</a:t>
            </a:r>
            <a:r>
              <a:rPr lang="en-US" i="1" baseline="-25000"/>
              <a:t>i</a:t>
            </a:r>
            <a:r>
              <a:rPr lang="en-US" i="1"/>
              <a:t>=</a:t>
            </a:r>
            <a:r>
              <a:rPr lang="en-US"/>
              <a:t>[</a:t>
            </a:r>
            <a:r>
              <a:rPr lang="en-US" i="1"/>
              <a:t>w</a:t>
            </a:r>
            <a:r>
              <a:rPr lang="en-US" i="1" baseline="-25000"/>
              <a:t>i</a:t>
            </a:r>
            <a:r>
              <a:rPr lang="en-US" baseline="-25000"/>
              <a:t>1</a:t>
            </a:r>
            <a:r>
              <a:rPr lang="en-US"/>
              <a:t>,</a:t>
            </a:r>
            <a:r>
              <a:rPr lang="en-US" i="1"/>
              <a:t>w</a:t>
            </a:r>
            <a:r>
              <a:rPr lang="en-US" i="1" baseline="-25000"/>
              <a:t>i</a:t>
            </a:r>
            <a:r>
              <a:rPr lang="en-US" baseline="-25000"/>
              <a:t>2</a:t>
            </a:r>
            <a:r>
              <a:rPr lang="en-US"/>
              <a:t>,…,</a:t>
            </a:r>
            <a:r>
              <a:rPr lang="en-US" i="1"/>
              <a:t>w</a:t>
            </a:r>
            <a:r>
              <a:rPr lang="en-US" i="1" baseline="-25000"/>
              <a:t>in</a:t>
            </a:r>
            <a:r>
              <a:rPr lang="en-US"/>
              <a:t>] </a:t>
            </a:r>
            <a:r>
              <a:rPr lang="en-US">
                <a:sym typeface="Symbol" pitchFamily="18" charset="2"/>
              </a:rPr>
              <a:t> R</a:t>
            </a:r>
            <a:r>
              <a:rPr lang="en-US" i="1" baseline="30000">
                <a:sym typeface="Symbol" pitchFamily="18" charset="2"/>
              </a:rPr>
              <a:t>n</a:t>
            </a:r>
            <a:r>
              <a:rPr lang="en-US"/>
              <a:t> </a:t>
            </a:r>
          </a:p>
        </p:txBody>
      </p:sp>
      <p:sp>
        <p:nvSpPr>
          <p:cNvPr id="16411" name="Line 27"/>
          <p:cNvSpPr>
            <a:spLocks noChangeShapeType="1"/>
          </p:cNvSpPr>
          <p:nvPr/>
        </p:nvSpPr>
        <p:spPr bwMode="auto">
          <a:xfrm flipH="1">
            <a:off x="6210300" y="2681288"/>
            <a:ext cx="533400" cy="0"/>
          </a:xfrm>
          <a:prstGeom prst="line">
            <a:avLst/>
          </a:prstGeom>
          <a:noFill/>
          <a:ln w="9525">
            <a:solidFill>
              <a:schemeClr val="tx1"/>
            </a:solidFill>
            <a:round/>
            <a:headEnd/>
            <a:tailEnd type="triangle" w="med" len="med"/>
          </a:ln>
        </p:spPr>
        <p:txBody>
          <a:bodyPr wrap="none" anchor="ctr"/>
          <a:lstStyle/>
          <a:p>
            <a:endParaRPr lang="en-US"/>
          </a:p>
        </p:txBody>
      </p:sp>
      <p:sp>
        <p:nvSpPr>
          <p:cNvPr id="736284" name="Text Box 28"/>
          <p:cNvSpPr txBox="1">
            <a:spLocks noChangeArrowheads="1"/>
          </p:cNvSpPr>
          <p:nvPr/>
        </p:nvSpPr>
        <p:spPr bwMode="auto">
          <a:xfrm>
            <a:off x="6743700" y="2452688"/>
            <a:ext cx="1905000" cy="39687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FFFFFF"/>
                  </a:outerShdw>
                </a:effectLst>
              </a:rPr>
              <a:t>Kohonen layer</a:t>
            </a:r>
            <a:endParaRPr lang="en-US" b="0" dirty="0"/>
          </a:p>
        </p:txBody>
      </p:sp>
      <p:sp>
        <p:nvSpPr>
          <p:cNvPr id="736285" name="Oval 29">
            <a:hlinkClick r:id="rId3" action="ppaction://hlinksldjump"/>
          </p:cNvPr>
          <p:cNvSpPr>
            <a:spLocks noChangeArrowheads="1"/>
          </p:cNvSpPr>
          <p:nvPr/>
        </p:nvSpPr>
        <p:spPr bwMode="auto">
          <a:xfrm>
            <a:off x="3543300" y="1995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86" name="Oval 30">
            <a:hlinkClick r:id="rId3" action="ppaction://hlinksldjump"/>
          </p:cNvPr>
          <p:cNvSpPr>
            <a:spLocks noChangeArrowheads="1"/>
          </p:cNvSpPr>
          <p:nvPr/>
        </p:nvSpPr>
        <p:spPr bwMode="auto">
          <a:xfrm>
            <a:off x="3162300" y="2376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87" name="Oval 31">
            <a:hlinkClick r:id="rId3" action="ppaction://hlinksldjump"/>
          </p:cNvPr>
          <p:cNvSpPr>
            <a:spLocks noChangeArrowheads="1"/>
          </p:cNvSpPr>
          <p:nvPr/>
        </p:nvSpPr>
        <p:spPr bwMode="auto">
          <a:xfrm>
            <a:off x="2857500" y="2757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88" name="Oval 32">
            <a:hlinkClick r:id="rId3" action="ppaction://hlinksldjump"/>
          </p:cNvPr>
          <p:cNvSpPr>
            <a:spLocks noChangeArrowheads="1"/>
          </p:cNvSpPr>
          <p:nvPr/>
        </p:nvSpPr>
        <p:spPr bwMode="auto">
          <a:xfrm>
            <a:off x="4305300" y="1995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89" name="Oval 33">
            <a:hlinkClick r:id="rId3" action="ppaction://hlinksldjump"/>
          </p:cNvPr>
          <p:cNvSpPr>
            <a:spLocks noChangeArrowheads="1"/>
          </p:cNvSpPr>
          <p:nvPr/>
        </p:nvSpPr>
        <p:spPr bwMode="auto">
          <a:xfrm>
            <a:off x="4000500" y="2376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90" name="Oval 34">
            <a:hlinkClick r:id="rId3" action="ppaction://hlinksldjump"/>
          </p:cNvPr>
          <p:cNvSpPr>
            <a:spLocks noChangeArrowheads="1"/>
          </p:cNvSpPr>
          <p:nvPr/>
        </p:nvSpPr>
        <p:spPr bwMode="auto">
          <a:xfrm>
            <a:off x="3695700" y="2757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91" name="Oval 35">
            <a:hlinkClick r:id="rId3" action="ppaction://hlinksldjump"/>
          </p:cNvPr>
          <p:cNvSpPr>
            <a:spLocks noChangeArrowheads="1"/>
          </p:cNvSpPr>
          <p:nvPr/>
        </p:nvSpPr>
        <p:spPr bwMode="auto">
          <a:xfrm>
            <a:off x="5295900" y="1995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92" name="Oval 36">
            <a:hlinkClick r:id="rId3" action="ppaction://hlinksldjump"/>
          </p:cNvPr>
          <p:cNvSpPr>
            <a:spLocks noChangeArrowheads="1"/>
          </p:cNvSpPr>
          <p:nvPr/>
        </p:nvSpPr>
        <p:spPr bwMode="auto">
          <a:xfrm>
            <a:off x="4991100" y="2376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93" name="Oval 37">
            <a:hlinkClick r:id="rId3" action="ppaction://hlinksldjump"/>
          </p:cNvPr>
          <p:cNvSpPr>
            <a:spLocks noChangeArrowheads="1"/>
          </p:cNvSpPr>
          <p:nvPr/>
        </p:nvSpPr>
        <p:spPr bwMode="auto">
          <a:xfrm>
            <a:off x="5829300" y="2376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94" name="Oval 38">
            <a:hlinkClick r:id="rId3" action="ppaction://hlinksldjump"/>
          </p:cNvPr>
          <p:cNvSpPr>
            <a:spLocks noChangeArrowheads="1"/>
          </p:cNvSpPr>
          <p:nvPr/>
        </p:nvSpPr>
        <p:spPr bwMode="auto">
          <a:xfrm>
            <a:off x="5448300" y="2757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95" name="Oval 39">
            <a:hlinkClick r:id="rId3" action="ppaction://hlinksldjump"/>
          </p:cNvPr>
          <p:cNvSpPr>
            <a:spLocks noChangeArrowheads="1"/>
          </p:cNvSpPr>
          <p:nvPr/>
        </p:nvSpPr>
        <p:spPr bwMode="auto">
          <a:xfrm>
            <a:off x="6134100" y="1995488"/>
            <a:ext cx="228600" cy="228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lIns="92075" tIns="46038" rIns="92075" bIns="46038" anchor="ctr"/>
          <a:lstStyle/>
          <a:p>
            <a:pPr>
              <a:spcBef>
                <a:spcPct val="50000"/>
              </a:spcBef>
              <a:defRPr/>
            </a:pPr>
            <a:endParaRPr lang="en-GB" b="0"/>
          </a:p>
        </p:txBody>
      </p:sp>
      <p:sp>
        <p:nvSpPr>
          <p:cNvPr id="736296" name="Text Box 40"/>
          <p:cNvSpPr txBox="1">
            <a:spLocks noChangeArrowheads="1"/>
          </p:cNvSpPr>
          <p:nvPr/>
        </p:nvSpPr>
        <p:spPr bwMode="auto">
          <a:xfrm>
            <a:off x="1143000" y="381000"/>
            <a:ext cx="7162800" cy="646331"/>
          </a:xfrm>
          <a:prstGeom prst="rect">
            <a:avLst/>
          </a:prstGeom>
          <a:noFill/>
          <a:ln w="9525">
            <a:noFill/>
            <a:miter lim="800000"/>
            <a:headEnd/>
            <a:tailEnd/>
          </a:ln>
          <a:effectLst/>
        </p:spPr>
        <p:txBody>
          <a:bodyPr>
            <a:spAutoFit/>
          </a:bodyPr>
          <a:lstStyle/>
          <a:p>
            <a:pPr algn="ctr" eaLnBrk="1" hangingPunct="1">
              <a:defRPr/>
            </a:pPr>
            <a:r>
              <a:rPr lang="en-US" sz="3600" u="sng" dirty="0"/>
              <a:t>KOHONEN SELF ORGANIZING MAPS</a:t>
            </a:r>
          </a:p>
        </p:txBody>
      </p:sp>
      <p:sp>
        <p:nvSpPr>
          <p:cNvPr id="16425" name="Text Box 41"/>
          <p:cNvSpPr txBox="1">
            <a:spLocks noChangeArrowheads="1"/>
          </p:cNvSpPr>
          <p:nvPr/>
        </p:nvSpPr>
        <p:spPr bwMode="auto">
          <a:xfrm>
            <a:off x="533400" y="1143000"/>
            <a:ext cx="8229600" cy="457200"/>
          </a:xfrm>
          <a:prstGeom prst="rect">
            <a:avLst/>
          </a:prstGeom>
          <a:noFill/>
          <a:ln w="9525">
            <a:noFill/>
            <a:miter lim="800000"/>
            <a:headEnd/>
            <a:tailEnd/>
          </a:ln>
        </p:spPr>
        <p:txBody>
          <a:bodyPr>
            <a:spAutoFit/>
          </a:bodyPr>
          <a:lstStyle/>
          <a:p>
            <a:pPr algn="just" eaLnBrk="1" hangingPunct="1"/>
            <a:r>
              <a:rPr lang="en-US" i="1" dirty="0">
                <a:solidFill>
                  <a:srgbClr val="FF3300"/>
                </a:solidFill>
                <a:cs typeface="Times New Roman" pitchFamily="18" charset="0"/>
              </a:rPr>
              <a:t>Architecture</a:t>
            </a:r>
            <a:endParaRPr lang="en-US" dirty="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Algorithm:</a:t>
            </a:r>
            <a:br>
              <a:rPr lang="en-US" dirty="0" smtClean="0"/>
            </a:b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85800" y="1066800"/>
            <a:ext cx="8001000" cy="4343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752600" y="5486400"/>
            <a:ext cx="6924675" cy="10096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prstClr val="black"/>
                </a:solidFill>
                <a:latin typeface="Times New Roman" pitchFamily="18" charset="0"/>
              </a:rPr>
              <a:t>Kohonen SOM (Self Organizing Maps)</a:t>
            </a:r>
            <a:endParaRPr lang="en-US" dirty="0"/>
          </a:p>
        </p:txBody>
      </p:sp>
      <p:sp>
        <p:nvSpPr>
          <p:cNvPr id="3" name="Content Placeholder 2"/>
          <p:cNvSpPr>
            <a:spLocks noGrp="1"/>
          </p:cNvSpPr>
          <p:nvPr>
            <p:ph sz="half" idx="1"/>
          </p:nvPr>
        </p:nvSpPr>
        <p:spPr>
          <a:xfrm>
            <a:off x="457200" y="1600200"/>
            <a:ext cx="8305800" cy="4525963"/>
          </a:xfrm>
        </p:spPr>
        <p:txBody>
          <a:bodyPr/>
          <a:lstStyle/>
          <a:p>
            <a:pPr lvl="1"/>
            <a:r>
              <a:rPr lang="en-US" dirty="0" smtClean="0"/>
              <a:t>Radius and learning rates may be decreased after each epoch.</a:t>
            </a:r>
          </a:p>
          <a:p>
            <a:pPr lvl="1"/>
            <a:r>
              <a:rPr lang="en-US" dirty="0" smtClean="0"/>
              <a:t>Learning rate decrease may be either linear or geometric.</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prstClr val="black"/>
                </a:solidFill>
                <a:latin typeface="Times New Roman" pitchFamily="18" charset="0"/>
              </a:rPr>
              <a:t>Kohonen SOM (Self Organizing Maps)</a:t>
            </a:r>
            <a:endParaRPr lang="en-US" sz="3600" dirty="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Example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1219200" y="2514600"/>
            <a:ext cx="6667500" cy="3048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prstClr val="black"/>
                </a:solidFill>
                <a:latin typeface="Times New Roman" pitchFamily="18" charset="0"/>
              </a:rPr>
              <a:t>Kohonen SOM (Self Organizing Maps)</a:t>
            </a: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457200" y="1600200"/>
            <a:ext cx="8305800" cy="508489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prstClr val="black"/>
                </a:solidFill>
                <a:latin typeface="Times New Roman" pitchFamily="18" charset="0"/>
              </a:rPr>
              <a:t>Kohonen SOM (Self Organizing Maps)</a:t>
            </a: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a:xfrm>
            <a:off x="381000" y="1828800"/>
            <a:ext cx="8305800" cy="4285082"/>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Problem</a:t>
            </a:r>
            <a:endParaRPr lang="en-US" dirty="0"/>
          </a:p>
        </p:txBody>
      </p:sp>
      <p:sp>
        <p:nvSpPr>
          <p:cNvPr id="4" name="Content Placeholder 3"/>
          <p:cNvSpPr>
            <a:spLocks noGrp="1"/>
          </p:cNvSpPr>
          <p:nvPr>
            <p:ph sz="half" idx="2"/>
          </p:nvPr>
        </p:nvSpPr>
        <p:spPr>
          <a:xfrm>
            <a:off x="228600" y="1600200"/>
            <a:ext cx="8458200" cy="4525963"/>
          </a:xfrm>
        </p:spPr>
        <p:txBody>
          <a:bodyPr/>
          <a:lstStyle/>
          <a:p>
            <a:pPr>
              <a:buNone/>
            </a:pPr>
            <a:r>
              <a:rPr lang="en-US" dirty="0" smtClean="0"/>
              <a:t>A </a:t>
            </a:r>
            <a:r>
              <a:rPr lang="en-US" dirty="0" err="1" smtClean="0"/>
              <a:t>Kohenen’s</a:t>
            </a:r>
            <a:r>
              <a:rPr lang="en-US" dirty="0" smtClean="0"/>
              <a:t> Self organizing map is shown with weights</a:t>
            </a:r>
          </a:p>
          <a:p>
            <a:pPr>
              <a:buNone/>
            </a:pPr>
            <a:endParaRPr lang="en-US" dirty="0" smtClean="0"/>
          </a:p>
          <a:p>
            <a:pPr>
              <a:buNone/>
            </a:pPr>
            <a:endParaRPr lang="en-US" dirty="0" smtClean="0"/>
          </a:p>
          <a:p>
            <a:pPr>
              <a:buNone/>
            </a:pPr>
            <a:r>
              <a:rPr lang="en-US" dirty="0" smtClean="0"/>
              <a:t> a) Using the Square Euclidean distance find the output unit  that is closest to the input vector (0.3 0.4)</a:t>
            </a:r>
          </a:p>
          <a:p>
            <a:pPr>
              <a:buNone/>
            </a:pPr>
            <a:r>
              <a:rPr lang="en-US" dirty="0" smtClean="0"/>
              <a:t>b) Using a learning rate of 0.3 find the new weights for unit  </a:t>
            </a:r>
          </a:p>
          <a:p>
            <a:pPr>
              <a:buNone/>
            </a:pPr>
            <a:r>
              <a:rPr lang="en-US" dirty="0" smtClean="0"/>
              <a:t>c) Find new weights for                if they are allowed to learn.</a:t>
            </a:r>
          </a:p>
          <a:p>
            <a:endParaRPr lang="en-US" dirty="0"/>
          </a:p>
        </p:txBody>
      </p:sp>
      <p:pic>
        <p:nvPicPr>
          <p:cNvPr id="5" name="Picture 4"/>
          <p:cNvPicPr/>
          <p:nvPr/>
        </p:nvPicPr>
        <p:blipFill>
          <a:blip r:embed="rId2" cstate="print"/>
          <a:srcRect/>
          <a:stretch>
            <a:fillRect/>
          </a:stretch>
        </p:blipFill>
        <p:spPr bwMode="auto">
          <a:xfrm>
            <a:off x="3048000" y="2057400"/>
            <a:ext cx="2569690" cy="9906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3352800" y="5638800"/>
            <a:ext cx="2164647" cy="823223"/>
          </a:xfrm>
          <a:prstGeom prst="rect">
            <a:avLst/>
          </a:prstGeom>
          <a:noFill/>
          <a:ln w="9525">
            <a:noFill/>
            <a:miter lim="800000"/>
            <a:headEnd/>
            <a:tailEnd/>
          </a:ln>
        </p:spPr>
      </p:pic>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5105400"/>
            <a:ext cx="1050926" cy="296863"/>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Associative-Memory Networks</a:t>
            </a:r>
            <a:endParaRPr lang="en-IN" dirty="0"/>
          </a:p>
        </p:txBody>
      </p:sp>
      <p:sp>
        <p:nvSpPr>
          <p:cNvPr id="5" name="Rectangle 3"/>
          <p:cNvSpPr>
            <a:spLocks noGrp="1" noChangeArrowheads="1"/>
          </p:cNvSpPr>
          <p:nvPr>
            <p:ph sz="half" idx="1"/>
          </p:nvPr>
        </p:nvSpPr>
        <p:spPr>
          <a:xfrm>
            <a:off x="457200" y="1600200"/>
            <a:ext cx="8305800" cy="4525963"/>
          </a:xfrm>
        </p:spPr>
        <p:txBody>
          <a:bodyPr>
            <a:normAutofit/>
          </a:bodyPr>
          <a:lstStyle/>
          <a:p>
            <a:pPr>
              <a:lnSpc>
                <a:spcPct val="90000"/>
              </a:lnSpc>
            </a:pPr>
            <a:r>
              <a:rPr lang="en-US" sz="2000" dirty="0"/>
              <a:t>Motivation</a:t>
            </a:r>
          </a:p>
          <a:p>
            <a:pPr lvl="1">
              <a:lnSpc>
                <a:spcPct val="90000"/>
              </a:lnSpc>
            </a:pPr>
            <a:r>
              <a:rPr lang="en-US" sz="2000" dirty="0"/>
              <a:t>Human ability to </a:t>
            </a:r>
            <a:r>
              <a:rPr lang="en-US" sz="2000" dirty="0">
                <a:solidFill>
                  <a:srgbClr val="FF0000"/>
                </a:solidFill>
              </a:rPr>
              <a:t>retrieve information</a:t>
            </a:r>
            <a:r>
              <a:rPr lang="en-US" sz="2000" dirty="0"/>
              <a:t> from </a:t>
            </a:r>
            <a:r>
              <a:rPr lang="en-US" sz="2000" dirty="0">
                <a:solidFill>
                  <a:srgbClr val="3366FF"/>
                </a:solidFill>
              </a:rPr>
              <a:t>applied associated stimuli</a:t>
            </a:r>
          </a:p>
          <a:p>
            <a:pPr lvl="2">
              <a:lnSpc>
                <a:spcPct val="90000"/>
              </a:lnSpc>
            </a:pPr>
            <a:r>
              <a:rPr lang="en-US" sz="1900" dirty="0"/>
              <a:t>Ex. Recalling one’s relationship with another </a:t>
            </a:r>
            <a:r>
              <a:rPr lang="en-US" sz="1900" dirty="0">
                <a:solidFill>
                  <a:srgbClr val="3366FF"/>
                </a:solidFill>
              </a:rPr>
              <a:t>after not seeing them for several years</a:t>
            </a:r>
            <a:r>
              <a:rPr lang="en-US" sz="1900" dirty="0"/>
              <a:t> </a:t>
            </a:r>
            <a:r>
              <a:rPr lang="en-US" sz="1900" dirty="0">
                <a:solidFill>
                  <a:srgbClr val="339966"/>
                </a:solidFill>
              </a:rPr>
              <a:t>despite the other’s physical changes</a:t>
            </a:r>
            <a:r>
              <a:rPr lang="en-US" sz="1900" dirty="0"/>
              <a:t> (aging, facial hair, etc.)</a:t>
            </a:r>
          </a:p>
          <a:p>
            <a:pPr lvl="2">
              <a:lnSpc>
                <a:spcPct val="90000"/>
              </a:lnSpc>
            </a:pPr>
            <a:r>
              <a:rPr lang="en-US" sz="1900" dirty="0">
                <a:solidFill>
                  <a:srgbClr val="339966"/>
                </a:solidFill>
              </a:rPr>
              <a:t>Enhances human awareness and deduction skills</a:t>
            </a:r>
            <a:r>
              <a:rPr lang="en-US" sz="1900" dirty="0"/>
              <a:t> and </a:t>
            </a:r>
            <a:r>
              <a:rPr lang="en-US" sz="1900" dirty="0">
                <a:solidFill>
                  <a:srgbClr val="3366FF"/>
                </a:solidFill>
              </a:rPr>
              <a:t>efficiently organizes</a:t>
            </a:r>
            <a:r>
              <a:rPr lang="en-US" sz="1900" dirty="0"/>
              <a:t> vast amounts of information</a:t>
            </a:r>
          </a:p>
          <a:p>
            <a:pPr lvl="1">
              <a:lnSpc>
                <a:spcPct val="90000"/>
              </a:lnSpc>
            </a:pPr>
            <a:r>
              <a:rPr lang="en-US" sz="2000" dirty="0"/>
              <a:t>Why not replicate this ability with computers?</a:t>
            </a:r>
          </a:p>
          <a:p>
            <a:pPr lvl="2">
              <a:lnSpc>
                <a:spcPct val="90000"/>
              </a:lnSpc>
            </a:pPr>
            <a:r>
              <a:rPr lang="en-US" sz="1900" dirty="0"/>
              <a:t>Ability would be a crucial addition to the Artificial Intelligence Community in developing rational, goal oriented, problem solving agents</a:t>
            </a:r>
          </a:p>
          <a:p>
            <a:pPr>
              <a:lnSpc>
                <a:spcPct val="90000"/>
              </a:lnSpc>
            </a:pPr>
            <a:r>
              <a:rPr lang="en-US" sz="2200" dirty="0"/>
              <a:t>One realization of </a:t>
            </a:r>
            <a:r>
              <a:rPr lang="en-US" sz="2200" dirty="0">
                <a:solidFill>
                  <a:schemeClr val="accent2"/>
                </a:solidFill>
              </a:rPr>
              <a:t>Associative Memories</a:t>
            </a:r>
            <a:r>
              <a:rPr lang="en-US" sz="2200" dirty="0">
                <a:solidFill>
                  <a:srgbClr val="3366FF"/>
                </a:solidFill>
              </a:rPr>
              <a:t> </a:t>
            </a:r>
            <a:r>
              <a:rPr lang="en-US" sz="2200" dirty="0"/>
              <a:t>are</a:t>
            </a:r>
            <a:r>
              <a:rPr lang="en-US" sz="2200" dirty="0">
                <a:solidFill>
                  <a:srgbClr val="3366FF"/>
                </a:solidFill>
              </a:rPr>
              <a:t> Contents Addressable Memories (CAM)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3"/>
          <p:cNvSpPr>
            <a:spLocks noChangeArrowheads="1"/>
          </p:cNvSpPr>
          <p:nvPr/>
        </p:nvSpPr>
        <p:spPr bwMode="auto">
          <a:xfrm>
            <a:off x="609600" y="152400"/>
            <a:ext cx="8153400" cy="1066800"/>
          </a:xfrm>
          <a:prstGeom prst="rect">
            <a:avLst/>
          </a:prstGeom>
          <a:noFill/>
          <a:ln w="12700">
            <a:noFill/>
            <a:miter lim="800000"/>
            <a:headEnd/>
            <a:tailEnd/>
          </a:ln>
        </p:spPr>
        <p:txBody>
          <a:bodyPr lIns="90488" tIns="44450" rIns="90488" bIns="44450" anchor="ctr"/>
          <a:lstStyle/>
          <a:p>
            <a:pPr algn="ctr" eaLnBrk="0" hangingPunct="0"/>
            <a:r>
              <a:rPr lang="en-GB" sz="4400" b="1" dirty="0" smtClean="0"/>
              <a:t>Pattern Classification </a:t>
            </a:r>
            <a:endParaRPr lang="en-GB" sz="4400" b="1" dirty="0"/>
          </a:p>
        </p:txBody>
      </p:sp>
      <p:pic>
        <p:nvPicPr>
          <p:cNvPr id="22530" name="Picture 2"/>
          <p:cNvPicPr>
            <a:picLocks noChangeAspect="1" noChangeArrowheads="1"/>
          </p:cNvPicPr>
          <p:nvPr/>
        </p:nvPicPr>
        <p:blipFill>
          <a:blip r:embed="rId2" cstate="print"/>
          <a:srcRect/>
          <a:stretch>
            <a:fillRect/>
          </a:stretch>
        </p:blipFill>
        <p:spPr bwMode="auto">
          <a:xfrm>
            <a:off x="304800" y="1219200"/>
            <a:ext cx="8467725" cy="5248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Associative-Memory Networks</a:t>
            </a:r>
            <a:endParaRPr lang="en-IN" dirty="0"/>
          </a:p>
        </p:txBody>
      </p:sp>
      <p:sp>
        <p:nvSpPr>
          <p:cNvPr id="3" name="Content Placeholder 2"/>
          <p:cNvSpPr>
            <a:spLocks noGrp="1"/>
          </p:cNvSpPr>
          <p:nvPr>
            <p:ph sz="half" idx="1"/>
          </p:nvPr>
        </p:nvSpPr>
        <p:spPr>
          <a:xfrm>
            <a:off x="457200" y="1600200"/>
            <a:ext cx="8153400" cy="4525963"/>
          </a:xfrm>
        </p:spPr>
        <p:txBody>
          <a:bodyPr>
            <a:normAutofit/>
          </a:bodyPr>
          <a:lstStyle/>
          <a:p>
            <a:pPr marL="0" indent="0">
              <a:buClr>
                <a:srgbClr val="000000"/>
              </a:buClr>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Used for memory retrieval, returning one pattern given another. There are three types of associative memory</a:t>
            </a:r>
          </a:p>
          <a:p>
            <a:pPr marL="0" indent="0">
              <a:buClr>
                <a:srgbClr val="000000"/>
              </a:buClr>
              <a:buFont typeface="Wingdings" charset="2"/>
              <a:buAutoNum type="arabicPlai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 Hetero associative(HAM): Mapping from X to Y </a:t>
            </a:r>
            <a:r>
              <a:rPr lang="en-GB" dirty="0" err="1" smtClean="0"/>
              <a:t>s.t</a:t>
            </a:r>
            <a:r>
              <a:rPr lang="en-GB" dirty="0" smtClean="0"/>
              <a:t>. if an arbitrary vector is closer to Xi than to any other </a:t>
            </a:r>
            <a:r>
              <a:rPr lang="en-GB" dirty="0" err="1" smtClean="0"/>
              <a:t>Xj</a:t>
            </a:r>
            <a:r>
              <a:rPr lang="en-GB" dirty="0" smtClean="0"/>
              <a:t>, the vector Yi associated with Xi is returned.</a:t>
            </a:r>
          </a:p>
          <a:p>
            <a:pPr marL="0" indent="0">
              <a:buClr>
                <a:srgbClr val="000000"/>
              </a:buClr>
              <a:buFont typeface="Wingdings" charset="2"/>
              <a:buAutoNum type="arabicPlai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 Auto associative(AAM): Same as above except that Xi = Yi  for all exemplar pairs. Useful in retrieving a full pattern from a degraded one.</a:t>
            </a:r>
          </a:p>
          <a:p>
            <a:pPr marL="0" indent="0">
              <a:buClr>
                <a:srgbClr val="000000"/>
              </a:buCl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smtClean="0"/>
          </a:p>
          <a:p>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1"/>
          <p:cNvPicPr>
            <a:picLocks noGrp="1" noChangeAspect="1" noChangeArrowheads="1"/>
          </p:cNvPicPr>
          <p:nvPr>
            <p:ph sz="half" idx="1"/>
          </p:nvPr>
        </p:nvPicPr>
        <p:blipFill>
          <a:blip r:embed="rId2" cstate="print"/>
          <a:srcRect/>
          <a:stretch>
            <a:fillRect/>
          </a:stretch>
        </p:blipFill>
        <p:spPr bwMode="auto">
          <a:xfrm>
            <a:off x="2438400" y="304800"/>
            <a:ext cx="4038600" cy="2784255"/>
          </a:xfrm>
          <a:prstGeom prst="rect">
            <a:avLst/>
          </a:prstGeom>
          <a:noFill/>
          <a:ln w="9525">
            <a:noFill/>
            <a:miter lim="800000"/>
            <a:headEnd/>
            <a:tailEnd/>
          </a:ln>
        </p:spPr>
      </p:pic>
      <p:pic>
        <p:nvPicPr>
          <p:cNvPr id="125954" name="Picture 2" descr="C:\Users\pavan\Desktop\IMG_20201207_113713.jpg"/>
          <p:cNvPicPr>
            <a:picLocks noGrp="1" noChangeAspect="1" noChangeArrowheads="1"/>
          </p:cNvPicPr>
          <p:nvPr>
            <p:ph sz="half" idx="2"/>
          </p:nvPr>
        </p:nvPicPr>
        <p:blipFill>
          <a:blip r:embed="rId3" cstate="print"/>
          <a:srcRect/>
          <a:stretch>
            <a:fillRect/>
          </a:stretch>
        </p:blipFill>
        <p:spPr bwMode="auto">
          <a:xfrm>
            <a:off x="304800" y="3276600"/>
            <a:ext cx="8534400" cy="33528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Bi-Directional Associative Memory</a:t>
            </a:r>
            <a:endParaRPr lang="en-IN" dirty="0"/>
          </a:p>
        </p:txBody>
      </p:sp>
      <p:sp>
        <p:nvSpPr>
          <p:cNvPr id="3" name="Content Placeholder 2"/>
          <p:cNvSpPr>
            <a:spLocks noGrp="1"/>
          </p:cNvSpPr>
          <p:nvPr>
            <p:ph sz="half" idx="1"/>
          </p:nvPr>
        </p:nvSpPr>
        <p:spPr>
          <a:xfrm>
            <a:off x="457200" y="1600200"/>
            <a:ext cx="8229600" cy="4525963"/>
          </a:xfrm>
        </p:spPr>
        <p:txBody>
          <a:bodyPr>
            <a:normAutofit/>
          </a:bodyPr>
          <a:lstStyle/>
          <a:p>
            <a:pPr algn="just"/>
            <a:r>
              <a:rPr lang="en-GB" dirty="0" smtClean="0"/>
              <a:t>A bi-directional associative memory (BAM) network is one with two fully connected layers, in which the links are all bi-directional. There can also be a feedback link connecting a node to itself. A BAM network may be trained, or its weights may be worked out in advance. It is used to map a set of vectors Xi (input layer) to a set of vectors Yi (output layer).</a:t>
            </a:r>
          </a:p>
          <a:p>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685800" y="228600"/>
            <a:ext cx="7772400" cy="609600"/>
          </a:xfrm>
        </p:spPr>
        <p:txBody>
          <a:bodyPr/>
          <a:lstStyle/>
          <a:p>
            <a:r>
              <a:rPr lang="en-US" sz="3200" dirty="0"/>
              <a:t>Associative-Memory Networks</a:t>
            </a:r>
            <a:endParaRPr lang="en-US" dirty="0"/>
          </a:p>
        </p:txBody>
      </p:sp>
      <p:sp>
        <p:nvSpPr>
          <p:cNvPr id="30723" name="Rectangle 1027"/>
          <p:cNvSpPr>
            <a:spLocks noGrp="1" noChangeArrowheads="1"/>
          </p:cNvSpPr>
          <p:nvPr>
            <p:ph type="body" idx="1"/>
          </p:nvPr>
        </p:nvSpPr>
        <p:spPr>
          <a:xfrm>
            <a:off x="685800" y="1066800"/>
            <a:ext cx="7772400" cy="2514600"/>
          </a:xfrm>
        </p:spPr>
        <p:txBody>
          <a:bodyPr/>
          <a:lstStyle/>
          <a:p>
            <a:pPr marL="609600" indent="-609600">
              <a:lnSpc>
                <a:spcPct val="90000"/>
              </a:lnSpc>
              <a:buFontTx/>
              <a:buNone/>
            </a:pPr>
            <a:r>
              <a:rPr lang="en-US" sz="2000" dirty="0"/>
              <a:t>Input: Pattern (often noisy/corrupted)</a:t>
            </a:r>
          </a:p>
          <a:p>
            <a:pPr marL="609600" indent="-609600">
              <a:lnSpc>
                <a:spcPct val="90000"/>
              </a:lnSpc>
              <a:buFontTx/>
              <a:buNone/>
            </a:pPr>
            <a:r>
              <a:rPr lang="en-US" sz="2000" dirty="0"/>
              <a:t>Output: Corresponding pattern (complete / relatively noise-free)</a:t>
            </a:r>
          </a:p>
          <a:p>
            <a:pPr marL="609600" indent="-609600">
              <a:lnSpc>
                <a:spcPct val="90000"/>
              </a:lnSpc>
              <a:buFontTx/>
              <a:buNone/>
            </a:pPr>
            <a:r>
              <a:rPr lang="en-US" sz="2000" dirty="0"/>
              <a:t>Process</a:t>
            </a:r>
          </a:p>
          <a:p>
            <a:pPr marL="990600" lvl="1" indent="-533400">
              <a:lnSpc>
                <a:spcPct val="90000"/>
              </a:lnSpc>
              <a:buFont typeface="Times"/>
              <a:buAutoNum type="arabicPeriod"/>
            </a:pPr>
            <a:r>
              <a:rPr lang="en-US" sz="2000" dirty="0"/>
              <a:t>Load input pattern onto core group of highly-interconnected neurons.</a:t>
            </a:r>
          </a:p>
          <a:p>
            <a:pPr marL="990600" lvl="1" indent="-533400">
              <a:lnSpc>
                <a:spcPct val="90000"/>
              </a:lnSpc>
              <a:buFont typeface="Times"/>
              <a:buAutoNum type="arabicPeriod"/>
            </a:pPr>
            <a:r>
              <a:rPr lang="en-US" sz="2000" dirty="0"/>
              <a:t>Run core neurons until they reach a steady state.</a:t>
            </a:r>
          </a:p>
          <a:p>
            <a:pPr marL="990600" lvl="1" indent="-533400">
              <a:lnSpc>
                <a:spcPct val="90000"/>
              </a:lnSpc>
              <a:buFont typeface="Times"/>
              <a:buAutoNum type="arabicPeriod"/>
            </a:pPr>
            <a:r>
              <a:rPr lang="en-US" sz="2000" dirty="0"/>
              <a:t>Read output off of the states of the core neurons.</a:t>
            </a:r>
            <a:endParaRPr lang="en-US" dirty="0"/>
          </a:p>
        </p:txBody>
      </p:sp>
      <p:grpSp>
        <p:nvGrpSpPr>
          <p:cNvPr id="2" name="Group 1119"/>
          <p:cNvGrpSpPr>
            <a:grpSpLocks/>
          </p:cNvGrpSpPr>
          <p:nvPr/>
        </p:nvGrpSpPr>
        <p:grpSpPr bwMode="auto">
          <a:xfrm>
            <a:off x="2590800" y="3581400"/>
            <a:ext cx="3651250" cy="762000"/>
            <a:chOff x="1296" y="2448"/>
            <a:chExt cx="2300" cy="480"/>
          </a:xfrm>
        </p:grpSpPr>
        <p:grpSp>
          <p:nvGrpSpPr>
            <p:cNvPr id="3" name="Group 1028"/>
            <p:cNvGrpSpPr>
              <a:grpSpLocks/>
            </p:cNvGrpSpPr>
            <p:nvPr/>
          </p:nvGrpSpPr>
          <p:grpSpPr bwMode="auto">
            <a:xfrm>
              <a:off x="2208" y="2448"/>
              <a:ext cx="384" cy="336"/>
              <a:chOff x="4656" y="912"/>
              <a:chExt cx="384" cy="336"/>
            </a:xfrm>
          </p:grpSpPr>
          <p:sp>
            <p:nvSpPr>
              <p:cNvPr id="30725" name="Oval 1029"/>
              <p:cNvSpPr>
                <a:spLocks noChangeArrowheads="1"/>
              </p:cNvSpPr>
              <p:nvPr/>
            </p:nvSpPr>
            <p:spPr bwMode="auto">
              <a:xfrm>
                <a:off x="4656" y="96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30726" name="Oval 1030"/>
              <p:cNvSpPr>
                <a:spLocks noChangeArrowheads="1"/>
              </p:cNvSpPr>
              <p:nvPr/>
            </p:nvSpPr>
            <p:spPr bwMode="auto">
              <a:xfrm>
                <a:off x="4656" y="110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30727" name="Oval 1031"/>
              <p:cNvSpPr>
                <a:spLocks noChangeArrowheads="1"/>
              </p:cNvSpPr>
              <p:nvPr/>
            </p:nvSpPr>
            <p:spPr bwMode="auto">
              <a:xfrm>
                <a:off x="4848" y="120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30728" name="Oval 1032"/>
              <p:cNvSpPr>
                <a:spLocks noChangeArrowheads="1"/>
              </p:cNvSpPr>
              <p:nvPr/>
            </p:nvSpPr>
            <p:spPr bwMode="auto">
              <a:xfrm>
                <a:off x="4992" y="110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30729" name="Oval 1033"/>
              <p:cNvSpPr>
                <a:spLocks noChangeArrowheads="1"/>
              </p:cNvSpPr>
              <p:nvPr/>
            </p:nvSpPr>
            <p:spPr bwMode="auto">
              <a:xfrm>
                <a:off x="4896" y="912"/>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30730" name="Line 1034"/>
              <p:cNvSpPr>
                <a:spLocks noChangeShapeType="1"/>
              </p:cNvSpPr>
              <p:nvPr/>
            </p:nvSpPr>
            <p:spPr bwMode="auto">
              <a:xfrm flipV="1">
                <a:off x="4896" y="960"/>
                <a:ext cx="48" cy="24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1" name="Line 1035"/>
              <p:cNvSpPr>
                <a:spLocks noChangeShapeType="1"/>
              </p:cNvSpPr>
              <p:nvPr/>
            </p:nvSpPr>
            <p:spPr bwMode="auto">
              <a:xfrm flipV="1">
                <a:off x="4704" y="1008"/>
                <a:ext cx="0" cy="9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2" name="Line 1036"/>
              <p:cNvSpPr>
                <a:spLocks noChangeShapeType="1"/>
              </p:cNvSpPr>
              <p:nvPr/>
            </p:nvSpPr>
            <p:spPr bwMode="auto">
              <a:xfrm flipH="1" flipV="1">
                <a:off x="4704" y="960"/>
                <a:ext cx="144" cy="24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3" name="Line 1037"/>
              <p:cNvSpPr>
                <a:spLocks noChangeShapeType="1"/>
              </p:cNvSpPr>
              <p:nvPr/>
            </p:nvSpPr>
            <p:spPr bwMode="auto">
              <a:xfrm flipV="1">
                <a:off x="4896" y="1104"/>
                <a:ext cx="144" cy="9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4" name="Line 1038"/>
              <p:cNvSpPr>
                <a:spLocks noChangeShapeType="1"/>
              </p:cNvSpPr>
              <p:nvPr/>
            </p:nvSpPr>
            <p:spPr bwMode="auto">
              <a:xfrm flipH="1" flipV="1">
                <a:off x="4944" y="960"/>
                <a:ext cx="96" cy="144"/>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5" name="Line 1039"/>
              <p:cNvSpPr>
                <a:spLocks noChangeShapeType="1"/>
              </p:cNvSpPr>
              <p:nvPr/>
            </p:nvSpPr>
            <p:spPr bwMode="auto">
              <a:xfrm flipV="1">
                <a:off x="4704" y="960"/>
                <a:ext cx="192" cy="144"/>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6" name="Line 1040"/>
              <p:cNvSpPr>
                <a:spLocks noChangeShapeType="1"/>
              </p:cNvSpPr>
              <p:nvPr/>
            </p:nvSpPr>
            <p:spPr bwMode="auto">
              <a:xfrm flipV="1">
                <a:off x="4704" y="960"/>
                <a:ext cx="192"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7" name="Line 1041"/>
              <p:cNvSpPr>
                <a:spLocks noChangeShapeType="1"/>
              </p:cNvSpPr>
              <p:nvPr/>
            </p:nvSpPr>
            <p:spPr bwMode="auto">
              <a:xfrm>
                <a:off x="4704" y="1104"/>
                <a:ext cx="288" cy="48"/>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8" name="Line 1042"/>
              <p:cNvSpPr>
                <a:spLocks noChangeShapeType="1"/>
              </p:cNvSpPr>
              <p:nvPr/>
            </p:nvSpPr>
            <p:spPr bwMode="auto">
              <a:xfrm flipH="1" flipV="1">
                <a:off x="4704" y="960"/>
                <a:ext cx="336" cy="192"/>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30739" name="Line 1043"/>
              <p:cNvSpPr>
                <a:spLocks noChangeShapeType="1"/>
              </p:cNvSpPr>
              <p:nvPr/>
            </p:nvSpPr>
            <p:spPr bwMode="auto">
              <a:xfrm flipH="1" flipV="1">
                <a:off x="4704" y="1104"/>
                <a:ext cx="144" cy="144"/>
              </a:xfrm>
              <a:prstGeom prst="line">
                <a:avLst/>
              </a:prstGeom>
              <a:noFill/>
              <a:ln w="12700">
                <a:solidFill>
                  <a:schemeClr val="tx1"/>
                </a:solidFill>
                <a:round/>
                <a:headEnd type="none" w="sm" len="sm"/>
                <a:tailEnd type="none" w="sm" len="sm"/>
              </a:ln>
              <a:effectLst/>
            </p:spPr>
            <p:txBody>
              <a:bodyPr wrap="none" anchor="ctr"/>
              <a:lstStyle/>
              <a:p>
                <a:endParaRPr lang="en-IN"/>
              </a:p>
            </p:txBody>
          </p:sp>
        </p:grpSp>
        <p:sp>
          <p:nvSpPr>
            <p:cNvPr id="30740" name="Text Box 1044"/>
            <p:cNvSpPr txBox="1">
              <a:spLocks noChangeArrowheads="1"/>
            </p:cNvSpPr>
            <p:nvPr/>
          </p:nvSpPr>
          <p:spPr bwMode="auto">
            <a:xfrm>
              <a:off x="1296" y="2448"/>
              <a:ext cx="476" cy="231"/>
            </a:xfrm>
            <a:prstGeom prst="rect">
              <a:avLst/>
            </a:prstGeom>
            <a:noFill/>
            <a:ln w="9525">
              <a:noFill/>
              <a:miter lim="800000"/>
              <a:headEnd/>
              <a:tailEnd/>
            </a:ln>
            <a:effectLst/>
          </p:spPr>
          <p:txBody>
            <a:bodyPr wrap="none">
              <a:spAutoFit/>
            </a:bodyPr>
            <a:lstStyle/>
            <a:p>
              <a:r>
                <a:rPr lang="en-US" sz="1800"/>
                <a:t>Inputs</a:t>
              </a:r>
              <a:endParaRPr lang="en-US"/>
            </a:p>
          </p:txBody>
        </p:sp>
        <p:sp>
          <p:nvSpPr>
            <p:cNvPr id="30741" name="Text Box 1045"/>
            <p:cNvSpPr txBox="1">
              <a:spLocks noChangeArrowheads="1"/>
            </p:cNvSpPr>
            <p:nvPr/>
          </p:nvSpPr>
          <p:spPr bwMode="auto">
            <a:xfrm>
              <a:off x="3024" y="2448"/>
              <a:ext cx="572" cy="231"/>
            </a:xfrm>
            <a:prstGeom prst="rect">
              <a:avLst/>
            </a:prstGeom>
            <a:noFill/>
            <a:ln w="9525">
              <a:noFill/>
              <a:miter lim="800000"/>
              <a:headEnd/>
              <a:tailEnd/>
            </a:ln>
            <a:effectLst/>
          </p:spPr>
          <p:txBody>
            <a:bodyPr wrap="none">
              <a:spAutoFit/>
            </a:bodyPr>
            <a:lstStyle/>
            <a:p>
              <a:r>
                <a:rPr lang="en-US" sz="1800"/>
                <a:t>Outputs</a:t>
              </a:r>
              <a:endParaRPr lang="en-US"/>
            </a:p>
          </p:txBody>
        </p:sp>
        <p:sp>
          <p:nvSpPr>
            <p:cNvPr id="30742" name="Line 1046"/>
            <p:cNvSpPr>
              <a:spLocks noChangeShapeType="1"/>
            </p:cNvSpPr>
            <p:nvPr/>
          </p:nvSpPr>
          <p:spPr bwMode="auto">
            <a:xfrm>
              <a:off x="1824" y="2592"/>
              <a:ext cx="336" cy="0"/>
            </a:xfrm>
            <a:prstGeom prst="line">
              <a:avLst/>
            </a:prstGeom>
            <a:noFill/>
            <a:ln w="28575">
              <a:solidFill>
                <a:schemeClr val="tx1"/>
              </a:solidFill>
              <a:round/>
              <a:headEnd/>
              <a:tailEnd type="triangle" w="med" len="med"/>
            </a:ln>
            <a:effectLst/>
          </p:spPr>
          <p:txBody>
            <a:bodyPr wrap="none" anchor="ctr"/>
            <a:lstStyle/>
            <a:p>
              <a:endParaRPr lang="en-IN"/>
            </a:p>
          </p:txBody>
        </p:sp>
        <p:sp>
          <p:nvSpPr>
            <p:cNvPr id="30743" name="Line 1047"/>
            <p:cNvSpPr>
              <a:spLocks noChangeShapeType="1"/>
            </p:cNvSpPr>
            <p:nvPr/>
          </p:nvSpPr>
          <p:spPr bwMode="auto">
            <a:xfrm>
              <a:off x="2640" y="2592"/>
              <a:ext cx="336" cy="0"/>
            </a:xfrm>
            <a:prstGeom prst="line">
              <a:avLst/>
            </a:prstGeom>
            <a:noFill/>
            <a:ln w="28575">
              <a:solidFill>
                <a:schemeClr val="tx1"/>
              </a:solidFill>
              <a:round/>
              <a:headEnd/>
              <a:tailEnd type="triangle" w="med" len="med"/>
            </a:ln>
            <a:effectLst/>
          </p:spPr>
          <p:txBody>
            <a:bodyPr wrap="none" anchor="ctr"/>
            <a:lstStyle/>
            <a:p>
              <a:endParaRPr lang="en-IN"/>
            </a:p>
          </p:txBody>
        </p:sp>
        <p:sp>
          <p:nvSpPr>
            <p:cNvPr id="30744" name="Freeform 1048"/>
            <p:cNvSpPr>
              <a:spLocks/>
            </p:cNvSpPr>
            <p:nvPr/>
          </p:nvSpPr>
          <p:spPr bwMode="auto">
            <a:xfrm>
              <a:off x="2496" y="2784"/>
              <a:ext cx="240" cy="144"/>
            </a:xfrm>
            <a:custGeom>
              <a:avLst/>
              <a:gdLst/>
              <a:ahLst/>
              <a:cxnLst>
                <a:cxn ang="0">
                  <a:pos x="51" y="11"/>
                </a:cxn>
                <a:cxn ang="0">
                  <a:pos x="27" y="27"/>
                </a:cxn>
                <a:cxn ang="0">
                  <a:pos x="59" y="179"/>
                </a:cxn>
                <a:cxn ang="0">
                  <a:pos x="123" y="211"/>
                </a:cxn>
                <a:cxn ang="0">
                  <a:pos x="171" y="227"/>
                </a:cxn>
                <a:cxn ang="0">
                  <a:pos x="307" y="195"/>
                </a:cxn>
                <a:cxn ang="0">
                  <a:pos x="347" y="123"/>
                </a:cxn>
                <a:cxn ang="0">
                  <a:pos x="283" y="3"/>
                </a:cxn>
                <a:cxn ang="0">
                  <a:pos x="131" y="35"/>
                </a:cxn>
                <a:cxn ang="0">
                  <a:pos x="115" y="83"/>
                </a:cxn>
                <a:cxn ang="0">
                  <a:pos x="195" y="155"/>
                </a:cxn>
                <a:cxn ang="0">
                  <a:pos x="259" y="139"/>
                </a:cxn>
                <a:cxn ang="0">
                  <a:pos x="275" y="91"/>
                </a:cxn>
                <a:cxn ang="0">
                  <a:pos x="235" y="75"/>
                </a:cxn>
              </a:cxnLst>
              <a:rect l="0" t="0" r="r" b="b"/>
              <a:pathLst>
                <a:path w="347" h="227">
                  <a:moveTo>
                    <a:pt x="51" y="11"/>
                  </a:moveTo>
                  <a:cubicBezTo>
                    <a:pt x="43" y="16"/>
                    <a:pt x="33" y="19"/>
                    <a:pt x="27" y="27"/>
                  </a:cubicBezTo>
                  <a:cubicBezTo>
                    <a:pt x="0" y="59"/>
                    <a:pt x="23" y="154"/>
                    <a:pt x="59" y="179"/>
                  </a:cubicBezTo>
                  <a:cubicBezTo>
                    <a:pt x="78" y="192"/>
                    <a:pt x="100" y="203"/>
                    <a:pt x="123" y="211"/>
                  </a:cubicBezTo>
                  <a:cubicBezTo>
                    <a:pt x="139" y="216"/>
                    <a:pt x="171" y="227"/>
                    <a:pt x="171" y="227"/>
                  </a:cubicBezTo>
                  <a:cubicBezTo>
                    <a:pt x="236" y="221"/>
                    <a:pt x="259" y="226"/>
                    <a:pt x="307" y="195"/>
                  </a:cubicBezTo>
                  <a:cubicBezTo>
                    <a:pt x="343" y="139"/>
                    <a:pt x="332" y="165"/>
                    <a:pt x="347" y="123"/>
                  </a:cubicBezTo>
                  <a:cubicBezTo>
                    <a:pt x="334" y="53"/>
                    <a:pt x="347" y="19"/>
                    <a:pt x="283" y="3"/>
                  </a:cubicBezTo>
                  <a:cubicBezTo>
                    <a:pt x="208" y="8"/>
                    <a:pt x="183" y="0"/>
                    <a:pt x="131" y="35"/>
                  </a:cubicBezTo>
                  <a:cubicBezTo>
                    <a:pt x="125" y="51"/>
                    <a:pt x="110" y="66"/>
                    <a:pt x="115" y="83"/>
                  </a:cubicBezTo>
                  <a:cubicBezTo>
                    <a:pt x="127" y="132"/>
                    <a:pt x="151" y="140"/>
                    <a:pt x="195" y="155"/>
                  </a:cubicBezTo>
                  <a:cubicBezTo>
                    <a:pt x="202" y="153"/>
                    <a:pt x="255" y="144"/>
                    <a:pt x="259" y="139"/>
                  </a:cubicBezTo>
                  <a:cubicBezTo>
                    <a:pt x="268" y="125"/>
                    <a:pt x="275" y="91"/>
                    <a:pt x="275" y="91"/>
                  </a:cubicBezTo>
                  <a:cubicBezTo>
                    <a:pt x="246" y="72"/>
                    <a:pt x="260" y="75"/>
                    <a:pt x="235" y="75"/>
                  </a:cubicBezTo>
                </a:path>
              </a:pathLst>
            </a:custGeom>
            <a:noFill/>
            <a:ln w="28575" cmpd="sng">
              <a:solidFill>
                <a:schemeClr val="tx1"/>
              </a:solidFill>
              <a:round/>
              <a:headEnd type="none" w="med" len="med"/>
              <a:tailEnd type="none" w="med" len="med"/>
            </a:ln>
            <a:effectLst/>
          </p:spPr>
          <p:txBody>
            <a:bodyPr wrap="none" anchor="ctr"/>
            <a:lstStyle/>
            <a:p>
              <a:endParaRPr lang="en-IN"/>
            </a:p>
          </p:txBody>
        </p:sp>
      </p:grpSp>
      <p:grpSp>
        <p:nvGrpSpPr>
          <p:cNvPr id="4" name="Group 1111"/>
          <p:cNvGrpSpPr>
            <a:grpSpLocks/>
          </p:cNvGrpSpPr>
          <p:nvPr/>
        </p:nvGrpSpPr>
        <p:grpSpPr bwMode="auto">
          <a:xfrm>
            <a:off x="609600" y="5257800"/>
            <a:ext cx="1295400" cy="1371600"/>
            <a:chOff x="912" y="3168"/>
            <a:chExt cx="816" cy="864"/>
          </a:xfrm>
        </p:grpSpPr>
        <p:sp>
          <p:nvSpPr>
            <p:cNvPr id="30745" name="AutoShape 1049"/>
            <p:cNvSpPr>
              <a:spLocks noChangeArrowheads="1"/>
            </p:cNvSpPr>
            <p:nvPr/>
          </p:nvSpPr>
          <p:spPr bwMode="auto">
            <a:xfrm>
              <a:off x="960" y="3216"/>
              <a:ext cx="720" cy="768"/>
            </a:xfrm>
            <a:prstGeom prst="pentagon">
              <a:avLst/>
            </a:prstGeom>
            <a:noFill/>
            <a:ln w="28575">
              <a:solidFill>
                <a:schemeClr val="tx1"/>
              </a:solidFill>
              <a:miter lim="800000"/>
              <a:headEnd/>
              <a:tailEnd/>
            </a:ln>
            <a:effectLst/>
          </p:spPr>
          <p:txBody>
            <a:bodyPr wrap="none" anchor="ctr"/>
            <a:lstStyle/>
            <a:p>
              <a:endParaRPr lang="en-IN"/>
            </a:p>
          </p:txBody>
        </p:sp>
        <p:sp>
          <p:nvSpPr>
            <p:cNvPr id="30746" name="Line 1050"/>
            <p:cNvSpPr>
              <a:spLocks noChangeShapeType="1"/>
            </p:cNvSpPr>
            <p:nvPr/>
          </p:nvSpPr>
          <p:spPr bwMode="auto">
            <a:xfrm flipV="1">
              <a:off x="1104" y="3216"/>
              <a:ext cx="240" cy="768"/>
            </a:xfrm>
            <a:prstGeom prst="line">
              <a:avLst/>
            </a:prstGeom>
            <a:noFill/>
            <a:ln w="9525">
              <a:solidFill>
                <a:schemeClr val="tx1"/>
              </a:solidFill>
              <a:round/>
              <a:headEnd/>
              <a:tailEnd/>
            </a:ln>
            <a:effectLst/>
          </p:spPr>
          <p:txBody>
            <a:bodyPr wrap="none" anchor="ctr"/>
            <a:lstStyle/>
            <a:p>
              <a:endParaRPr lang="en-IN"/>
            </a:p>
          </p:txBody>
        </p:sp>
        <p:sp>
          <p:nvSpPr>
            <p:cNvPr id="30747" name="Line 1051"/>
            <p:cNvSpPr>
              <a:spLocks noChangeShapeType="1"/>
            </p:cNvSpPr>
            <p:nvPr/>
          </p:nvSpPr>
          <p:spPr bwMode="auto">
            <a:xfrm flipH="1" flipV="1">
              <a:off x="960" y="3504"/>
              <a:ext cx="576" cy="480"/>
            </a:xfrm>
            <a:prstGeom prst="line">
              <a:avLst/>
            </a:prstGeom>
            <a:noFill/>
            <a:ln w="9525">
              <a:solidFill>
                <a:schemeClr val="tx1"/>
              </a:solidFill>
              <a:round/>
              <a:headEnd/>
              <a:tailEnd/>
            </a:ln>
            <a:effectLst/>
          </p:spPr>
          <p:txBody>
            <a:bodyPr wrap="none" anchor="ctr"/>
            <a:lstStyle/>
            <a:p>
              <a:endParaRPr lang="en-IN"/>
            </a:p>
          </p:txBody>
        </p:sp>
        <p:sp>
          <p:nvSpPr>
            <p:cNvPr id="30748" name="Line 1052"/>
            <p:cNvSpPr>
              <a:spLocks noChangeShapeType="1"/>
            </p:cNvSpPr>
            <p:nvPr/>
          </p:nvSpPr>
          <p:spPr bwMode="auto">
            <a:xfrm>
              <a:off x="960" y="3504"/>
              <a:ext cx="720" cy="0"/>
            </a:xfrm>
            <a:prstGeom prst="line">
              <a:avLst/>
            </a:prstGeom>
            <a:noFill/>
            <a:ln w="9525">
              <a:solidFill>
                <a:schemeClr val="tx1"/>
              </a:solidFill>
              <a:round/>
              <a:headEnd/>
              <a:tailEnd/>
            </a:ln>
            <a:effectLst/>
          </p:spPr>
          <p:txBody>
            <a:bodyPr wrap="none" anchor="ctr"/>
            <a:lstStyle/>
            <a:p>
              <a:endParaRPr lang="en-IN"/>
            </a:p>
          </p:txBody>
        </p:sp>
        <p:sp>
          <p:nvSpPr>
            <p:cNvPr id="30749" name="Line 1053"/>
            <p:cNvSpPr>
              <a:spLocks noChangeShapeType="1"/>
            </p:cNvSpPr>
            <p:nvPr/>
          </p:nvSpPr>
          <p:spPr bwMode="auto">
            <a:xfrm flipH="1">
              <a:off x="1104" y="3504"/>
              <a:ext cx="576" cy="480"/>
            </a:xfrm>
            <a:prstGeom prst="line">
              <a:avLst/>
            </a:prstGeom>
            <a:noFill/>
            <a:ln w="9525">
              <a:solidFill>
                <a:schemeClr val="tx1"/>
              </a:solidFill>
              <a:round/>
              <a:headEnd/>
              <a:tailEnd/>
            </a:ln>
            <a:effectLst/>
          </p:spPr>
          <p:txBody>
            <a:bodyPr wrap="none" anchor="ctr"/>
            <a:lstStyle/>
            <a:p>
              <a:endParaRPr lang="en-IN"/>
            </a:p>
          </p:txBody>
        </p:sp>
        <p:sp>
          <p:nvSpPr>
            <p:cNvPr id="30750" name="Line 1054"/>
            <p:cNvSpPr>
              <a:spLocks noChangeShapeType="1"/>
            </p:cNvSpPr>
            <p:nvPr/>
          </p:nvSpPr>
          <p:spPr bwMode="auto">
            <a:xfrm>
              <a:off x="1296" y="3216"/>
              <a:ext cx="240" cy="768"/>
            </a:xfrm>
            <a:prstGeom prst="line">
              <a:avLst/>
            </a:prstGeom>
            <a:noFill/>
            <a:ln w="9525">
              <a:solidFill>
                <a:schemeClr val="tx1"/>
              </a:solidFill>
              <a:round/>
              <a:headEnd/>
              <a:tailEnd/>
            </a:ln>
            <a:effectLst/>
          </p:spPr>
          <p:txBody>
            <a:bodyPr wrap="none" anchor="ctr"/>
            <a:lstStyle/>
            <a:p>
              <a:endParaRPr lang="en-IN"/>
            </a:p>
          </p:txBody>
        </p:sp>
        <p:sp>
          <p:nvSpPr>
            <p:cNvPr id="30753" name="Oval 1057"/>
            <p:cNvSpPr>
              <a:spLocks noChangeArrowheads="1"/>
            </p:cNvSpPr>
            <p:nvPr/>
          </p:nvSpPr>
          <p:spPr bwMode="auto">
            <a:xfrm>
              <a:off x="1248" y="3168"/>
              <a:ext cx="144" cy="144"/>
            </a:xfrm>
            <a:prstGeom prst="ellipse">
              <a:avLst/>
            </a:prstGeom>
            <a:solidFill>
              <a:schemeClr val="accent2"/>
            </a:solidFill>
            <a:ln w="9525">
              <a:solidFill>
                <a:schemeClr val="accent2"/>
              </a:solidFill>
              <a:round/>
              <a:headEnd/>
              <a:tailEnd/>
            </a:ln>
            <a:effectLst/>
          </p:spPr>
          <p:txBody>
            <a:bodyPr wrap="none" anchor="ctr"/>
            <a:lstStyle/>
            <a:p>
              <a:endParaRPr lang="en-IN"/>
            </a:p>
          </p:txBody>
        </p:sp>
        <p:sp>
          <p:nvSpPr>
            <p:cNvPr id="30754" name="Oval 1058"/>
            <p:cNvSpPr>
              <a:spLocks noChangeArrowheads="1"/>
            </p:cNvSpPr>
            <p:nvPr/>
          </p:nvSpPr>
          <p:spPr bwMode="auto">
            <a:xfrm>
              <a:off x="1584" y="3456"/>
              <a:ext cx="144" cy="144"/>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30755" name="Oval 1059"/>
            <p:cNvSpPr>
              <a:spLocks noChangeArrowheads="1"/>
            </p:cNvSpPr>
            <p:nvPr/>
          </p:nvSpPr>
          <p:spPr bwMode="auto">
            <a:xfrm>
              <a:off x="1488" y="3888"/>
              <a:ext cx="144" cy="144"/>
            </a:xfrm>
            <a:prstGeom prst="ellipse">
              <a:avLst/>
            </a:prstGeom>
            <a:solidFill>
              <a:schemeClr val="accent2"/>
            </a:solidFill>
            <a:ln w="9525">
              <a:solidFill>
                <a:schemeClr val="accent2"/>
              </a:solidFill>
              <a:round/>
              <a:headEnd/>
              <a:tailEnd/>
            </a:ln>
            <a:effectLst/>
          </p:spPr>
          <p:txBody>
            <a:bodyPr wrap="none" anchor="ctr"/>
            <a:lstStyle/>
            <a:p>
              <a:endParaRPr lang="en-IN"/>
            </a:p>
          </p:txBody>
        </p:sp>
        <p:sp>
          <p:nvSpPr>
            <p:cNvPr id="30756" name="Oval 1060"/>
            <p:cNvSpPr>
              <a:spLocks noChangeArrowheads="1"/>
            </p:cNvSpPr>
            <p:nvPr/>
          </p:nvSpPr>
          <p:spPr bwMode="auto">
            <a:xfrm>
              <a:off x="1008" y="3888"/>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757" name="Oval 1061"/>
            <p:cNvSpPr>
              <a:spLocks noChangeArrowheads="1"/>
            </p:cNvSpPr>
            <p:nvPr/>
          </p:nvSpPr>
          <p:spPr bwMode="auto">
            <a:xfrm>
              <a:off x="912" y="3456"/>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grpSp>
      <p:grpSp>
        <p:nvGrpSpPr>
          <p:cNvPr id="5" name="Group 1113"/>
          <p:cNvGrpSpPr>
            <a:grpSpLocks/>
          </p:cNvGrpSpPr>
          <p:nvPr/>
        </p:nvGrpSpPr>
        <p:grpSpPr bwMode="auto">
          <a:xfrm>
            <a:off x="4876800" y="5257800"/>
            <a:ext cx="1295400" cy="1371600"/>
            <a:chOff x="3072" y="3168"/>
            <a:chExt cx="816" cy="864"/>
          </a:xfrm>
        </p:grpSpPr>
        <p:sp>
          <p:nvSpPr>
            <p:cNvPr id="30782" name="AutoShape 1086"/>
            <p:cNvSpPr>
              <a:spLocks noChangeArrowheads="1"/>
            </p:cNvSpPr>
            <p:nvPr/>
          </p:nvSpPr>
          <p:spPr bwMode="auto">
            <a:xfrm>
              <a:off x="3120" y="3216"/>
              <a:ext cx="720" cy="768"/>
            </a:xfrm>
            <a:prstGeom prst="pentagon">
              <a:avLst/>
            </a:prstGeom>
            <a:noFill/>
            <a:ln w="28575">
              <a:solidFill>
                <a:schemeClr val="tx1"/>
              </a:solidFill>
              <a:miter lim="800000"/>
              <a:headEnd/>
              <a:tailEnd/>
            </a:ln>
            <a:effectLst/>
          </p:spPr>
          <p:txBody>
            <a:bodyPr wrap="none" anchor="ctr"/>
            <a:lstStyle/>
            <a:p>
              <a:endParaRPr lang="en-IN"/>
            </a:p>
          </p:txBody>
        </p:sp>
        <p:sp>
          <p:nvSpPr>
            <p:cNvPr id="30783" name="Line 1087"/>
            <p:cNvSpPr>
              <a:spLocks noChangeShapeType="1"/>
            </p:cNvSpPr>
            <p:nvPr/>
          </p:nvSpPr>
          <p:spPr bwMode="auto">
            <a:xfrm flipV="1">
              <a:off x="3264" y="3216"/>
              <a:ext cx="240" cy="768"/>
            </a:xfrm>
            <a:prstGeom prst="line">
              <a:avLst/>
            </a:prstGeom>
            <a:noFill/>
            <a:ln w="9525">
              <a:solidFill>
                <a:schemeClr val="tx1"/>
              </a:solidFill>
              <a:round/>
              <a:headEnd/>
              <a:tailEnd/>
            </a:ln>
            <a:effectLst/>
          </p:spPr>
          <p:txBody>
            <a:bodyPr wrap="none" anchor="ctr"/>
            <a:lstStyle/>
            <a:p>
              <a:endParaRPr lang="en-IN"/>
            </a:p>
          </p:txBody>
        </p:sp>
        <p:sp>
          <p:nvSpPr>
            <p:cNvPr id="30784" name="Line 1088"/>
            <p:cNvSpPr>
              <a:spLocks noChangeShapeType="1"/>
            </p:cNvSpPr>
            <p:nvPr/>
          </p:nvSpPr>
          <p:spPr bwMode="auto">
            <a:xfrm flipH="1" flipV="1">
              <a:off x="3120" y="3504"/>
              <a:ext cx="576" cy="480"/>
            </a:xfrm>
            <a:prstGeom prst="line">
              <a:avLst/>
            </a:prstGeom>
            <a:noFill/>
            <a:ln w="9525">
              <a:solidFill>
                <a:schemeClr val="tx1"/>
              </a:solidFill>
              <a:round/>
              <a:headEnd/>
              <a:tailEnd/>
            </a:ln>
            <a:effectLst/>
          </p:spPr>
          <p:txBody>
            <a:bodyPr wrap="none" anchor="ctr"/>
            <a:lstStyle/>
            <a:p>
              <a:endParaRPr lang="en-IN"/>
            </a:p>
          </p:txBody>
        </p:sp>
        <p:sp>
          <p:nvSpPr>
            <p:cNvPr id="30785" name="Line 1089"/>
            <p:cNvSpPr>
              <a:spLocks noChangeShapeType="1"/>
            </p:cNvSpPr>
            <p:nvPr/>
          </p:nvSpPr>
          <p:spPr bwMode="auto">
            <a:xfrm>
              <a:off x="3120" y="3504"/>
              <a:ext cx="720" cy="0"/>
            </a:xfrm>
            <a:prstGeom prst="line">
              <a:avLst/>
            </a:prstGeom>
            <a:noFill/>
            <a:ln w="9525">
              <a:solidFill>
                <a:schemeClr val="tx1"/>
              </a:solidFill>
              <a:round/>
              <a:headEnd/>
              <a:tailEnd/>
            </a:ln>
            <a:effectLst/>
          </p:spPr>
          <p:txBody>
            <a:bodyPr wrap="none" anchor="ctr"/>
            <a:lstStyle/>
            <a:p>
              <a:endParaRPr lang="en-IN"/>
            </a:p>
          </p:txBody>
        </p:sp>
        <p:sp>
          <p:nvSpPr>
            <p:cNvPr id="30786" name="Line 1090"/>
            <p:cNvSpPr>
              <a:spLocks noChangeShapeType="1"/>
            </p:cNvSpPr>
            <p:nvPr/>
          </p:nvSpPr>
          <p:spPr bwMode="auto">
            <a:xfrm flipH="1">
              <a:off x="3264" y="3504"/>
              <a:ext cx="576" cy="480"/>
            </a:xfrm>
            <a:prstGeom prst="line">
              <a:avLst/>
            </a:prstGeom>
            <a:noFill/>
            <a:ln w="9525">
              <a:solidFill>
                <a:schemeClr val="tx1"/>
              </a:solidFill>
              <a:round/>
              <a:headEnd/>
              <a:tailEnd/>
            </a:ln>
            <a:effectLst/>
          </p:spPr>
          <p:txBody>
            <a:bodyPr wrap="none" anchor="ctr"/>
            <a:lstStyle/>
            <a:p>
              <a:endParaRPr lang="en-IN"/>
            </a:p>
          </p:txBody>
        </p:sp>
        <p:sp>
          <p:nvSpPr>
            <p:cNvPr id="30787" name="Line 1091"/>
            <p:cNvSpPr>
              <a:spLocks noChangeShapeType="1"/>
            </p:cNvSpPr>
            <p:nvPr/>
          </p:nvSpPr>
          <p:spPr bwMode="auto">
            <a:xfrm>
              <a:off x="3456" y="3216"/>
              <a:ext cx="240" cy="768"/>
            </a:xfrm>
            <a:prstGeom prst="line">
              <a:avLst/>
            </a:prstGeom>
            <a:noFill/>
            <a:ln w="9525">
              <a:solidFill>
                <a:schemeClr val="tx1"/>
              </a:solidFill>
              <a:round/>
              <a:headEnd/>
              <a:tailEnd/>
            </a:ln>
            <a:effectLst/>
          </p:spPr>
          <p:txBody>
            <a:bodyPr wrap="none" anchor="ctr"/>
            <a:lstStyle/>
            <a:p>
              <a:endParaRPr lang="en-IN"/>
            </a:p>
          </p:txBody>
        </p:sp>
        <p:sp>
          <p:nvSpPr>
            <p:cNvPr id="30788" name="Oval 1092"/>
            <p:cNvSpPr>
              <a:spLocks noChangeArrowheads="1"/>
            </p:cNvSpPr>
            <p:nvPr/>
          </p:nvSpPr>
          <p:spPr bwMode="auto">
            <a:xfrm>
              <a:off x="3408" y="3168"/>
              <a:ext cx="144" cy="144"/>
            </a:xfrm>
            <a:prstGeom prst="ellipse">
              <a:avLst/>
            </a:prstGeom>
            <a:solidFill>
              <a:schemeClr val="accent2"/>
            </a:solidFill>
            <a:ln w="9525">
              <a:solidFill>
                <a:schemeClr val="accent2"/>
              </a:solidFill>
              <a:round/>
              <a:headEnd/>
              <a:tailEnd/>
            </a:ln>
            <a:effectLst/>
          </p:spPr>
          <p:txBody>
            <a:bodyPr wrap="none" anchor="ctr"/>
            <a:lstStyle/>
            <a:p>
              <a:endParaRPr lang="en-IN"/>
            </a:p>
          </p:txBody>
        </p:sp>
        <p:sp>
          <p:nvSpPr>
            <p:cNvPr id="30789" name="Oval 1093"/>
            <p:cNvSpPr>
              <a:spLocks noChangeArrowheads="1"/>
            </p:cNvSpPr>
            <p:nvPr/>
          </p:nvSpPr>
          <p:spPr bwMode="auto">
            <a:xfrm>
              <a:off x="3168" y="3888"/>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790" name="Oval 1094"/>
            <p:cNvSpPr>
              <a:spLocks noChangeArrowheads="1"/>
            </p:cNvSpPr>
            <p:nvPr/>
          </p:nvSpPr>
          <p:spPr bwMode="auto">
            <a:xfrm>
              <a:off x="3072" y="3456"/>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791" name="Oval 1095"/>
            <p:cNvSpPr>
              <a:spLocks noChangeArrowheads="1"/>
            </p:cNvSpPr>
            <p:nvPr/>
          </p:nvSpPr>
          <p:spPr bwMode="auto">
            <a:xfrm>
              <a:off x="3744" y="3456"/>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792" name="Oval 1096"/>
            <p:cNvSpPr>
              <a:spLocks noChangeArrowheads="1"/>
            </p:cNvSpPr>
            <p:nvPr/>
          </p:nvSpPr>
          <p:spPr bwMode="auto">
            <a:xfrm>
              <a:off x="3648" y="3888"/>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grpSp>
      <p:grpSp>
        <p:nvGrpSpPr>
          <p:cNvPr id="6" name="Group 1123"/>
          <p:cNvGrpSpPr>
            <a:grpSpLocks/>
          </p:cNvGrpSpPr>
          <p:nvPr/>
        </p:nvGrpSpPr>
        <p:grpSpPr bwMode="auto">
          <a:xfrm>
            <a:off x="6934200" y="5257800"/>
            <a:ext cx="1295400" cy="1371600"/>
            <a:chOff x="4368" y="3312"/>
            <a:chExt cx="816" cy="864"/>
          </a:xfrm>
        </p:grpSpPr>
        <p:sp>
          <p:nvSpPr>
            <p:cNvPr id="30769" name="AutoShape 1073"/>
            <p:cNvSpPr>
              <a:spLocks noChangeArrowheads="1"/>
            </p:cNvSpPr>
            <p:nvPr/>
          </p:nvSpPr>
          <p:spPr bwMode="auto">
            <a:xfrm>
              <a:off x="4416" y="3360"/>
              <a:ext cx="720" cy="768"/>
            </a:xfrm>
            <a:prstGeom prst="pentagon">
              <a:avLst/>
            </a:prstGeom>
            <a:noFill/>
            <a:ln w="28575">
              <a:solidFill>
                <a:schemeClr val="tx1"/>
              </a:solidFill>
              <a:miter lim="800000"/>
              <a:headEnd/>
              <a:tailEnd/>
            </a:ln>
            <a:effectLst/>
          </p:spPr>
          <p:txBody>
            <a:bodyPr wrap="none" anchor="ctr"/>
            <a:lstStyle/>
            <a:p>
              <a:endParaRPr lang="en-IN"/>
            </a:p>
          </p:txBody>
        </p:sp>
        <p:sp>
          <p:nvSpPr>
            <p:cNvPr id="30770" name="Line 1074"/>
            <p:cNvSpPr>
              <a:spLocks noChangeShapeType="1"/>
            </p:cNvSpPr>
            <p:nvPr/>
          </p:nvSpPr>
          <p:spPr bwMode="auto">
            <a:xfrm flipV="1">
              <a:off x="4560" y="3360"/>
              <a:ext cx="240" cy="768"/>
            </a:xfrm>
            <a:prstGeom prst="line">
              <a:avLst/>
            </a:prstGeom>
            <a:noFill/>
            <a:ln w="9525">
              <a:solidFill>
                <a:schemeClr val="tx1"/>
              </a:solidFill>
              <a:round/>
              <a:headEnd/>
              <a:tailEnd/>
            </a:ln>
            <a:effectLst/>
          </p:spPr>
          <p:txBody>
            <a:bodyPr wrap="none" anchor="ctr"/>
            <a:lstStyle/>
            <a:p>
              <a:endParaRPr lang="en-IN"/>
            </a:p>
          </p:txBody>
        </p:sp>
        <p:sp>
          <p:nvSpPr>
            <p:cNvPr id="30771" name="Line 1075"/>
            <p:cNvSpPr>
              <a:spLocks noChangeShapeType="1"/>
            </p:cNvSpPr>
            <p:nvPr/>
          </p:nvSpPr>
          <p:spPr bwMode="auto">
            <a:xfrm flipH="1" flipV="1">
              <a:off x="4416" y="3648"/>
              <a:ext cx="576" cy="480"/>
            </a:xfrm>
            <a:prstGeom prst="line">
              <a:avLst/>
            </a:prstGeom>
            <a:noFill/>
            <a:ln w="9525">
              <a:solidFill>
                <a:schemeClr val="tx1"/>
              </a:solidFill>
              <a:round/>
              <a:headEnd/>
              <a:tailEnd/>
            </a:ln>
            <a:effectLst/>
          </p:spPr>
          <p:txBody>
            <a:bodyPr wrap="none" anchor="ctr"/>
            <a:lstStyle/>
            <a:p>
              <a:endParaRPr lang="en-IN"/>
            </a:p>
          </p:txBody>
        </p:sp>
        <p:sp>
          <p:nvSpPr>
            <p:cNvPr id="30772" name="Line 1076"/>
            <p:cNvSpPr>
              <a:spLocks noChangeShapeType="1"/>
            </p:cNvSpPr>
            <p:nvPr/>
          </p:nvSpPr>
          <p:spPr bwMode="auto">
            <a:xfrm>
              <a:off x="4416" y="3648"/>
              <a:ext cx="720" cy="0"/>
            </a:xfrm>
            <a:prstGeom prst="line">
              <a:avLst/>
            </a:prstGeom>
            <a:noFill/>
            <a:ln w="9525">
              <a:solidFill>
                <a:schemeClr val="tx1"/>
              </a:solidFill>
              <a:round/>
              <a:headEnd/>
              <a:tailEnd/>
            </a:ln>
            <a:effectLst/>
          </p:spPr>
          <p:txBody>
            <a:bodyPr wrap="none" anchor="ctr"/>
            <a:lstStyle/>
            <a:p>
              <a:endParaRPr lang="en-IN"/>
            </a:p>
          </p:txBody>
        </p:sp>
        <p:sp>
          <p:nvSpPr>
            <p:cNvPr id="30773" name="Line 1077"/>
            <p:cNvSpPr>
              <a:spLocks noChangeShapeType="1"/>
            </p:cNvSpPr>
            <p:nvPr/>
          </p:nvSpPr>
          <p:spPr bwMode="auto">
            <a:xfrm flipH="1">
              <a:off x="4560" y="3648"/>
              <a:ext cx="576" cy="480"/>
            </a:xfrm>
            <a:prstGeom prst="line">
              <a:avLst/>
            </a:prstGeom>
            <a:noFill/>
            <a:ln w="9525">
              <a:solidFill>
                <a:schemeClr val="tx1"/>
              </a:solidFill>
              <a:round/>
              <a:headEnd/>
              <a:tailEnd/>
            </a:ln>
            <a:effectLst/>
          </p:spPr>
          <p:txBody>
            <a:bodyPr wrap="none" anchor="ctr"/>
            <a:lstStyle/>
            <a:p>
              <a:endParaRPr lang="en-IN"/>
            </a:p>
          </p:txBody>
        </p:sp>
        <p:sp>
          <p:nvSpPr>
            <p:cNvPr id="30774" name="Line 1078"/>
            <p:cNvSpPr>
              <a:spLocks noChangeShapeType="1"/>
            </p:cNvSpPr>
            <p:nvPr/>
          </p:nvSpPr>
          <p:spPr bwMode="auto">
            <a:xfrm>
              <a:off x="4752" y="3360"/>
              <a:ext cx="240" cy="768"/>
            </a:xfrm>
            <a:prstGeom prst="line">
              <a:avLst/>
            </a:prstGeom>
            <a:noFill/>
            <a:ln w="9525">
              <a:solidFill>
                <a:schemeClr val="tx1"/>
              </a:solidFill>
              <a:round/>
              <a:headEnd/>
              <a:tailEnd/>
            </a:ln>
            <a:effectLst/>
          </p:spPr>
          <p:txBody>
            <a:bodyPr wrap="none" anchor="ctr"/>
            <a:lstStyle/>
            <a:p>
              <a:endParaRPr lang="en-IN"/>
            </a:p>
          </p:txBody>
        </p:sp>
        <p:sp>
          <p:nvSpPr>
            <p:cNvPr id="30775" name="Oval 1079"/>
            <p:cNvSpPr>
              <a:spLocks noChangeArrowheads="1"/>
            </p:cNvSpPr>
            <p:nvPr/>
          </p:nvSpPr>
          <p:spPr bwMode="auto">
            <a:xfrm>
              <a:off x="4704" y="3312"/>
              <a:ext cx="144" cy="144"/>
            </a:xfrm>
            <a:prstGeom prst="ellipse">
              <a:avLst/>
            </a:prstGeom>
            <a:solidFill>
              <a:schemeClr val="accent2"/>
            </a:solidFill>
            <a:ln w="9525">
              <a:solidFill>
                <a:schemeClr val="accent2"/>
              </a:solidFill>
              <a:round/>
              <a:headEnd/>
              <a:tailEnd/>
            </a:ln>
            <a:effectLst/>
          </p:spPr>
          <p:txBody>
            <a:bodyPr wrap="none" anchor="ctr"/>
            <a:lstStyle/>
            <a:p>
              <a:endParaRPr lang="en-IN"/>
            </a:p>
          </p:txBody>
        </p:sp>
        <p:sp>
          <p:nvSpPr>
            <p:cNvPr id="30777" name="Oval 1081"/>
            <p:cNvSpPr>
              <a:spLocks noChangeArrowheads="1"/>
            </p:cNvSpPr>
            <p:nvPr/>
          </p:nvSpPr>
          <p:spPr bwMode="auto">
            <a:xfrm>
              <a:off x="4944" y="4032"/>
              <a:ext cx="144" cy="144"/>
            </a:xfrm>
            <a:prstGeom prst="ellipse">
              <a:avLst/>
            </a:prstGeom>
            <a:solidFill>
              <a:schemeClr val="accent2"/>
            </a:solidFill>
            <a:ln w="9525">
              <a:solidFill>
                <a:schemeClr val="accent2"/>
              </a:solidFill>
              <a:round/>
              <a:headEnd/>
              <a:tailEnd/>
            </a:ln>
            <a:effectLst/>
          </p:spPr>
          <p:txBody>
            <a:bodyPr wrap="none" anchor="ctr"/>
            <a:lstStyle/>
            <a:p>
              <a:endParaRPr lang="en-IN"/>
            </a:p>
          </p:txBody>
        </p:sp>
        <p:sp>
          <p:nvSpPr>
            <p:cNvPr id="30778" name="Oval 1082"/>
            <p:cNvSpPr>
              <a:spLocks noChangeArrowheads="1"/>
            </p:cNvSpPr>
            <p:nvPr/>
          </p:nvSpPr>
          <p:spPr bwMode="auto">
            <a:xfrm>
              <a:off x="5040" y="3600"/>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779" name="Oval 1083"/>
            <p:cNvSpPr>
              <a:spLocks noChangeArrowheads="1"/>
            </p:cNvSpPr>
            <p:nvPr/>
          </p:nvSpPr>
          <p:spPr bwMode="auto">
            <a:xfrm>
              <a:off x="4368" y="3600"/>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804" name="Oval 1108"/>
            <p:cNvSpPr>
              <a:spLocks noChangeArrowheads="1"/>
            </p:cNvSpPr>
            <p:nvPr/>
          </p:nvSpPr>
          <p:spPr bwMode="auto">
            <a:xfrm>
              <a:off x="4512" y="4032"/>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grpSp>
      <p:grpSp>
        <p:nvGrpSpPr>
          <p:cNvPr id="7" name="Group 1112"/>
          <p:cNvGrpSpPr>
            <a:grpSpLocks/>
          </p:cNvGrpSpPr>
          <p:nvPr/>
        </p:nvGrpSpPr>
        <p:grpSpPr bwMode="auto">
          <a:xfrm>
            <a:off x="2743200" y="5257800"/>
            <a:ext cx="1295400" cy="1371600"/>
            <a:chOff x="2160" y="3168"/>
            <a:chExt cx="816" cy="864"/>
          </a:xfrm>
        </p:grpSpPr>
        <p:sp>
          <p:nvSpPr>
            <p:cNvPr id="30758" name="AutoShape 1062"/>
            <p:cNvSpPr>
              <a:spLocks noChangeArrowheads="1"/>
            </p:cNvSpPr>
            <p:nvPr/>
          </p:nvSpPr>
          <p:spPr bwMode="auto">
            <a:xfrm>
              <a:off x="2208" y="3216"/>
              <a:ext cx="720" cy="768"/>
            </a:xfrm>
            <a:prstGeom prst="pentagon">
              <a:avLst/>
            </a:prstGeom>
            <a:noFill/>
            <a:ln w="28575">
              <a:solidFill>
                <a:schemeClr val="tx1"/>
              </a:solidFill>
              <a:miter lim="800000"/>
              <a:headEnd/>
              <a:tailEnd/>
            </a:ln>
            <a:effectLst/>
          </p:spPr>
          <p:txBody>
            <a:bodyPr wrap="none" anchor="ctr"/>
            <a:lstStyle/>
            <a:p>
              <a:endParaRPr lang="en-IN"/>
            </a:p>
          </p:txBody>
        </p:sp>
        <p:sp>
          <p:nvSpPr>
            <p:cNvPr id="30759" name="Line 1063"/>
            <p:cNvSpPr>
              <a:spLocks noChangeShapeType="1"/>
            </p:cNvSpPr>
            <p:nvPr/>
          </p:nvSpPr>
          <p:spPr bwMode="auto">
            <a:xfrm flipV="1">
              <a:off x="2352" y="3216"/>
              <a:ext cx="240" cy="768"/>
            </a:xfrm>
            <a:prstGeom prst="line">
              <a:avLst/>
            </a:prstGeom>
            <a:noFill/>
            <a:ln w="9525">
              <a:solidFill>
                <a:schemeClr val="tx1"/>
              </a:solidFill>
              <a:round/>
              <a:headEnd/>
              <a:tailEnd/>
            </a:ln>
            <a:effectLst/>
          </p:spPr>
          <p:txBody>
            <a:bodyPr wrap="none" anchor="ctr"/>
            <a:lstStyle/>
            <a:p>
              <a:endParaRPr lang="en-IN"/>
            </a:p>
          </p:txBody>
        </p:sp>
        <p:sp>
          <p:nvSpPr>
            <p:cNvPr id="30760" name="Line 1064"/>
            <p:cNvSpPr>
              <a:spLocks noChangeShapeType="1"/>
            </p:cNvSpPr>
            <p:nvPr/>
          </p:nvSpPr>
          <p:spPr bwMode="auto">
            <a:xfrm flipH="1" flipV="1">
              <a:off x="2208" y="3504"/>
              <a:ext cx="576" cy="480"/>
            </a:xfrm>
            <a:prstGeom prst="line">
              <a:avLst/>
            </a:prstGeom>
            <a:noFill/>
            <a:ln w="9525">
              <a:solidFill>
                <a:schemeClr val="tx1"/>
              </a:solidFill>
              <a:round/>
              <a:headEnd/>
              <a:tailEnd/>
            </a:ln>
            <a:effectLst/>
          </p:spPr>
          <p:txBody>
            <a:bodyPr wrap="none" anchor="ctr"/>
            <a:lstStyle/>
            <a:p>
              <a:endParaRPr lang="en-IN"/>
            </a:p>
          </p:txBody>
        </p:sp>
        <p:sp>
          <p:nvSpPr>
            <p:cNvPr id="30761" name="Line 1065"/>
            <p:cNvSpPr>
              <a:spLocks noChangeShapeType="1"/>
            </p:cNvSpPr>
            <p:nvPr/>
          </p:nvSpPr>
          <p:spPr bwMode="auto">
            <a:xfrm>
              <a:off x="2208" y="3504"/>
              <a:ext cx="720" cy="0"/>
            </a:xfrm>
            <a:prstGeom prst="line">
              <a:avLst/>
            </a:prstGeom>
            <a:noFill/>
            <a:ln w="9525">
              <a:solidFill>
                <a:schemeClr val="tx1"/>
              </a:solidFill>
              <a:round/>
              <a:headEnd/>
              <a:tailEnd/>
            </a:ln>
            <a:effectLst/>
          </p:spPr>
          <p:txBody>
            <a:bodyPr wrap="none" anchor="ctr"/>
            <a:lstStyle/>
            <a:p>
              <a:endParaRPr lang="en-IN"/>
            </a:p>
          </p:txBody>
        </p:sp>
        <p:sp>
          <p:nvSpPr>
            <p:cNvPr id="30762" name="Line 1066"/>
            <p:cNvSpPr>
              <a:spLocks noChangeShapeType="1"/>
            </p:cNvSpPr>
            <p:nvPr/>
          </p:nvSpPr>
          <p:spPr bwMode="auto">
            <a:xfrm flipH="1">
              <a:off x="2352" y="3504"/>
              <a:ext cx="576" cy="480"/>
            </a:xfrm>
            <a:prstGeom prst="line">
              <a:avLst/>
            </a:prstGeom>
            <a:noFill/>
            <a:ln w="9525">
              <a:solidFill>
                <a:schemeClr val="tx1"/>
              </a:solidFill>
              <a:round/>
              <a:headEnd/>
              <a:tailEnd/>
            </a:ln>
            <a:effectLst/>
          </p:spPr>
          <p:txBody>
            <a:bodyPr wrap="none" anchor="ctr"/>
            <a:lstStyle/>
            <a:p>
              <a:endParaRPr lang="en-IN"/>
            </a:p>
          </p:txBody>
        </p:sp>
        <p:sp>
          <p:nvSpPr>
            <p:cNvPr id="30763" name="Line 1067"/>
            <p:cNvSpPr>
              <a:spLocks noChangeShapeType="1"/>
            </p:cNvSpPr>
            <p:nvPr/>
          </p:nvSpPr>
          <p:spPr bwMode="auto">
            <a:xfrm>
              <a:off x="2544" y="3216"/>
              <a:ext cx="240" cy="768"/>
            </a:xfrm>
            <a:prstGeom prst="line">
              <a:avLst/>
            </a:prstGeom>
            <a:noFill/>
            <a:ln w="9525">
              <a:solidFill>
                <a:schemeClr val="tx1"/>
              </a:solidFill>
              <a:round/>
              <a:headEnd/>
              <a:tailEnd/>
            </a:ln>
            <a:effectLst/>
          </p:spPr>
          <p:txBody>
            <a:bodyPr wrap="none" anchor="ctr"/>
            <a:lstStyle/>
            <a:p>
              <a:endParaRPr lang="en-IN"/>
            </a:p>
          </p:txBody>
        </p:sp>
        <p:sp>
          <p:nvSpPr>
            <p:cNvPr id="30764" name="Oval 1068"/>
            <p:cNvSpPr>
              <a:spLocks noChangeArrowheads="1"/>
            </p:cNvSpPr>
            <p:nvPr/>
          </p:nvSpPr>
          <p:spPr bwMode="auto">
            <a:xfrm>
              <a:off x="2832" y="3456"/>
              <a:ext cx="144" cy="144"/>
            </a:xfrm>
            <a:prstGeom prst="ellipse">
              <a:avLst/>
            </a:prstGeom>
            <a:solidFill>
              <a:schemeClr val="accent2"/>
            </a:solidFill>
            <a:ln w="9525">
              <a:solidFill>
                <a:schemeClr val="accent2"/>
              </a:solidFill>
              <a:round/>
              <a:headEnd/>
              <a:tailEnd/>
            </a:ln>
            <a:effectLst/>
          </p:spPr>
          <p:txBody>
            <a:bodyPr wrap="none" anchor="ctr"/>
            <a:lstStyle/>
            <a:p>
              <a:endParaRPr lang="en-IN"/>
            </a:p>
          </p:txBody>
        </p:sp>
        <p:sp>
          <p:nvSpPr>
            <p:cNvPr id="30780" name="Oval 1084"/>
            <p:cNvSpPr>
              <a:spLocks noChangeArrowheads="1"/>
            </p:cNvSpPr>
            <p:nvPr/>
          </p:nvSpPr>
          <p:spPr bwMode="auto">
            <a:xfrm>
              <a:off x="2496" y="3168"/>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781" name="Oval 1085"/>
            <p:cNvSpPr>
              <a:spLocks noChangeArrowheads="1"/>
            </p:cNvSpPr>
            <p:nvPr/>
          </p:nvSpPr>
          <p:spPr bwMode="auto">
            <a:xfrm>
              <a:off x="2736" y="3888"/>
              <a:ext cx="144" cy="144"/>
            </a:xfrm>
            <a:prstGeom prst="ellipse">
              <a:avLst/>
            </a:prstGeom>
            <a:solidFill>
              <a:srgbClr val="FF0000"/>
            </a:solidFill>
            <a:ln w="9525">
              <a:solidFill>
                <a:srgbClr val="FF0000"/>
              </a:solidFill>
              <a:round/>
              <a:headEnd/>
              <a:tailEnd/>
            </a:ln>
            <a:effectLst/>
          </p:spPr>
          <p:txBody>
            <a:bodyPr wrap="none" anchor="ctr"/>
            <a:lstStyle/>
            <a:p>
              <a:endParaRPr lang="en-IN"/>
            </a:p>
          </p:txBody>
        </p:sp>
        <p:sp>
          <p:nvSpPr>
            <p:cNvPr id="30805" name="Oval 1109"/>
            <p:cNvSpPr>
              <a:spLocks noChangeArrowheads="1"/>
            </p:cNvSpPr>
            <p:nvPr/>
          </p:nvSpPr>
          <p:spPr bwMode="auto">
            <a:xfrm>
              <a:off x="2160" y="3456"/>
              <a:ext cx="144" cy="144"/>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30806" name="Oval 1110"/>
            <p:cNvSpPr>
              <a:spLocks noChangeArrowheads="1"/>
            </p:cNvSpPr>
            <p:nvPr/>
          </p:nvSpPr>
          <p:spPr bwMode="auto">
            <a:xfrm>
              <a:off x="2256" y="3888"/>
              <a:ext cx="144" cy="144"/>
            </a:xfrm>
            <a:prstGeom prst="ellipse">
              <a:avLst/>
            </a:prstGeom>
            <a:solidFill>
              <a:schemeClr val="accent1"/>
            </a:solidFill>
            <a:ln w="9525">
              <a:solidFill>
                <a:schemeClr val="accent1"/>
              </a:solidFill>
              <a:round/>
              <a:headEnd/>
              <a:tailEnd/>
            </a:ln>
            <a:effectLst/>
          </p:spPr>
          <p:txBody>
            <a:bodyPr wrap="none" anchor="ctr"/>
            <a:lstStyle/>
            <a:p>
              <a:endParaRPr lang="en-IN"/>
            </a:p>
          </p:txBody>
        </p:sp>
      </p:grpSp>
      <p:sp>
        <p:nvSpPr>
          <p:cNvPr id="30811" name="Line 1115"/>
          <p:cNvSpPr>
            <a:spLocks noChangeShapeType="1"/>
          </p:cNvSpPr>
          <p:nvPr/>
        </p:nvSpPr>
        <p:spPr bwMode="auto">
          <a:xfrm>
            <a:off x="1981200" y="6172200"/>
            <a:ext cx="609600" cy="0"/>
          </a:xfrm>
          <a:prstGeom prst="line">
            <a:avLst/>
          </a:prstGeom>
          <a:noFill/>
          <a:ln w="28575">
            <a:solidFill>
              <a:schemeClr val="tx1"/>
            </a:solidFill>
            <a:round/>
            <a:headEnd/>
            <a:tailEnd type="triangle" w="med" len="med"/>
          </a:ln>
          <a:effectLst/>
        </p:spPr>
        <p:txBody>
          <a:bodyPr wrap="none" anchor="ctr"/>
          <a:lstStyle/>
          <a:p>
            <a:endParaRPr lang="en-IN"/>
          </a:p>
        </p:txBody>
      </p:sp>
      <p:sp>
        <p:nvSpPr>
          <p:cNvPr id="30812" name="Line 1116"/>
          <p:cNvSpPr>
            <a:spLocks noChangeShapeType="1"/>
          </p:cNvSpPr>
          <p:nvPr/>
        </p:nvSpPr>
        <p:spPr bwMode="auto">
          <a:xfrm>
            <a:off x="4114800" y="6172200"/>
            <a:ext cx="609600" cy="0"/>
          </a:xfrm>
          <a:prstGeom prst="line">
            <a:avLst/>
          </a:prstGeom>
          <a:noFill/>
          <a:ln w="28575">
            <a:solidFill>
              <a:schemeClr val="tx1"/>
            </a:solidFill>
            <a:round/>
            <a:headEnd/>
            <a:tailEnd type="triangle" w="med" len="med"/>
          </a:ln>
          <a:effectLst/>
        </p:spPr>
        <p:txBody>
          <a:bodyPr wrap="none" anchor="ctr"/>
          <a:lstStyle/>
          <a:p>
            <a:endParaRPr lang="en-IN"/>
          </a:p>
        </p:txBody>
      </p:sp>
      <p:sp>
        <p:nvSpPr>
          <p:cNvPr id="30813" name="Line 1117"/>
          <p:cNvSpPr>
            <a:spLocks noChangeShapeType="1"/>
          </p:cNvSpPr>
          <p:nvPr/>
        </p:nvSpPr>
        <p:spPr bwMode="auto">
          <a:xfrm>
            <a:off x="6248400" y="6172200"/>
            <a:ext cx="609600" cy="0"/>
          </a:xfrm>
          <a:prstGeom prst="line">
            <a:avLst/>
          </a:prstGeom>
          <a:noFill/>
          <a:ln w="28575">
            <a:solidFill>
              <a:schemeClr val="tx1"/>
            </a:solidFill>
            <a:round/>
            <a:headEnd/>
            <a:tailEnd type="triangle" w="med" len="med"/>
          </a:ln>
          <a:effectLst/>
        </p:spPr>
        <p:txBody>
          <a:bodyPr wrap="none" anchor="ctr"/>
          <a:lstStyle/>
          <a:p>
            <a:endParaRPr lang="en-IN"/>
          </a:p>
        </p:txBody>
      </p:sp>
      <p:sp>
        <p:nvSpPr>
          <p:cNvPr id="30814" name="Text Box 1118"/>
          <p:cNvSpPr txBox="1">
            <a:spLocks noChangeArrowheads="1"/>
          </p:cNvSpPr>
          <p:nvPr/>
        </p:nvSpPr>
        <p:spPr bwMode="auto">
          <a:xfrm>
            <a:off x="457200" y="4343400"/>
            <a:ext cx="1892300" cy="366713"/>
          </a:xfrm>
          <a:prstGeom prst="rect">
            <a:avLst/>
          </a:prstGeom>
          <a:noFill/>
          <a:ln w="9525">
            <a:noFill/>
            <a:miter lim="800000"/>
            <a:headEnd/>
            <a:tailEnd/>
          </a:ln>
          <a:effectLst/>
        </p:spPr>
        <p:txBody>
          <a:bodyPr wrap="none">
            <a:spAutoFit/>
          </a:bodyPr>
          <a:lstStyle/>
          <a:p>
            <a:r>
              <a:rPr lang="en-US" sz="1800" dirty="0"/>
              <a:t>Input: (1 0 1 -1 -1)</a:t>
            </a:r>
            <a:endParaRPr lang="en-US" dirty="0"/>
          </a:p>
        </p:txBody>
      </p:sp>
      <p:sp>
        <p:nvSpPr>
          <p:cNvPr id="30816" name="Line 1120"/>
          <p:cNvSpPr>
            <a:spLocks noChangeShapeType="1"/>
          </p:cNvSpPr>
          <p:nvPr/>
        </p:nvSpPr>
        <p:spPr bwMode="auto">
          <a:xfrm>
            <a:off x="1219200" y="4724400"/>
            <a:ext cx="0" cy="457200"/>
          </a:xfrm>
          <a:prstGeom prst="line">
            <a:avLst/>
          </a:prstGeom>
          <a:noFill/>
          <a:ln w="28575">
            <a:solidFill>
              <a:schemeClr val="tx1"/>
            </a:solidFill>
            <a:round/>
            <a:headEnd/>
            <a:tailEnd type="triangle" w="med" len="med"/>
          </a:ln>
          <a:effectLst/>
        </p:spPr>
        <p:txBody>
          <a:bodyPr wrap="none" anchor="ctr"/>
          <a:lstStyle/>
          <a:p>
            <a:endParaRPr lang="en-IN"/>
          </a:p>
        </p:txBody>
      </p:sp>
      <p:sp>
        <p:nvSpPr>
          <p:cNvPr id="30818" name="Text Box 1122"/>
          <p:cNvSpPr txBox="1">
            <a:spLocks noChangeArrowheads="1"/>
          </p:cNvSpPr>
          <p:nvPr/>
        </p:nvSpPr>
        <p:spPr bwMode="auto">
          <a:xfrm>
            <a:off x="6629400" y="4267200"/>
            <a:ext cx="2120900" cy="366713"/>
          </a:xfrm>
          <a:prstGeom prst="rect">
            <a:avLst/>
          </a:prstGeom>
          <a:noFill/>
          <a:ln w="9525">
            <a:noFill/>
            <a:miter lim="800000"/>
            <a:headEnd/>
            <a:tailEnd/>
          </a:ln>
          <a:effectLst/>
        </p:spPr>
        <p:txBody>
          <a:bodyPr wrap="none">
            <a:spAutoFit/>
          </a:bodyPr>
          <a:lstStyle/>
          <a:p>
            <a:r>
              <a:rPr lang="en-US" sz="1800" dirty="0"/>
              <a:t>Output: (1 -1 1 -1 -1)</a:t>
            </a:r>
            <a:endParaRPr lang="en-US" dirty="0"/>
          </a:p>
        </p:txBody>
      </p:sp>
      <p:sp>
        <p:nvSpPr>
          <p:cNvPr id="30820" name="Line 1124"/>
          <p:cNvSpPr>
            <a:spLocks noChangeShapeType="1"/>
          </p:cNvSpPr>
          <p:nvPr/>
        </p:nvSpPr>
        <p:spPr bwMode="auto">
          <a:xfrm flipV="1">
            <a:off x="7620000" y="4724400"/>
            <a:ext cx="0" cy="457200"/>
          </a:xfrm>
          <a:prstGeom prst="line">
            <a:avLst/>
          </a:prstGeom>
          <a:noFill/>
          <a:ln w="28575">
            <a:solidFill>
              <a:schemeClr val="tx1"/>
            </a:solidFill>
            <a:round/>
            <a:headEnd/>
            <a:tailEnd type="triangle" w="med" len="med"/>
          </a:ln>
          <a:effectLst/>
        </p:spPr>
        <p:txBody>
          <a:bodyPr wrap="none" anchor="ctr"/>
          <a:lstStyle/>
          <a:p>
            <a:endParaRPr lang="en-IN"/>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304800"/>
          </a:xfrm>
        </p:spPr>
        <p:txBody>
          <a:bodyPr>
            <a:normAutofit fontScale="90000"/>
          </a:bodyPr>
          <a:lstStyle/>
          <a:p>
            <a:r>
              <a:rPr lang="nb-NO" sz="3600"/>
              <a:t>Associative Network Types</a:t>
            </a:r>
            <a:endParaRPr lang="nb-NO"/>
          </a:p>
        </p:txBody>
      </p:sp>
      <p:sp>
        <p:nvSpPr>
          <p:cNvPr id="8195" name="Text Box 3"/>
          <p:cNvSpPr txBox="1">
            <a:spLocks noChangeArrowheads="1"/>
          </p:cNvSpPr>
          <p:nvPr/>
        </p:nvSpPr>
        <p:spPr bwMode="auto">
          <a:xfrm>
            <a:off x="304800" y="1066800"/>
            <a:ext cx="3460750" cy="457200"/>
          </a:xfrm>
          <a:prstGeom prst="rect">
            <a:avLst/>
          </a:prstGeom>
          <a:noFill/>
          <a:ln w="9525">
            <a:noFill/>
            <a:miter lim="800000"/>
            <a:headEnd/>
            <a:tailEnd/>
          </a:ln>
          <a:effectLst/>
        </p:spPr>
        <p:txBody>
          <a:bodyPr wrap="none">
            <a:spAutoFit/>
          </a:bodyPr>
          <a:lstStyle/>
          <a:p>
            <a:r>
              <a:rPr lang="nb-NO"/>
              <a:t>1. Auto-associative: X = Y</a:t>
            </a:r>
          </a:p>
        </p:txBody>
      </p:sp>
      <p:grpSp>
        <p:nvGrpSpPr>
          <p:cNvPr id="2" name="Group 226"/>
          <p:cNvGrpSpPr>
            <a:grpSpLocks/>
          </p:cNvGrpSpPr>
          <p:nvPr/>
        </p:nvGrpSpPr>
        <p:grpSpPr bwMode="auto">
          <a:xfrm>
            <a:off x="1524000" y="1676400"/>
            <a:ext cx="5310188" cy="1563688"/>
            <a:chOff x="960" y="1056"/>
            <a:chExt cx="3345" cy="985"/>
          </a:xfrm>
        </p:grpSpPr>
        <p:grpSp>
          <p:nvGrpSpPr>
            <p:cNvPr id="3" name="Group 33"/>
            <p:cNvGrpSpPr>
              <a:grpSpLocks/>
            </p:cNvGrpSpPr>
            <p:nvPr/>
          </p:nvGrpSpPr>
          <p:grpSpPr bwMode="auto">
            <a:xfrm>
              <a:off x="960" y="1104"/>
              <a:ext cx="465" cy="937"/>
              <a:chOff x="1056" y="1152"/>
              <a:chExt cx="465" cy="937"/>
            </a:xfrm>
          </p:grpSpPr>
          <p:graphicFrame>
            <p:nvGraphicFramePr>
              <p:cNvPr id="57350" name="Object 1030"/>
              <p:cNvGraphicFramePr>
                <a:graphicFrameLocks noChangeAspect="1"/>
              </p:cNvGraphicFramePr>
              <p:nvPr/>
            </p:nvGraphicFramePr>
            <p:xfrm>
              <a:off x="1056" y="1152"/>
              <a:ext cx="465" cy="886"/>
            </p:xfrm>
            <a:graphic>
              <a:graphicData uri="http://schemas.openxmlformats.org/presentationml/2006/ole">
                <mc:AlternateContent xmlns:mc="http://schemas.openxmlformats.org/markup-compatibility/2006">
                  <mc:Choice xmlns:v="urn:schemas-microsoft-com:vml" Requires="v">
                    <p:oleObj spid="_x0000_s103433" name="Utklipp" r:id="rId3" imgW="1395360" imgH="2658600" progId="">
                      <p:embed/>
                    </p:oleObj>
                  </mc:Choice>
                  <mc:Fallback>
                    <p:oleObj name="Utklipp" r:id="rId3" imgW="1395360" imgH="26586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1152"/>
                            <a:ext cx="465"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3" name="Freeform 31"/>
              <p:cNvSpPr>
                <a:spLocks/>
              </p:cNvSpPr>
              <p:nvPr/>
            </p:nvSpPr>
            <p:spPr bwMode="auto">
              <a:xfrm>
                <a:off x="1208" y="1340"/>
                <a:ext cx="241" cy="749"/>
              </a:xfrm>
              <a:custGeom>
                <a:avLst/>
                <a:gdLst/>
                <a:ahLst/>
                <a:cxnLst>
                  <a:cxn ang="0">
                    <a:pos x="210" y="304"/>
                  </a:cxn>
                  <a:cxn ang="0">
                    <a:pos x="140" y="63"/>
                  </a:cxn>
                  <a:cxn ang="0">
                    <a:pos x="101" y="16"/>
                  </a:cxn>
                  <a:cxn ang="0">
                    <a:pos x="54" y="0"/>
                  </a:cxn>
                  <a:cxn ang="0">
                    <a:pos x="8" y="8"/>
                  </a:cxn>
                  <a:cxn ang="0">
                    <a:pos x="0" y="32"/>
                  </a:cxn>
                  <a:cxn ang="0">
                    <a:pos x="86" y="226"/>
                  </a:cxn>
                  <a:cxn ang="0">
                    <a:pos x="70" y="585"/>
                  </a:cxn>
                  <a:cxn ang="0">
                    <a:pos x="78" y="671"/>
                  </a:cxn>
                  <a:cxn ang="0">
                    <a:pos x="202" y="749"/>
                  </a:cxn>
                  <a:cxn ang="0">
                    <a:pos x="241" y="678"/>
                  </a:cxn>
                  <a:cxn ang="0">
                    <a:pos x="195" y="577"/>
                  </a:cxn>
                  <a:cxn ang="0">
                    <a:pos x="210" y="304"/>
                  </a:cxn>
                </a:cxnLst>
                <a:rect l="0" t="0" r="r" b="b"/>
                <a:pathLst>
                  <a:path w="241" h="749">
                    <a:moveTo>
                      <a:pt x="210" y="304"/>
                    </a:moveTo>
                    <a:cubicBezTo>
                      <a:pt x="143" y="260"/>
                      <a:pt x="158" y="130"/>
                      <a:pt x="140" y="63"/>
                    </a:cubicBezTo>
                    <a:cubicBezTo>
                      <a:pt x="136" y="50"/>
                      <a:pt x="111" y="22"/>
                      <a:pt x="101" y="16"/>
                    </a:cubicBezTo>
                    <a:cubicBezTo>
                      <a:pt x="86" y="8"/>
                      <a:pt x="54" y="0"/>
                      <a:pt x="54" y="0"/>
                    </a:cubicBezTo>
                    <a:cubicBezTo>
                      <a:pt x="39" y="3"/>
                      <a:pt x="21" y="0"/>
                      <a:pt x="8" y="8"/>
                    </a:cubicBezTo>
                    <a:cubicBezTo>
                      <a:pt x="1" y="12"/>
                      <a:pt x="0" y="24"/>
                      <a:pt x="0" y="32"/>
                    </a:cubicBezTo>
                    <a:cubicBezTo>
                      <a:pt x="0" y="124"/>
                      <a:pt x="11" y="179"/>
                      <a:pt x="86" y="226"/>
                    </a:cubicBezTo>
                    <a:cubicBezTo>
                      <a:pt x="115" y="324"/>
                      <a:pt x="107" y="480"/>
                      <a:pt x="70" y="585"/>
                    </a:cubicBezTo>
                    <a:cubicBezTo>
                      <a:pt x="73" y="614"/>
                      <a:pt x="67" y="644"/>
                      <a:pt x="78" y="671"/>
                    </a:cubicBezTo>
                    <a:cubicBezTo>
                      <a:pt x="95" y="711"/>
                      <a:pt x="164" y="739"/>
                      <a:pt x="202" y="749"/>
                    </a:cubicBezTo>
                    <a:cubicBezTo>
                      <a:pt x="218" y="726"/>
                      <a:pt x="226" y="702"/>
                      <a:pt x="241" y="678"/>
                    </a:cubicBezTo>
                    <a:cubicBezTo>
                      <a:pt x="230" y="583"/>
                      <a:pt x="235" y="638"/>
                      <a:pt x="195" y="577"/>
                    </a:cubicBezTo>
                    <a:cubicBezTo>
                      <a:pt x="199" y="482"/>
                      <a:pt x="210" y="397"/>
                      <a:pt x="210" y="304"/>
                    </a:cubicBezTo>
                    <a:close/>
                  </a:path>
                </a:pathLst>
              </a:custGeom>
              <a:solidFill>
                <a:schemeClr val="bg1"/>
              </a:solidFill>
              <a:ln w="9525">
                <a:solidFill>
                  <a:schemeClr val="bg1"/>
                </a:solidFill>
                <a:round/>
                <a:headEnd/>
                <a:tailEnd/>
              </a:ln>
              <a:effectLst/>
            </p:spPr>
            <p:txBody>
              <a:bodyPr wrap="none" anchor="ctr"/>
              <a:lstStyle/>
              <a:p>
                <a:endParaRPr lang="en-IN"/>
              </a:p>
            </p:txBody>
          </p:sp>
        </p:grpSp>
        <p:graphicFrame>
          <p:nvGraphicFramePr>
            <p:cNvPr id="57349" name="Object 1029"/>
            <p:cNvGraphicFramePr>
              <a:graphicFrameLocks noChangeAspect="1"/>
            </p:cNvGraphicFramePr>
            <p:nvPr/>
          </p:nvGraphicFramePr>
          <p:xfrm>
            <a:off x="3840" y="1056"/>
            <a:ext cx="465" cy="886"/>
          </p:xfrm>
          <a:graphic>
            <a:graphicData uri="http://schemas.openxmlformats.org/presentationml/2006/ole">
              <mc:AlternateContent xmlns:mc="http://schemas.openxmlformats.org/markup-compatibility/2006">
                <mc:Choice xmlns:v="urn:schemas-microsoft-com:vml" Requires="v">
                  <p:oleObj spid="_x0000_s103434" name="Utklipp" r:id="rId5" imgW="1395360" imgH="2658600" progId="">
                    <p:embed/>
                  </p:oleObj>
                </mc:Choice>
                <mc:Fallback>
                  <p:oleObj name="Utklipp" r:id="rId5" imgW="1395360" imgH="26586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1056"/>
                          <a:ext cx="465"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61"/>
            <p:cNvGrpSpPr>
              <a:grpSpLocks/>
            </p:cNvGrpSpPr>
            <p:nvPr/>
          </p:nvGrpSpPr>
          <p:grpSpPr bwMode="auto">
            <a:xfrm>
              <a:off x="1920" y="1200"/>
              <a:ext cx="1220" cy="584"/>
              <a:chOff x="2784" y="2160"/>
              <a:chExt cx="1220" cy="584"/>
            </a:xfrm>
          </p:grpSpPr>
          <p:grpSp>
            <p:nvGrpSpPr>
              <p:cNvPr id="5" name="Group 62"/>
              <p:cNvGrpSpPr>
                <a:grpSpLocks/>
              </p:cNvGrpSpPr>
              <p:nvPr/>
            </p:nvGrpSpPr>
            <p:grpSpPr bwMode="auto">
              <a:xfrm>
                <a:off x="3072" y="2160"/>
                <a:ext cx="768" cy="584"/>
                <a:chOff x="2880" y="2256"/>
                <a:chExt cx="768" cy="584"/>
              </a:xfrm>
            </p:grpSpPr>
            <p:grpSp>
              <p:nvGrpSpPr>
                <p:cNvPr id="6" name="Group 63"/>
                <p:cNvGrpSpPr>
                  <a:grpSpLocks/>
                </p:cNvGrpSpPr>
                <p:nvPr/>
              </p:nvGrpSpPr>
              <p:grpSpPr bwMode="auto">
                <a:xfrm>
                  <a:off x="3264" y="2352"/>
                  <a:ext cx="384" cy="336"/>
                  <a:chOff x="4656" y="912"/>
                  <a:chExt cx="384" cy="336"/>
                </a:xfrm>
              </p:grpSpPr>
              <p:sp>
                <p:nvSpPr>
                  <p:cNvPr id="8256" name="Oval 64"/>
                  <p:cNvSpPr>
                    <a:spLocks noChangeArrowheads="1"/>
                  </p:cNvSpPr>
                  <p:nvPr/>
                </p:nvSpPr>
                <p:spPr bwMode="auto">
                  <a:xfrm>
                    <a:off x="4656" y="96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57" name="Oval 65"/>
                  <p:cNvSpPr>
                    <a:spLocks noChangeArrowheads="1"/>
                  </p:cNvSpPr>
                  <p:nvPr/>
                </p:nvSpPr>
                <p:spPr bwMode="auto">
                  <a:xfrm>
                    <a:off x="4656" y="110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58" name="Oval 66"/>
                  <p:cNvSpPr>
                    <a:spLocks noChangeArrowheads="1"/>
                  </p:cNvSpPr>
                  <p:nvPr/>
                </p:nvSpPr>
                <p:spPr bwMode="auto">
                  <a:xfrm>
                    <a:off x="4848" y="120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59" name="Oval 67"/>
                  <p:cNvSpPr>
                    <a:spLocks noChangeArrowheads="1"/>
                  </p:cNvSpPr>
                  <p:nvPr/>
                </p:nvSpPr>
                <p:spPr bwMode="auto">
                  <a:xfrm>
                    <a:off x="4992" y="110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60" name="Oval 68"/>
                  <p:cNvSpPr>
                    <a:spLocks noChangeArrowheads="1"/>
                  </p:cNvSpPr>
                  <p:nvPr/>
                </p:nvSpPr>
                <p:spPr bwMode="auto">
                  <a:xfrm>
                    <a:off x="4896" y="912"/>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61" name="Line 69"/>
                  <p:cNvSpPr>
                    <a:spLocks noChangeShapeType="1"/>
                  </p:cNvSpPr>
                  <p:nvPr/>
                </p:nvSpPr>
                <p:spPr bwMode="auto">
                  <a:xfrm flipV="1">
                    <a:off x="4896" y="960"/>
                    <a:ext cx="48" cy="24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2" name="Line 70"/>
                  <p:cNvSpPr>
                    <a:spLocks noChangeShapeType="1"/>
                  </p:cNvSpPr>
                  <p:nvPr/>
                </p:nvSpPr>
                <p:spPr bwMode="auto">
                  <a:xfrm flipV="1">
                    <a:off x="4704" y="1008"/>
                    <a:ext cx="0" cy="9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3" name="Line 71"/>
                  <p:cNvSpPr>
                    <a:spLocks noChangeShapeType="1"/>
                  </p:cNvSpPr>
                  <p:nvPr/>
                </p:nvSpPr>
                <p:spPr bwMode="auto">
                  <a:xfrm flipH="1" flipV="1">
                    <a:off x="4704" y="960"/>
                    <a:ext cx="144" cy="24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4" name="Line 72"/>
                  <p:cNvSpPr>
                    <a:spLocks noChangeShapeType="1"/>
                  </p:cNvSpPr>
                  <p:nvPr/>
                </p:nvSpPr>
                <p:spPr bwMode="auto">
                  <a:xfrm flipV="1">
                    <a:off x="4896" y="1104"/>
                    <a:ext cx="144" cy="9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5" name="Line 73"/>
                  <p:cNvSpPr>
                    <a:spLocks noChangeShapeType="1"/>
                  </p:cNvSpPr>
                  <p:nvPr/>
                </p:nvSpPr>
                <p:spPr bwMode="auto">
                  <a:xfrm flipH="1" flipV="1">
                    <a:off x="4944" y="960"/>
                    <a:ext cx="96" cy="144"/>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6" name="Line 74"/>
                  <p:cNvSpPr>
                    <a:spLocks noChangeShapeType="1"/>
                  </p:cNvSpPr>
                  <p:nvPr/>
                </p:nvSpPr>
                <p:spPr bwMode="auto">
                  <a:xfrm flipV="1">
                    <a:off x="4704" y="960"/>
                    <a:ext cx="192" cy="144"/>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7" name="Line 75"/>
                  <p:cNvSpPr>
                    <a:spLocks noChangeShapeType="1"/>
                  </p:cNvSpPr>
                  <p:nvPr/>
                </p:nvSpPr>
                <p:spPr bwMode="auto">
                  <a:xfrm flipV="1">
                    <a:off x="4704" y="960"/>
                    <a:ext cx="192"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8" name="Line 76"/>
                  <p:cNvSpPr>
                    <a:spLocks noChangeShapeType="1"/>
                  </p:cNvSpPr>
                  <p:nvPr/>
                </p:nvSpPr>
                <p:spPr bwMode="auto">
                  <a:xfrm>
                    <a:off x="4704" y="1104"/>
                    <a:ext cx="288" cy="48"/>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69" name="Line 77"/>
                  <p:cNvSpPr>
                    <a:spLocks noChangeShapeType="1"/>
                  </p:cNvSpPr>
                  <p:nvPr/>
                </p:nvSpPr>
                <p:spPr bwMode="auto">
                  <a:xfrm flipH="1" flipV="1">
                    <a:off x="4704" y="960"/>
                    <a:ext cx="336" cy="192"/>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270" name="Line 78"/>
                  <p:cNvSpPr>
                    <a:spLocks noChangeShapeType="1"/>
                  </p:cNvSpPr>
                  <p:nvPr/>
                </p:nvSpPr>
                <p:spPr bwMode="auto">
                  <a:xfrm flipH="1" flipV="1">
                    <a:off x="4704" y="1104"/>
                    <a:ext cx="144" cy="144"/>
                  </a:xfrm>
                  <a:prstGeom prst="line">
                    <a:avLst/>
                  </a:prstGeom>
                  <a:noFill/>
                  <a:ln w="12700">
                    <a:solidFill>
                      <a:schemeClr val="tx1"/>
                    </a:solidFill>
                    <a:round/>
                    <a:headEnd type="none" w="sm" len="sm"/>
                    <a:tailEnd type="none" w="sm" len="sm"/>
                  </a:ln>
                  <a:effectLst/>
                </p:spPr>
                <p:txBody>
                  <a:bodyPr wrap="none" anchor="ctr"/>
                  <a:lstStyle/>
                  <a:p>
                    <a:endParaRPr lang="en-IN"/>
                  </a:p>
                </p:txBody>
              </p:sp>
            </p:grpSp>
            <p:grpSp>
              <p:nvGrpSpPr>
                <p:cNvPr id="7" name="Group 79"/>
                <p:cNvGrpSpPr>
                  <a:grpSpLocks/>
                </p:cNvGrpSpPr>
                <p:nvPr/>
              </p:nvGrpSpPr>
              <p:grpSpPr bwMode="auto">
                <a:xfrm>
                  <a:off x="2880" y="2256"/>
                  <a:ext cx="144" cy="528"/>
                  <a:chOff x="2832" y="2352"/>
                  <a:chExt cx="144" cy="528"/>
                </a:xfrm>
              </p:grpSpPr>
              <p:sp>
                <p:nvSpPr>
                  <p:cNvPr id="8272" name="Oval 80"/>
                  <p:cNvSpPr>
                    <a:spLocks noChangeArrowheads="1"/>
                  </p:cNvSpPr>
                  <p:nvPr/>
                </p:nvSpPr>
                <p:spPr bwMode="auto">
                  <a:xfrm rot="16200000" flipH="1">
                    <a:off x="2880" y="2496"/>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73" name="Oval 81"/>
                  <p:cNvSpPr>
                    <a:spLocks noChangeArrowheads="1"/>
                  </p:cNvSpPr>
                  <p:nvPr/>
                </p:nvSpPr>
                <p:spPr bwMode="auto">
                  <a:xfrm rot="16200000" flipH="1">
                    <a:off x="2880" y="2592"/>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74" name="Oval 82"/>
                  <p:cNvSpPr>
                    <a:spLocks noChangeArrowheads="1"/>
                  </p:cNvSpPr>
                  <p:nvPr/>
                </p:nvSpPr>
                <p:spPr bwMode="auto">
                  <a:xfrm rot="16200000" flipH="1">
                    <a:off x="2880" y="278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75" name="AutoShape 83"/>
                  <p:cNvSpPr>
                    <a:spLocks noChangeArrowheads="1"/>
                  </p:cNvSpPr>
                  <p:nvPr/>
                </p:nvSpPr>
                <p:spPr bwMode="auto">
                  <a:xfrm rot="16200000" flipH="1">
                    <a:off x="2640" y="2544"/>
                    <a:ext cx="528" cy="144"/>
                  </a:xfrm>
                  <a:prstGeom prst="roundRect">
                    <a:avLst>
                      <a:gd name="adj" fmla="val 16667"/>
                    </a:avLst>
                  </a:prstGeom>
                  <a:noFill/>
                  <a:ln w="12700">
                    <a:solidFill>
                      <a:schemeClr val="tx2"/>
                    </a:solidFill>
                    <a:round/>
                    <a:headEnd type="none" w="sm" len="sm"/>
                    <a:tailEnd type="none" w="sm" len="sm"/>
                  </a:ln>
                  <a:effectLst/>
                </p:spPr>
                <p:txBody>
                  <a:bodyPr wrap="none" anchor="ctr"/>
                  <a:lstStyle/>
                  <a:p>
                    <a:endParaRPr lang="en-IN"/>
                  </a:p>
                </p:txBody>
              </p:sp>
              <p:sp>
                <p:nvSpPr>
                  <p:cNvPr id="8276" name="Oval 84"/>
                  <p:cNvSpPr>
                    <a:spLocks noChangeArrowheads="1"/>
                  </p:cNvSpPr>
                  <p:nvPr/>
                </p:nvSpPr>
                <p:spPr bwMode="auto">
                  <a:xfrm rot="16200000" flipH="1">
                    <a:off x="2880" y="240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277" name="Oval 85"/>
                  <p:cNvSpPr>
                    <a:spLocks noChangeArrowheads="1"/>
                  </p:cNvSpPr>
                  <p:nvPr/>
                </p:nvSpPr>
                <p:spPr bwMode="auto">
                  <a:xfrm rot="16200000" flipH="1">
                    <a:off x="2880" y="2688"/>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grpSp>
            <p:sp>
              <p:nvSpPr>
                <p:cNvPr id="8278" name="Line 86"/>
                <p:cNvSpPr>
                  <a:spLocks noChangeShapeType="1"/>
                </p:cNvSpPr>
                <p:nvPr/>
              </p:nvSpPr>
              <p:spPr bwMode="auto">
                <a:xfrm>
                  <a:off x="3024" y="2304"/>
                  <a:ext cx="480" cy="48"/>
                </a:xfrm>
                <a:prstGeom prst="line">
                  <a:avLst/>
                </a:prstGeom>
                <a:noFill/>
                <a:ln w="12700">
                  <a:solidFill>
                    <a:schemeClr val="tx1"/>
                  </a:solidFill>
                  <a:round/>
                  <a:headEnd type="none" w="sm" len="sm"/>
                  <a:tailEnd type="triangle" w="med" len="med"/>
                </a:ln>
                <a:effectLst/>
              </p:spPr>
              <p:txBody>
                <a:bodyPr wrap="none" anchor="ctr"/>
                <a:lstStyle/>
                <a:p>
                  <a:endParaRPr lang="en-IN"/>
                </a:p>
              </p:txBody>
            </p:sp>
            <p:sp>
              <p:nvSpPr>
                <p:cNvPr id="8279" name="Freeform 87"/>
                <p:cNvSpPr>
                  <a:spLocks/>
                </p:cNvSpPr>
                <p:nvPr/>
              </p:nvSpPr>
              <p:spPr bwMode="auto">
                <a:xfrm>
                  <a:off x="2944" y="2640"/>
                  <a:ext cx="656" cy="200"/>
                </a:xfrm>
                <a:custGeom>
                  <a:avLst/>
                  <a:gdLst/>
                  <a:ahLst/>
                  <a:cxnLst>
                    <a:cxn ang="0">
                      <a:pos x="32" y="48"/>
                    </a:cxn>
                    <a:cxn ang="0">
                      <a:pos x="80" y="48"/>
                    </a:cxn>
                    <a:cxn ang="0">
                      <a:pos x="512" y="192"/>
                    </a:cxn>
                    <a:cxn ang="0">
                      <a:pos x="656" y="0"/>
                    </a:cxn>
                  </a:cxnLst>
                  <a:rect l="0" t="0" r="r" b="b"/>
                  <a:pathLst>
                    <a:path w="656" h="200">
                      <a:moveTo>
                        <a:pt x="32" y="48"/>
                      </a:moveTo>
                      <a:cubicBezTo>
                        <a:pt x="16" y="36"/>
                        <a:pt x="0" y="24"/>
                        <a:pt x="80" y="48"/>
                      </a:cubicBezTo>
                      <a:cubicBezTo>
                        <a:pt x="160" y="72"/>
                        <a:pt x="416" y="200"/>
                        <a:pt x="512" y="192"/>
                      </a:cubicBezTo>
                      <a:cubicBezTo>
                        <a:pt x="608" y="184"/>
                        <a:pt x="632" y="92"/>
                        <a:pt x="656" y="0"/>
                      </a:cubicBezTo>
                    </a:path>
                  </a:pathLst>
                </a:custGeom>
                <a:noFill/>
                <a:ln w="12700" cap="flat" cmpd="sng">
                  <a:solidFill>
                    <a:schemeClr val="tx1"/>
                  </a:solidFill>
                  <a:prstDash val="solid"/>
                  <a:round/>
                  <a:headEnd type="none" w="sm" len="sm"/>
                  <a:tailEnd type="triangle" w="med" len="med"/>
                </a:ln>
                <a:effectLst/>
              </p:spPr>
              <p:txBody>
                <a:bodyPr wrap="none" anchor="ctr"/>
                <a:lstStyle/>
                <a:p>
                  <a:endParaRPr lang="en-IN"/>
                </a:p>
              </p:txBody>
            </p:sp>
            <p:sp>
              <p:nvSpPr>
                <p:cNvPr id="8280" name="Line 88"/>
                <p:cNvSpPr>
                  <a:spLocks noChangeShapeType="1"/>
                </p:cNvSpPr>
                <p:nvPr/>
              </p:nvSpPr>
              <p:spPr bwMode="auto">
                <a:xfrm>
                  <a:off x="2976" y="2640"/>
                  <a:ext cx="432" cy="48"/>
                </a:xfrm>
                <a:prstGeom prst="line">
                  <a:avLst/>
                </a:prstGeom>
                <a:noFill/>
                <a:ln w="12700">
                  <a:solidFill>
                    <a:schemeClr val="tx1"/>
                  </a:solidFill>
                  <a:round/>
                  <a:headEnd type="none" w="sm" len="sm"/>
                  <a:tailEnd type="triangle" w="sm" len="sm"/>
                </a:ln>
                <a:effectLst/>
              </p:spPr>
              <p:txBody>
                <a:bodyPr wrap="none" anchor="ctr"/>
                <a:lstStyle/>
                <a:p>
                  <a:endParaRPr lang="en-IN"/>
                </a:p>
              </p:txBody>
            </p:sp>
            <p:sp>
              <p:nvSpPr>
                <p:cNvPr id="8281" name="Line 89"/>
                <p:cNvSpPr>
                  <a:spLocks noChangeShapeType="1"/>
                </p:cNvSpPr>
                <p:nvPr/>
              </p:nvSpPr>
              <p:spPr bwMode="auto">
                <a:xfrm>
                  <a:off x="2976" y="2544"/>
                  <a:ext cx="288" cy="48"/>
                </a:xfrm>
                <a:prstGeom prst="line">
                  <a:avLst/>
                </a:prstGeom>
                <a:noFill/>
                <a:ln w="12700">
                  <a:solidFill>
                    <a:schemeClr val="tx1"/>
                  </a:solidFill>
                  <a:round/>
                  <a:headEnd type="none" w="sm" len="sm"/>
                  <a:tailEnd type="triangle" w="sm" len="sm"/>
                </a:ln>
                <a:effectLst/>
              </p:spPr>
              <p:txBody>
                <a:bodyPr wrap="none" anchor="ctr"/>
                <a:lstStyle/>
                <a:p>
                  <a:endParaRPr lang="en-IN"/>
                </a:p>
              </p:txBody>
            </p:sp>
            <p:sp>
              <p:nvSpPr>
                <p:cNvPr id="8282" name="Line 90"/>
                <p:cNvSpPr>
                  <a:spLocks noChangeShapeType="1"/>
                </p:cNvSpPr>
                <p:nvPr/>
              </p:nvSpPr>
              <p:spPr bwMode="auto">
                <a:xfrm>
                  <a:off x="2976" y="2448"/>
                  <a:ext cx="240" cy="0"/>
                </a:xfrm>
                <a:prstGeom prst="line">
                  <a:avLst/>
                </a:prstGeom>
                <a:noFill/>
                <a:ln w="12700">
                  <a:solidFill>
                    <a:schemeClr val="tx1"/>
                  </a:solidFill>
                  <a:round/>
                  <a:headEnd type="none" w="sm" len="sm"/>
                  <a:tailEnd type="triangle" w="sm" len="sm"/>
                </a:ln>
                <a:effectLst/>
              </p:spPr>
              <p:txBody>
                <a:bodyPr wrap="none" anchor="ctr"/>
                <a:lstStyle/>
                <a:p>
                  <a:endParaRPr lang="en-IN"/>
                </a:p>
              </p:txBody>
            </p:sp>
          </p:grpSp>
          <p:sp>
            <p:nvSpPr>
              <p:cNvPr id="8283" name="Text Box 91"/>
              <p:cNvSpPr txBox="1">
                <a:spLocks noChangeArrowheads="1"/>
              </p:cNvSpPr>
              <p:nvPr/>
            </p:nvSpPr>
            <p:spPr bwMode="auto">
              <a:xfrm>
                <a:off x="2784" y="2258"/>
                <a:ext cx="116" cy="288"/>
              </a:xfrm>
              <a:prstGeom prst="rect">
                <a:avLst/>
              </a:prstGeom>
              <a:noFill/>
              <a:ln w="12700">
                <a:noFill/>
                <a:miter lim="800000"/>
                <a:headEnd type="none" w="sm" len="sm"/>
                <a:tailEnd type="none" w="sm" len="sm"/>
              </a:ln>
              <a:effectLst/>
            </p:spPr>
            <p:txBody>
              <a:bodyPr wrap="none">
                <a:spAutoFit/>
              </a:bodyPr>
              <a:lstStyle/>
              <a:p>
                <a:endParaRPr lang="nb-NO"/>
              </a:p>
            </p:txBody>
          </p:sp>
          <p:sp>
            <p:nvSpPr>
              <p:cNvPr id="8284" name="Text Box 92"/>
              <p:cNvSpPr txBox="1">
                <a:spLocks noChangeArrowheads="1"/>
              </p:cNvSpPr>
              <p:nvPr/>
            </p:nvSpPr>
            <p:spPr bwMode="auto">
              <a:xfrm>
                <a:off x="3888" y="2258"/>
                <a:ext cx="116" cy="288"/>
              </a:xfrm>
              <a:prstGeom prst="rect">
                <a:avLst/>
              </a:prstGeom>
              <a:noFill/>
              <a:ln w="12700">
                <a:noFill/>
                <a:miter lim="800000"/>
                <a:headEnd type="none" w="sm" len="sm"/>
                <a:tailEnd type="none" w="sm" len="sm"/>
              </a:ln>
              <a:effectLst/>
            </p:spPr>
            <p:txBody>
              <a:bodyPr wrap="none">
                <a:spAutoFit/>
              </a:bodyPr>
              <a:lstStyle/>
              <a:p>
                <a:endParaRPr lang="nb-NO"/>
              </a:p>
            </p:txBody>
          </p:sp>
        </p:grpSp>
        <p:sp>
          <p:nvSpPr>
            <p:cNvPr id="8286" name="Line 94"/>
            <p:cNvSpPr>
              <a:spLocks noChangeShapeType="1"/>
            </p:cNvSpPr>
            <p:nvPr/>
          </p:nvSpPr>
          <p:spPr bwMode="auto">
            <a:xfrm>
              <a:off x="1584" y="1440"/>
              <a:ext cx="48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8287" name="Line 95"/>
            <p:cNvSpPr>
              <a:spLocks noChangeShapeType="1"/>
            </p:cNvSpPr>
            <p:nvPr/>
          </p:nvSpPr>
          <p:spPr bwMode="auto">
            <a:xfrm>
              <a:off x="3168" y="1440"/>
              <a:ext cx="480" cy="0"/>
            </a:xfrm>
            <a:prstGeom prst="line">
              <a:avLst/>
            </a:prstGeom>
            <a:noFill/>
            <a:ln w="38100">
              <a:solidFill>
                <a:schemeClr val="tx1"/>
              </a:solidFill>
              <a:round/>
              <a:headEnd/>
              <a:tailEnd type="triangle" w="med" len="med"/>
            </a:ln>
            <a:effectLst/>
          </p:spPr>
          <p:txBody>
            <a:bodyPr wrap="none" anchor="ctr"/>
            <a:lstStyle/>
            <a:p>
              <a:endParaRPr lang="en-IN"/>
            </a:p>
          </p:txBody>
        </p:sp>
      </p:grpSp>
      <p:sp>
        <p:nvSpPr>
          <p:cNvPr id="8325" name="Text Box 133"/>
          <p:cNvSpPr txBox="1">
            <a:spLocks noChangeArrowheads="1"/>
          </p:cNvSpPr>
          <p:nvPr/>
        </p:nvSpPr>
        <p:spPr bwMode="auto">
          <a:xfrm>
            <a:off x="304800" y="3733800"/>
            <a:ext cx="5514975" cy="457200"/>
          </a:xfrm>
          <a:prstGeom prst="rect">
            <a:avLst/>
          </a:prstGeom>
          <a:noFill/>
          <a:ln w="9525">
            <a:noFill/>
            <a:miter lim="800000"/>
            <a:headEnd/>
            <a:tailEnd/>
          </a:ln>
          <a:effectLst/>
        </p:spPr>
        <p:txBody>
          <a:bodyPr wrap="none">
            <a:spAutoFit/>
          </a:bodyPr>
          <a:lstStyle/>
          <a:p>
            <a:r>
              <a:rPr lang="nb-NO"/>
              <a:t>2. Hetero-associative Bidirectional: X &lt;&gt; Y</a:t>
            </a:r>
          </a:p>
        </p:txBody>
      </p:sp>
      <p:graphicFrame>
        <p:nvGraphicFramePr>
          <p:cNvPr id="57344" name="Object 1024"/>
          <p:cNvGraphicFramePr>
            <a:graphicFrameLocks noChangeAspect="1"/>
          </p:cNvGraphicFramePr>
          <p:nvPr/>
        </p:nvGraphicFramePr>
        <p:xfrm>
          <a:off x="6477000" y="4648200"/>
          <a:ext cx="1943100" cy="1085850"/>
        </p:xfrm>
        <a:graphic>
          <a:graphicData uri="http://schemas.openxmlformats.org/presentationml/2006/ole">
            <mc:AlternateContent xmlns:mc="http://schemas.openxmlformats.org/markup-compatibility/2006">
              <mc:Choice xmlns:v="urn:schemas-microsoft-com:vml" Requires="v">
                <p:oleObj spid="_x0000_s103435" name="Utklipp" r:id="rId6" imgW="5714640" imgH="3192120" progId="">
                  <p:embed/>
                </p:oleObj>
              </mc:Choice>
              <mc:Fallback>
                <p:oleObj name="Utklipp" r:id="rId6" imgW="5714640" imgH="319212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648200"/>
                        <a:ext cx="19431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23" name="Line 131"/>
          <p:cNvSpPr>
            <a:spLocks noChangeShapeType="1"/>
          </p:cNvSpPr>
          <p:nvPr/>
        </p:nvSpPr>
        <p:spPr bwMode="auto">
          <a:xfrm>
            <a:off x="2590800" y="5257800"/>
            <a:ext cx="76200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8324" name="Line 132"/>
          <p:cNvSpPr>
            <a:spLocks noChangeShapeType="1"/>
          </p:cNvSpPr>
          <p:nvPr/>
        </p:nvSpPr>
        <p:spPr bwMode="auto">
          <a:xfrm flipV="1">
            <a:off x="3657600" y="5486400"/>
            <a:ext cx="2819400" cy="533400"/>
          </a:xfrm>
          <a:prstGeom prst="line">
            <a:avLst/>
          </a:prstGeom>
          <a:noFill/>
          <a:ln w="38100">
            <a:solidFill>
              <a:schemeClr val="tx1"/>
            </a:solidFill>
            <a:round/>
            <a:headEnd/>
            <a:tailEnd type="triangle" w="med" len="med"/>
          </a:ln>
          <a:effectLst/>
        </p:spPr>
        <p:txBody>
          <a:bodyPr wrap="none" anchor="ctr"/>
          <a:lstStyle/>
          <a:p>
            <a:endParaRPr lang="en-IN"/>
          </a:p>
        </p:txBody>
      </p:sp>
      <p:grpSp>
        <p:nvGrpSpPr>
          <p:cNvPr id="8" name="Group 134"/>
          <p:cNvGrpSpPr>
            <a:grpSpLocks/>
          </p:cNvGrpSpPr>
          <p:nvPr/>
        </p:nvGrpSpPr>
        <p:grpSpPr bwMode="auto">
          <a:xfrm>
            <a:off x="1600200" y="4572000"/>
            <a:ext cx="738188" cy="1487488"/>
            <a:chOff x="1056" y="1152"/>
            <a:chExt cx="465" cy="937"/>
          </a:xfrm>
        </p:grpSpPr>
        <p:graphicFrame>
          <p:nvGraphicFramePr>
            <p:cNvPr id="57348" name="Object 1028"/>
            <p:cNvGraphicFramePr>
              <a:graphicFrameLocks noChangeAspect="1"/>
            </p:cNvGraphicFramePr>
            <p:nvPr/>
          </p:nvGraphicFramePr>
          <p:xfrm>
            <a:off x="1056" y="1152"/>
            <a:ext cx="465" cy="886"/>
          </p:xfrm>
          <a:graphic>
            <a:graphicData uri="http://schemas.openxmlformats.org/presentationml/2006/ole">
              <mc:AlternateContent xmlns:mc="http://schemas.openxmlformats.org/markup-compatibility/2006">
                <mc:Choice xmlns:v="urn:schemas-microsoft-com:vml" Requires="v">
                  <p:oleObj spid="_x0000_s103436" name="Utklipp" r:id="rId8" imgW="1395360" imgH="2658600" progId="">
                    <p:embed/>
                  </p:oleObj>
                </mc:Choice>
                <mc:Fallback>
                  <p:oleObj name="Utklipp" r:id="rId8" imgW="1395360" imgH="26586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1152"/>
                          <a:ext cx="465"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28" name="Freeform 136"/>
            <p:cNvSpPr>
              <a:spLocks/>
            </p:cNvSpPr>
            <p:nvPr/>
          </p:nvSpPr>
          <p:spPr bwMode="auto">
            <a:xfrm>
              <a:off x="1208" y="1340"/>
              <a:ext cx="241" cy="749"/>
            </a:xfrm>
            <a:custGeom>
              <a:avLst/>
              <a:gdLst/>
              <a:ahLst/>
              <a:cxnLst>
                <a:cxn ang="0">
                  <a:pos x="210" y="304"/>
                </a:cxn>
                <a:cxn ang="0">
                  <a:pos x="140" y="63"/>
                </a:cxn>
                <a:cxn ang="0">
                  <a:pos x="101" y="16"/>
                </a:cxn>
                <a:cxn ang="0">
                  <a:pos x="54" y="0"/>
                </a:cxn>
                <a:cxn ang="0">
                  <a:pos x="8" y="8"/>
                </a:cxn>
                <a:cxn ang="0">
                  <a:pos x="0" y="32"/>
                </a:cxn>
                <a:cxn ang="0">
                  <a:pos x="86" y="226"/>
                </a:cxn>
                <a:cxn ang="0">
                  <a:pos x="70" y="585"/>
                </a:cxn>
                <a:cxn ang="0">
                  <a:pos x="78" y="671"/>
                </a:cxn>
                <a:cxn ang="0">
                  <a:pos x="202" y="749"/>
                </a:cxn>
                <a:cxn ang="0">
                  <a:pos x="241" y="678"/>
                </a:cxn>
                <a:cxn ang="0">
                  <a:pos x="195" y="577"/>
                </a:cxn>
                <a:cxn ang="0">
                  <a:pos x="210" y="304"/>
                </a:cxn>
              </a:cxnLst>
              <a:rect l="0" t="0" r="r" b="b"/>
              <a:pathLst>
                <a:path w="241" h="749">
                  <a:moveTo>
                    <a:pt x="210" y="304"/>
                  </a:moveTo>
                  <a:cubicBezTo>
                    <a:pt x="143" y="260"/>
                    <a:pt x="158" y="130"/>
                    <a:pt x="140" y="63"/>
                  </a:cubicBezTo>
                  <a:cubicBezTo>
                    <a:pt x="136" y="50"/>
                    <a:pt x="111" y="22"/>
                    <a:pt x="101" y="16"/>
                  </a:cubicBezTo>
                  <a:cubicBezTo>
                    <a:pt x="86" y="8"/>
                    <a:pt x="54" y="0"/>
                    <a:pt x="54" y="0"/>
                  </a:cubicBezTo>
                  <a:cubicBezTo>
                    <a:pt x="39" y="3"/>
                    <a:pt x="21" y="0"/>
                    <a:pt x="8" y="8"/>
                  </a:cubicBezTo>
                  <a:cubicBezTo>
                    <a:pt x="1" y="12"/>
                    <a:pt x="0" y="24"/>
                    <a:pt x="0" y="32"/>
                  </a:cubicBezTo>
                  <a:cubicBezTo>
                    <a:pt x="0" y="124"/>
                    <a:pt x="11" y="179"/>
                    <a:pt x="86" y="226"/>
                  </a:cubicBezTo>
                  <a:cubicBezTo>
                    <a:pt x="115" y="324"/>
                    <a:pt x="107" y="480"/>
                    <a:pt x="70" y="585"/>
                  </a:cubicBezTo>
                  <a:cubicBezTo>
                    <a:pt x="73" y="614"/>
                    <a:pt x="67" y="644"/>
                    <a:pt x="78" y="671"/>
                  </a:cubicBezTo>
                  <a:cubicBezTo>
                    <a:pt x="95" y="711"/>
                    <a:pt x="164" y="739"/>
                    <a:pt x="202" y="749"/>
                  </a:cubicBezTo>
                  <a:cubicBezTo>
                    <a:pt x="218" y="726"/>
                    <a:pt x="226" y="702"/>
                    <a:pt x="241" y="678"/>
                  </a:cubicBezTo>
                  <a:cubicBezTo>
                    <a:pt x="230" y="583"/>
                    <a:pt x="235" y="638"/>
                    <a:pt x="195" y="577"/>
                  </a:cubicBezTo>
                  <a:cubicBezTo>
                    <a:pt x="199" y="482"/>
                    <a:pt x="210" y="397"/>
                    <a:pt x="210" y="304"/>
                  </a:cubicBezTo>
                  <a:close/>
                </a:path>
              </a:pathLst>
            </a:custGeom>
            <a:solidFill>
              <a:schemeClr val="bg1"/>
            </a:solidFill>
            <a:ln w="9525">
              <a:solidFill>
                <a:schemeClr val="bg1"/>
              </a:solidFill>
              <a:round/>
              <a:headEnd/>
              <a:tailEnd/>
            </a:ln>
            <a:effectLst/>
          </p:spPr>
          <p:txBody>
            <a:bodyPr wrap="none" anchor="ctr"/>
            <a:lstStyle/>
            <a:p>
              <a:endParaRPr lang="en-IN"/>
            </a:p>
          </p:txBody>
        </p:sp>
      </p:grpSp>
      <p:sp>
        <p:nvSpPr>
          <p:cNvPr id="8371" name="Text Box 179"/>
          <p:cNvSpPr txBox="1">
            <a:spLocks noChangeArrowheads="1"/>
          </p:cNvSpPr>
          <p:nvPr/>
        </p:nvSpPr>
        <p:spPr bwMode="auto">
          <a:xfrm>
            <a:off x="685800" y="3124200"/>
            <a:ext cx="3733800" cy="366713"/>
          </a:xfrm>
          <a:prstGeom prst="rect">
            <a:avLst/>
          </a:prstGeom>
          <a:noFill/>
          <a:ln w="9525">
            <a:noFill/>
            <a:miter lim="800000"/>
            <a:headEnd/>
            <a:tailEnd/>
          </a:ln>
          <a:effectLst/>
        </p:spPr>
        <p:txBody>
          <a:bodyPr wrap="none">
            <a:spAutoFit/>
          </a:bodyPr>
          <a:lstStyle/>
          <a:p>
            <a:r>
              <a:rPr lang="nb-NO" sz="1800"/>
              <a:t>*Recognize noisy versions of a pattern</a:t>
            </a:r>
            <a:endParaRPr lang="nb-NO"/>
          </a:p>
        </p:txBody>
      </p:sp>
      <p:sp>
        <p:nvSpPr>
          <p:cNvPr id="8374" name="Text Box 182"/>
          <p:cNvSpPr txBox="1">
            <a:spLocks noChangeArrowheads="1"/>
          </p:cNvSpPr>
          <p:nvPr/>
        </p:nvSpPr>
        <p:spPr bwMode="auto">
          <a:xfrm>
            <a:off x="914400" y="6248400"/>
            <a:ext cx="3848100" cy="366713"/>
          </a:xfrm>
          <a:prstGeom prst="rect">
            <a:avLst/>
          </a:prstGeom>
          <a:noFill/>
          <a:ln w="9525">
            <a:noFill/>
            <a:miter lim="800000"/>
            <a:headEnd/>
            <a:tailEnd/>
          </a:ln>
          <a:effectLst/>
        </p:spPr>
        <p:txBody>
          <a:bodyPr wrap="none">
            <a:spAutoFit/>
          </a:bodyPr>
          <a:lstStyle/>
          <a:p>
            <a:r>
              <a:rPr lang="nb-NO" sz="1800"/>
              <a:t>*Iterative correction of input and output</a:t>
            </a:r>
            <a:endParaRPr lang="nb-NO"/>
          </a:p>
        </p:txBody>
      </p:sp>
      <p:grpSp>
        <p:nvGrpSpPr>
          <p:cNvPr id="9" name="Group 227"/>
          <p:cNvGrpSpPr>
            <a:grpSpLocks/>
          </p:cNvGrpSpPr>
          <p:nvPr/>
        </p:nvGrpSpPr>
        <p:grpSpPr bwMode="auto">
          <a:xfrm>
            <a:off x="3657600" y="4876800"/>
            <a:ext cx="838200" cy="706438"/>
            <a:chOff x="2304" y="2832"/>
            <a:chExt cx="528" cy="445"/>
          </a:xfrm>
        </p:grpSpPr>
        <p:sp>
          <p:nvSpPr>
            <p:cNvPr id="8377" name="Line 185"/>
            <p:cNvSpPr>
              <a:spLocks noChangeShapeType="1"/>
            </p:cNvSpPr>
            <p:nvPr/>
          </p:nvSpPr>
          <p:spPr bwMode="auto">
            <a:xfrm rot="16312757" flipV="1">
              <a:off x="2470" y="2909"/>
              <a:ext cx="144" cy="384"/>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8378" name="Line 186"/>
            <p:cNvSpPr>
              <a:spLocks noChangeShapeType="1"/>
            </p:cNvSpPr>
            <p:nvPr/>
          </p:nvSpPr>
          <p:spPr bwMode="auto">
            <a:xfrm rot="16312757" flipV="1">
              <a:off x="2498" y="2789"/>
              <a:ext cx="96" cy="384"/>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379" name="Line 187"/>
            <p:cNvSpPr>
              <a:spLocks noChangeShapeType="1"/>
            </p:cNvSpPr>
            <p:nvPr/>
          </p:nvSpPr>
          <p:spPr bwMode="auto">
            <a:xfrm rot="-5287243" flipH="1" flipV="1">
              <a:off x="2424" y="2862"/>
              <a:ext cx="288" cy="336"/>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8380" name="Line 188"/>
            <p:cNvSpPr>
              <a:spLocks noChangeShapeType="1"/>
            </p:cNvSpPr>
            <p:nvPr/>
          </p:nvSpPr>
          <p:spPr bwMode="auto">
            <a:xfrm rot="-5287243" flipH="1" flipV="1">
              <a:off x="2469" y="2958"/>
              <a:ext cx="192" cy="336"/>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8381" name="Line 189"/>
            <p:cNvSpPr>
              <a:spLocks noChangeShapeType="1"/>
            </p:cNvSpPr>
            <p:nvPr/>
          </p:nvSpPr>
          <p:spPr bwMode="auto">
            <a:xfrm rot="16312757" flipV="1">
              <a:off x="2424" y="2862"/>
              <a:ext cx="288" cy="33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382" name="Line 190"/>
            <p:cNvSpPr>
              <a:spLocks noChangeShapeType="1"/>
            </p:cNvSpPr>
            <p:nvPr/>
          </p:nvSpPr>
          <p:spPr bwMode="auto">
            <a:xfrm rot="-5287243">
              <a:off x="2499" y="2790"/>
              <a:ext cx="144" cy="33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8383" name="Line 191"/>
            <p:cNvSpPr>
              <a:spLocks noChangeShapeType="1"/>
            </p:cNvSpPr>
            <p:nvPr/>
          </p:nvSpPr>
          <p:spPr bwMode="auto">
            <a:xfrm rot="-5287243">
              <a:off x="2544" y="2885"/>
              <a:ext cx="0" cy="288"/>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8384" name="Line 192"/>
            <p:cNvSpPr>
              <a:spLocks noChangeShapeType="1"/>
            </p:cNvSpPr>
            <p:nvPr/>
          </p:nvSpPr>
          <p:spPr bwMode="auto">
            <a:xfrm rot="16312757" flipV="1">
              <a:off x="2491" y="3029"/>
              <a:ext cx="48" cy="336"/>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8385" name="Line 193"/>
            <p:cNvSpPr>
              <a:spLocks noChangeShapeType="1"/>
            </p:cNvSpPr>
            <p:nvPr/>
          </p:nvSpPr>
          <p:spPr bwMode="auto">
            <a:xfrm rot="-5287243" flipH="1" flipV="1">
              <a:off x="2524" y="2765"/>
              <a:ext cx="48" cy="288"/>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grpSp>
          <p:nvGrpSpPr>
            <p:cNvPr id="10" name="Group 194"/>
            <p:cNvGrpSpPr>
              <a:grpSpLocks/>
            </p:cNvGrpSpPr>
            <p:nvPr/>
          </p:nvGrpSpPr>
          <p:grpSpPr bwMode="auto">
            <a:xfrm rot="-5287243">
              <a:off x="2160" y="2976"/>
              <a:ext cx="432" cy="144"/>
              <a:chOff x="4896" y="1776"/>
              <a:chExt cx="432" cy="144"/>
            </a:xfrm>
          </p:grpSpPr>
          <p:sp>
            <p:nvSpPr>
              <p:cNvPr id="8387" name="Oval 195"/>
              <p:cNvSpPr>
                <a:spLocks noChangeArrowheads="1"/>
              </p:cNvSpPr>
              <p:nvPr/>
            </p:nvSpPr>
            <p:spPr bwMode="auto">
              <a:xfrm>
                <a:off x="4944" y="18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388" name="Oval 196"/>
              <p:cNvSpPr>
                <a:spLocks noChangeArrowheads="1"/>
              </p:cNvSpPr>
              <p:nvPr/>
            </p:nvSpPr>
            <p:spPr bwMode="auto">
              <a:xfrm>
                <a:off x="5088" y="18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389" name="Oval 197"/>
              <p:cNvSpPr>
                <a:spLocks noChangeArrowheads="1"/>
              </p:cNvSpPr>
              <p:nvPr/>
            </p:nvSpPr>
            <p:spPr bwMode="auto">
              <a:xfrm>
                <a:off x="5232" y="18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390" name="AutoShape 198"/>
              <p:cNvSpPr>
                <a:spLocks noChangeArrowheads="1"/>
              </p:cNvSpPr>
              <p:nvPr/>
            </p:nvSpPr>
            <p:spPr bwMode="auto">
              <a:xfrm>
                <a:off x="4896" y="1776"/>
                <a:ext cx="432" cy="144"/>
              </a:xfrm>
              <a:prstGeom prst="roundRect">
                <a:avLst>
                  <a:gd name="adj" fmla="val 16667"/>
                </a:avLst>
              </a:prstGeom>
              <a:noFill/>
              <a:ln w="12700">
                <a:solidFill>
                  <a:schemeClr val="tx2"/>
                </a:solidFill>
                <a:round/>
                <a:headEnd type="none" w="sm" len="sm"/>
                <a:tailEnd type="none" w="sm" len="sm"/>
              </a:ln>
              <a:effectLst/>
            </p:spPr>
            <p:txBody>
              <a:bodyPr wrap="none" anchor="ctr"/>
              <a:lstStyle/>
              <a:p>
                <a:endParaRPr lang="en-IN"/>
              </a:p>
            </p:txBody>
          </p:sp>
        </p:grpSp>
        <p:grpSp>
          <p:nvGrpSpPr>
            <p:cNvPr id="11" name="Group 199"/>
            <p:cNvGrpSpPr>
              <a:grpSpLocks/>
            </p:cNvGrpSpPr>
            <p:nvPr/>
          </p:nvGrpSpPr>
          <p:grpSpPr bwMode="auto">
            <a:xfrm rot="-5287243">
              <a:off x="2544" y="2989"/>
              <a:ext cx="432" cy="144"/>
              <a:chOff x="4896" y="2112"/>
              <a:chExt cx="432" cy="144"/>
            </a:xfrm>
          </p:grpSpPr>
          <p:sp>
            <p:nvSpPr>
              <p:cNvPr id="8392" name="Oval 200"/>
              <p:cNvSpPr>
                <a:spLocks noChangeArrowheads="1"/>
              </p:cNvSpPr>
              <p:nvPr/>
            </p:nvSpPr>
            <p:spPr bwMode="auto">
              <a:xfrm>
                <a:off x="4944" y="216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393" name="Oval 201"/>
              <p:cNvSpPr>
                <a:spLocks noChangeArrowheads="1"/>
              </p:cNvSpPr>
              <p:nvPr/>
            </p:nvSpPr>
            <p:spPr bwMode="auto">
              <a:xfrm>
                <a:off x="5088" y="216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394" name="Oval 202"/>
              <p:cNvSpPr>
                <a:spLocks noChangeArrowheads="1"/>
              </p:cNvSpPr>
              <p:nvPr/>
            </p:nvSpPr>
            <p:spPr bwMode="auto">
              <a:xfrm>
                <a:off x="5232" y="216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395" name="AutoShape 203"/>
              <p:cNvSpPr>
                <a:spLocks noChangeArrowheads="1"/>
              </p:cNvSpPr>
              <p:nvPr/>
            </p:nvSpPr>
            <p:spPr bwMode="auto">
              <a:xfrm>
                <a:off x="4896" y="2112"/>
                <a:ext cx="432" cy="144"/>
              </a:xfrm>
              <a:prstGeom prst="roundRect">
                <a:avLst>
                  <a:gd name="adj" fmla="val 16667"/>
                </a:avLst>
              </a:prstGeom>
              <a:noFill/>
              <a:ln w="12700">
                <a:solidFill>
                  <a:schemeClr val="tx2"/>
                </a:solidFill>
                <a:round/>
                <a:headEnd type="none" w="sm" len="sm"/>
                <a:tailEnd type="none" w="sm" len="sm"/>
              </a:ln>
              <a:effectLst/>
            </p:spPr>
            <p:txBody>
              <a:bodyPr wrap="none" anchor="ctr"/>
              <a:lstStyle/>
              <a:p>
                <a:endParaRPr lang="en-IN"/>
              </a:p>
            </p:txBody>
          </p:sp>
        </p:grpSp>
        <p:grpSp>
          <p:nvGrpSpPr>
            <p:cNvPr id="12" name="Group 213"/>
            <p:cNvGrpSpPr>
              <a:grpSpLocks/>
            </p:cNvGrpSpPr>
            <p:nvPr/>
          </p:nvGrpSpPr>
          <p:grpSpPr bwMode="auto">
            <a:xfrm rot="-5287243">
              <a:off x="2544" y="2989"/>
              <a:ext cx="432" cy="144"/>
              <a:chOff x="4896" y="1776"/>
              <a:chExt cx="432" cy="144"/>
            </a:xfrm>
          </p:grpSpPr>
          <p:sp>
            <p:nvSpPr>
              <p:cNvPr id="8406" name="Oval 214"/>
              <p:cNvSpPr>
                <a:spLocks noChangeArrowheads="1"/>
              </p:cNvSpPr>
              <p:nvPr/>
            </p:nvSpPr>
            <p:spPr bwMode="auto">
              <a:xfrm>
                <a:off x="4944" y="18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407" name="Oval 215"/>
              <p:cNvSpPr>
                <a:spLocks noChangeArrowheads="1"/>
              </p:cNvSpPr>
              <p:nvPr/>
            </p:nvSpPr>
            <p:spPr bwMode="auto">
              <a:xfrm>
                <a:off x="5088" y="18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408" name="Oval 216"/>
              <p:cNvSpPr>
                <a:spLocks noChangeArrowheads="1"/>
              </p:cNvSpPr>
              <p:nvPr/>
            </p:nvSpPr>
            <p:spPr bwMode="auto">
              <a:xfrm>
                <a:off x="5232" y="18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8409" name="AutoShape 217"/>
              <p:cNvSpPr>
                <a:spLocks noChangeArrowheads="1"/>
              </p:cNvSpPr>
              <p:nvPr/>
            </p:nvSpPr>
            <p:spPr bwMode="auto">
              <a:xfrm>
                <a:off x="4896" y="1776"/>
                <a:ext cx="432" cy="144"/>
              </a:xfrm>
              <a:prstGeom prst="roundRect">
                <a:avLst>
                  <a:gd name="adj" fmla="val 16667"/>
                </a:avLst>
              </a:prstGeom>
              <a:noFill/>
              <a:ln w="12700">
                <a:solidFill>
                  <a:schemeClr val="tx2"/>
                </a:solidFill>
                <a:round/>
                <a:headEnd type="none" w="sm" len="sm"/>
                <a:tailEnd type="none" w="sm" len="sm"/>
              </a:ln>
              <a:effectLst/>
            </p:spPr>
            <p:txBody>
              <a:bodyPr wrap="none" anchor="ctr"/>
              <a:lstStyle/>
              <a:p>
                <a:endParaRPr lang="en-IN"/>
              </a:p>
            </p:txBody>
          </p:sp>
        </p:grpSp>
      </p:grpSp>
      <p:graphicFrame>
        <p:nvGraphicFramePr>
          <p:cNvPr id="57345" name="Object 1025"/>
          <p:cNvGraphicFramePr>
            <a:graphicFrameLocks noChangeAspect="1"/>
          </p:cNvGraphicFramePr>
          <p:nvPr/>
        </p:nvGraphicFramePr>
        <p:xfrm>
          <a:off x="3352800" y="5562600"/>
          <a:ext cx="239713" cy="457200"/>
        </p:xfrm>
        <a:graphic>
          <a:graphicData uri="http://schemas.openxmlformats.org/presentationml/2006/ole">
            <mc:AlternateContent xmlns:mc="http://schemas.openxmlformats.org/markup-compatibility/2006">
              <mc:Choice xmlns:v="urn:schemas-microsoft-com:vml" Requires="v">
                <p:oleObj spid="_x0000_s103437" name="Utklipp" r:id="rId9" imgW="1395360" imgH="2658600" progId="">
                  <p:embed/>
                </p:oleObj>
              </mc:Choice>
              <mc:Fallback>
                <p:oleObj name="Utklipp" r:id="rId9" imgW="1395360" imgH="26586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562600"/>
                        <a:ext cx="2397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229"/>
          <p:cNvGrpSpPr>
            <a:grpSpLocks/>
          </p:cNvGrpSpPr>
          <p:nvPr/>
        </p:nvGrpSpPr>
        <p:grpSpPr bwMode="auto">
          <a:xfrm>
            <a:off x="3810000" y="4267200"/>
            <a:ext cx="457200" cy="609600"/>
            <a:chOff x="1056" y="1152"/>
            <a:chExt cx="465" cy="937"/>
          </a:xfrm>
        </p:grpSpPr>
        <p:graphicFrame>
          <p:nvGraphicFramePr>
            <p:cNvPr id="57347" name="Object 1027"/>
            <p:cNvGraphicFramePr>
              <a:graphicFrameLocks noChangeAspect="1"/>
            </p:cNvGraphicFramePr>
            <p:nvPr/>
          </p:nvGraphicFramePr>
          <p:xfrm>
            <a:off x="1056" y="1152"/>
            <a:ext cx="465" cy="886"/>
          </p:xfrm>
          <a:graphic>
            <a:graphicData uri="http://schemas.openxmlformats.org/presentationml/2006/ole">
              <mc:AlternateContent xmlns:mc="http://schemas.openxmlformats.org/markup-compatibility/2006">
                <mc:Choice xmlns:v="urn:schemas-microsoft-com:vml" Requires="v">
                  <p:oleObj spid="_x0000_s103438" name="Utklipp" r:id="rId10" imgW="1395360" imgH="2658600" progId="">
                    <p:embed/>
                  </p:oleObj>
                </mc:Choice>
                <mc:Fallback>
                  <p:oleObj name="Utklipp" r:id="rId10" imgW="1395360" imgH="26586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1152"/>
                          <a:ext cx="465"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23" name="Freeform 231"/>
            <p:cNvSpPr>
              <a:spLocks/>
            </p:cNvSpPr>
            <p:nvPr/>
          </p:nvSpPr>
          <p:spPr bwMode="auto">
            <a:xfrm>
              <a:off x="1208" y="1340"/>
              <a:ext cx="241" cy="749"/>
            </a:xfrm>
            <a:custGeom>
              <a:avLst/>
              <a:gdLst/>
              <a:ahLst/>
              <a:cxnLst>
                <a:cxn ang="0">
                  <a:pos x="210" y="304"/>
                </a:cxn>
                <a:cxn ang="0">
                  <a:pos x="140" y="63"/>
                </a:cxn>
                <a:cxn ang="0">
                  <a:pos x="101" y="16"/>
                </a:cxn>
                <a:cxn ang="0">
                  <a:pos x="54" y="0"/>
                </a:cxn>
                <a:cxn ang="0">
                  <a:pos x="8" y="8"/>
                </a:cxn>
                <a:cxn ang="0">
                  <a:pos x="0" y="32"/>
                </a:cxn>
                <a:cxn ang="0">
                  <a:pos x="86" y="226"/>
                </a:cxn>
                <a:cxn ang="0">
                  <a:pos x="70" y="585"/>
                </a:cxn>
                <a:cxn ang="0">
                  <a:pos x="78" y="671"/>
                </a:cxn>
                <a:cxn ang="0">
                  <a:pos x="202" y="749"/>
                </a:cxn>
                <a:cxn ang="0">
                  <a:pos x="241" y="678"/>
                </a:cxn>
                <a:cxn ang="0">
                  <a:pos x="195" y="577"/>
                </a:cxn>
                <a:cxn ang="0">
                  <a:pos x="210" y="304"/>
                </a:cxn>
              </a:cxnLst>
              <a:rect l="0" t="0" r="r" b="b"/>
              <a:pathLst>
                <a:path w="241" h="749">
                  <a:moveTo>
                    <a:pt x="210" y="304"/>
                  </a:moveTo>
                  <a:cubicBezTo>
                    <a:pt x="143" y="260"/>
                    <a:pt x="158" y="130"/>
                    <a:pt x="140" y="63"/>
                  </a:cubicBezTo>
                  <a:cubicBezTo>
                    <a:pt x="136" y="50"/>
                    <a:pt x="111" y="22"/>
                    <a:pt x="101" y="16"/>
                  </a:cubicBezTo>
                  <a:cubicBezTo>
                    <a:pt x="86" y="8"/>
                    <a:pt x="54" y="0"/>
                    <a:pt x="54" y="0"/>
                  </a:cubicBezTo>
                  <a:cubicBezTo>
                    <a:pt x="39" y="3"/>
                    <a:pt x="21" y="0"/>
                    <a:pt x="8" y="8"/>
                  </a:cubicBezTo>
                  <a:cubicBezTo>
                    <a:pt x="1" y="12"/>
                    <a:pt x="0" y="24"/>
                    <a:pt x="0" y="32"/>
                  </a:cubicBezTo>
                  <a:cubicBezTo>
                    <a:pt x="0" y="124"/>
                    <a:pt x="11" y="179"/>
                    <a:pt x="86" y="226"/>
                  </a:cubicBezTo>
                  <a:cubicBezTo>
                    <a:pt x="115" y="324"/>
                    <a:pt x="107" y="480"/>
                    <a:pt x="70" y="585"/>
                  </a:cubicBezTo>
                  <a:cubicBezTo>
                    <a:pt x="73" y="614"/>
                    <a:pt x="67" y="644"/>
                    <a:pt x="78" y="671"/>
                  </a:cubicBezTo>
                  <a:cubicBezTo>
                    <a:pt x="95" y="711"/>
                    <a:pt x="164" y="739"/>
                    <a:pt x="202" y="749"/>
                  </a:cubicBezTo>
                  <a:cubicBezTo>
                    <a:pt x="218" y="726"/>
                    <a:pt x="226" y="702"/>
                    <a:pt x="241" y="678"/>
                  </a:cubicBezTo>
                  <a:cubicBezTo>
                    <a:pt x="230" y="583"/>
                    <a:pt x="235" y="638"/>
                    <a:pt x="195" y="577"/>
                  </a:cubicBezTo>
                  <a:cubicBezTo>
                    <a:pt x="199" y="482"/>
                    <a:pt x="210" y="397"/>
                    <a:pt x="210" y="304"/>
                  </a:cubicBezTo>
                  <a:close/>
                </a:path>
              </a:pathLst>
            </a:custGeom>
            <a:solidFill>
              <a:schemeClr val="bg1"/>
            </a:solidFill>
            <a:ln w="9525">
              <a:solidFill>
                <a:schemeClr val="bg1"/>
              </a:solidFill>
              <a:round/>
              <a:headEnd/>
              <a:tailEnd/>
            </a:ln>
            <a:effectLst/>
          </p:spPr>
          <p:txBody>
            <a:bodyPr wrap="none" anchor="ctr"/>
            <a:lstStyle/>
            <a:p>
              <a:endParaRPr lang="en-IN"/>
            </a:p>
          </p:txBody>
        </p:sp>
      </p:grpSp>
      <p:grpSp>
        <p:nvGrpSpPr>
          <p:cNvPr id="14" name="Group 232"/>
          <p:cNvGrpSpPr>
            <a:grpSpLocks/>
          </p:cNvGrpSpPr>
          <p:nvPr/>
        </p:nvGrpSpPr>
        <p:grpSpPr bwMode="auto">
          <a:xfrm>
            <a:off x="4572000" y="5029200"/>
            <a:ext cx="838200" cy="457200"/>
            <a:chOff x="3024" y="2976"/>
            <a:chExt cx="1224" cy="684"/>
          </a:xfrm>
        </p:grpSpPr>
        <p:graphicFrame>
          <p:nvGraphicFramePr>
            <p:cNvPr id="57346" name="Object 1026"/>
            <p:cNvGraphicFramePr>
              <a:graphicFrameLocks noChangeAspect="1"/>
            </p:cNvGraphicFramePr>
            <p:nvPr/>
          </p:nvGraphicFramePr>
          <p:xfrm>
            <a:off x="3024" y="2976"/>
            <a:ext cx="1224" cy="684"/>
          </p:xfrm>
          <a:graphic>
            <a:graphicData uri="http://schemas.openxmlformats.org/presentationml/2006/ole">
              <mc:AlternateContent xmlns:mc="http://schemas.openxmlformats.org/markup-compatibility/2006">
                <mc:Choice xmlns:v="urn:schemas-microsoft-com:vml" Requires="v">
                  <p:oleObj spid="_x0000_s103439" name="Utklipp" r:id="rId11" imgW="5714640" imgH="3192120" progId="">
                    <p:embed/>
                  </p:oleObj>
                </mc:Choice>
                <mc:Fallback>
                  <p:oleObj name="Utklipp" r:id="rId11" imgW="5714640" imgH="319212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4" y="2976"/>
                          <a:ext cx="1224" cy="6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26" name="Freeform 234"/>
            <p:cNvSpPr>
              <a:spLocks/>
            </p:cNvSpPr>
            <p:nvPr/>
          </p:nvSpPr>
          <p:spPr bwMode="auto">
            <a:xfrm>
              <a:off x="3177" y="3117"/>
              <a:ext cx="616" cy="477"/>
            </a:xfrm>
            <a:custGeom>
              <a:avLst/>
              <a:gdLst/>
              <a:ahLst/>
              <a:cxnLst>
                <a:cxn ang="0">
                  <a:pos x="141" y="26"/>
                </a:cxn>
                <a:cxn ang="0">
                  <a:pos x="19" y="63"/>
                </a:cxn>
                <a:cxn ang="0">
                  <a:pos x="3" y="79"/>
                </a:cxn>
                <a:cxn ang="0">
                  <a:pos x="41" y="159"/>
                </a:cxn>
                <a:cxn ang="0">
                  <a:pos x="14" y="297"/>
                </a:cxn>
                <a:cxn ang="0">
                  <a:pos x="25" y="313"/>
                </a:cxn>
                <a:cxn ang="0">
                  <a:pos x="173" y="345"/>
                </a:cxn>
                <a:cxn ang="0">
                  <a:pos x="216" y="392"/>
                </a:cxn>
                <a:cxn ang="0">
                  <a:pos x="258" y="477"/>
                </a:cxn>
                <a:cxn ang="0">
                  <a:pos x="338" y="435"/>
                </a:cxn>
                <a:cxn ang="0">
                  <a:pos x="391" y="382"/>
                </a:cxn>
                <a:cxn ang="0">
                  <a:pos x="561" y="408"/>
                </a:cxn>
                <a:cxn ang="0">
                  <a:pos x="540" y="286"/>
                </a:cxn>
                <a:cxn ang="0">
                  <a:pos x="524" y="212"/>
                </a:cxn>
                <a:cxn ang="0">
                  <a:pos x="556" y="154"/>
                </a:cxn>
                <a:cxn ang="0">
                  <a:pos x="545" y="85"/>
                </a:cxn>
                <a:cxn ang="0">
                  <a:pos x="513" y="63"/>
                </a:cxn>
                <a:cxn ang="0">
                  <a:pos x="492" y="5"/>
                </a:cxn>
                <a:cxn ang="0">
                  <a:pos x="476" y="0"/>
                </a:cxn>
                <a:cxn ang="0">
                  <a:pos x="285" y="5"/>
                </a:cxn>
                <a:cxn ang="0">
                  <a:pos x="141" y="26"/>
                </a:cxn>
              </a:cxnLst>
              <a:rect l="0" t="0" r="r" b="b"/>
              <a:pathLst>
                <a:path w="616" h="477">
                  <a:moveTo>
                    <a:pt x="141" y="26"/>
                  </a:moveTo>
                  <a:cubicBezTo>
                    <a:pt x="99" y="37"/>
                    <a:pt x="60" y="50"/>
                    <a:pt x="19" y="63"/>
                  </a:cubicBezTo>
                  <a:cubicBezTo>
                    <a:pt x="14" y="68"/>
                    <a:pt x="4" y="71"/>
                    <a:pt x="3" y="79"/>
                  </a:cubicBezTo>
                  <a:cubicBezTo>
                    <a:pt x="0" y="107"/>
                    <a:pt x="31" y="133"/>
                    <a:pt x="41" y="159"/>
                  </a:cubicBezTo>
                  <a:cubicBezTo>
                    <a:pt x="34" y="211"/>
                    <a:pt x="26" y="248"/>
                    <a:pt x="14" y="297"/>
                  </a:cubicBezTo>
                  <a:cubicBezTo>
                    <a:pt x="18" y="302"/>
                    <a:pt x="19" y="311"/>
                    <a:pt x="25" y="313"/>
                  </a:cubicBezTo>
                  <a:cubicBezTo>
                    <a:pt x="61" y="325"/>
                    <a:pt x="131" y="337"/>
                    <a:pt x="173" y="345"/>
                  </a:cubicBezTo>
                  <a:cubicBezTo>
                    <a:pt x="197" y="362"/>
                    <a:pt x="209" y="364"/>
                    <a:pt x="216" y="392"/>
                  </a:cubicBezTo>
                  <a:cubicBezTo>
                    <a:pt x="220" y="445"/>
                    <a:pt x="209" y="465"/>
                    <a:pt x="258" y="477"/>
                  </a:cubicBezTo>
                  <a:cubicBezTo>
                    <a:pt x="316" y="472"/>
                    <a:pt x="310" y="475"/>
                    <a:pt x="338" y="435"/>
                  </a:cubicBezTo>
                  <a:cubicBezTo>
                    <a:pt x="353" y="384"/>
                    <a:pt x="337" y="403"/>
                    <a:pt x="391" y="382"/>
                  </a:cubicBezTo>
                  <a:cubicBezTo>
                    <a:pt x="454" y="387"/>
                    <a:pt x="497" y="404"/>
                    <a:pt x="561" y="408"/>
                  </a:cubicBezTo>
                  <a:cubicBezTo>
                    <a:pt x="616" y="391"/>
                    <a:pt x="555" y="318"/>
                    <a:pt x="540" y="286"/>
                  </a:cubicBezTo>
                  <a:cubicBezTo>
                    <a:pt x="535" y="261"/>
                    <a:pt x="529" y="237"/>
                    <a:pt x="524" y="212"/>
                  </a:cubicBezTo>
                  <a:cubicBezTo>
                    <a:pt x="529" y="191"/>
                    <a:pt x="556" y="154"/>
                    <a:pt x="556" y="154"/>
                  </a:cubicBezTo>
                  <a:cubicBezTo>
                    <a:pt x="563" y="131"/>
                    <a:pt x="565" y="102"/>
                    <a:pt x="545" y="85"/>
                  </a:cubicBezTo>
                  <a:cubicBezTo>
                    <a:pt x="535" y="77"/>
                    <a:pt x="513" y="63"/>
                    <a:pt x="513" y="63"/>
                  </a:cubicBezTo>
                  <a:cubicBezTo>
                    <a:pt x="503" y="48"/>
                    <a:pt x="496" y="11"/>
                    <a:pt x="492" y="5"/>
                  </a:cubicBezTo>
                  <a:cubicBezTo>
                    <a:pt x="489" y="0"/>
                    <a:pt x="481" y="2"/>
                    <a:pt x="476" y="0"/>
                  </a:cubicBezTo>
                  <a:cubicBezTo>
                    <a:pt x="412" y="2"/>
                    <a:pt x="349" y="2"/>
                    <a:pt x="285" y="5"/>
                  </a:cubicBezTo>
                  <a:cubicBezTo>
                    <a:pt x="237" y="7"/>
                    <a:pt x="191" y="26"/>
                    <a:pt x="141" y="26"/>
                  </a:cubicBezTo>
                  <a:close/>
                </a:path>
              </a:pathLst>
            </a:custGeom>
            <a:solidFill>
              <a:schemeClr val="bg1"/>
            </a:solidFill>
            <a:ln w="9525">
              <a:solidFill>
                <a:schemeClr val="bg1"/>
              </a:solidFill>
              <a:round/>
              <a:headEnd/>
              <a:tailEnd/>
            </a:ln>
            <a:effectLst/>
          </p:spPr>
          <p:txBody>
            <a:bodyPr wrap="none" anchor="ctr"/>
            <a:lstStyle/>
            <a:p>
              <a:endParaRPr lang="en-IN"/>
            </a:p>
          </p:txBody>
        </p:sp>
      </p:grpSp>
      <p:sp>
        <p:nvSpPr>
          <p:cNvPr id="8428" name="Line 236"/>
          <p:cNvSpPr>
            <a:spLocks noChangeShapeType="1"/>
          </p:cNvSpPr>
          <p:nvPr/>
        </p:nvSpPr>
        <p:spPr bwMode="auto">
          <a:xfrm flipV="1">
            <a:off x="3581400" y="4572000"/>
            <a:ext cx="304800" cy="228600"/>
          </a:xfrm>
          <a:prstGeom prst="line">
            <a:avLst/>
          </a:prstGeom>
          <a:noFill/>
          <a:ln w="28575" cap="rnd">
            <a:solidFill>
              <a:schemeClr val="tx1"/>
            </a:solidFill>
            <a:prstDash val="sysDot"/>
            <a:round/>
            <a:headEnd/>
            <a:tailEnd type="triangle" w="med" len="med"/>
          </a:ln>
          <a:effectLst/>
        </p:spPr>
        <p:txBody>
          <a:bodyPr wrap="none" anchor="ctr"/>
          <a:lstStyle/>
          <a:p>
            <a:endParaRPr lang="en-IN"/>
          </a:p>
        </p:txBody>
      </p:sp>
      <p:sp>
        <p:nvSpPr>
          <p:cNvPr id="8429" name="Line 237"/>
          <p:cNvSpPr>
            <a:spLocks noChangeShapeType="1"/>
          </p:cNvSpPr>
          <p:nvPr/>
        </p:nvSpPr>
        <p:spPr bwMode="auto">
          <a:xfrm flipH="1">
            <a:off x="3733800" y="5562600"/>
            <a:ext cx="1066800" cy="304800"/>
          </a:xfrm>
          <a:prstGeom prst="line">
            <a:avLst/>
          </a:prstGeom>
          <a:noFill/>
          <a:ln w="28575" cap="rnd">
            <a:solidFill>
              <a:schemeClr val="tx1"/>
            </a:solidFill>
            <a:prstDash val="sysDot"/>
            <a:round/>
            <a:headEnd/>
            <a:tailEnd type="triangle" w="med" len="med"/>
          </a:ln>
          <a:effectLst/>
        </p:spPr>
        <p:txBody>
          <a:bodyPr wrap="none" anchor="ctr"/>
          <a:lstStyle/>
          <a:p>
            <a:endParaRPr lang="en-IN"/>
          </a:p>
        </p:txBody>
      </p:sp>
      <p:sp>
        <p:nvSpPr>
          <p:cNvPr id="8430" name="Line 238"/>
          <p:cNvSpPr>
            <a:spLocks noChangeShapeType="1"/>
          </p:cNvSpPr>
          <p:nvPr/>
        </p:nvSpPr>
        <p:spPr bwMode="auto">
          <a:xfrm>
            <a:off x="4343400" y="4572000"/>
            <a:ext cx="304800" cy="381000"/>
          </a:xfrm>
          <a:prstGeom prst="line">
            <a:avLst/>
          </a:prstGeom>
          <a:noFill/>
          <a:ln w="28575" cap="rnd">
            <a:solidFill>
              <a:schemeClr val="tx1"/>
            </a:solidFill>
            <a:prstDash val="sysDot"/>
            <a:round/>
            <a:headEnd/>
            <a:tailEnd type="triangle" w="med" len="med"/>
          </a:ln>
          <a:effectLst/>
        </p:spPr>
        <p:txBody>
          <a:bodyPr wrap="none" anchor="ctr"/>
          <a:lstStyle/>
          <a:p>
            <a:endParaRPr lang="en-IN"/>
          </a:p>
        </p:txBody>
      </p:sp>
      <p:sp>
        <p:nvSpPr>
          <p:cNvPr id="8431" name="Text Box 239"/>
          <p:cNvSpPr txBox="1">
            <a:spLocks noChangeArrowheads="1"/>
          </p:cNvSpPr>
          <p:nvPr/>
        </p:nvSpPr>
        <p:spPr bwMode="auto">
          <a:xfrm>
            <a:off x="4876800" y="4191000"/>
            <a:ext cx="4110038" cy="366713"/>
          </a:xfrm>
          <a:prstGeom prst="rect">
            <a:avLst/>
          </a:prstGeom>
          <a:noFill/>
          <a:ln w="9525">
            <a:noFill/>
            <a:miter lim="800000"/>
            <a:headEnd/>
            <a:tailEnd/>
          </a:ln>
          <a:effectLst/>
        </p:spPr>
        <p:txBody>
          <a:bodyPr wrap="none">
            <a:spAutoFit/>
          </a:bodyPr>
          <a:lstStyle/>
          <a:p>
            <a:r>
              <a:rPr lang="nb-NO" sz="1800"/>
              <a:t>BAM = Bidirectional Associative Memory</a:t>
            </a:r>
            <a:endParaRPr lang="nb-NO"/>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685800" y="152400"/>
            <a:ext cx="7772400" cy="304800"/>
          </a:xfrm>
        </p:spPr>
        <p:txBody>
          <a:bodyPr>
            <a:normAutofit fontScale="90000"/>
          </a:bodyPr>
          <a:lstStyle/>
          <a:p>
            <a:r>
              <a:rPr lang="nb-NO" sz="3600"/>
              <a:t>Associative Network Types (2)</a:t>
            </a:r>
            <a:endParaRPr lang="nb-NO"/>
          </a:p>
        </p:txBody>
      </p:sp>
      <p:sp>
        <p:nvSpPr>
          <p:cNvPr id="10282" name="Text Box 1066"/>
          <p:cNvSpPr txBox="1">
            <a:spLocks noChangeArrowheads="1"/>
          </p:cNvSpPr>
          <p:nvPr/>
        </p:nvSpPr>
        <p:spPr bwMode="auto">
          <a:xfrm>
            <a:off x="304800" y="914400"/>
            <a:ext cx="5948363" cy="457200"/>
          </a:xfrm>
          <a:prstGeom prst="rect">
            <a:avLst/>
          </a:prstGeom>
          <a:noFill/>
          <a:ln w="9525">
            <a:noFill/>
            <a:miter lim="800000"/>
            <a:headEnd/>
            <a:tailEnd/>
          </a:ln>
          <a:effectLst/>
        </p:spPr>
        <p:txBody>
          <a:bodyPr wrap="none">
            <a:spAutoFit/>
          </a:bodyPr>
          <a:lstStyle/>
          <a:p>
            <a:r>
              <a:rPr lang="nb-NO"/>
              <a:t>3. Hetero-associative Input Correcting: X &lt;&gt; Y</a:t>
            </a:r>
          </a:p>
        </p:txBody>
      </p:sp>
      <p:sp>
        <p:nvSpPr>
          <p:cNvPr id="10283" name="Oval 1067"/>
          <p:cNvSpPr>
            <a:spLocks noChangeArrowheads="1"/>
          </p:cNvSpPr>
          <p:nvPr/>
        </p:nvSpPr>
        <p:spPr bwMode="auto">
          <a:xfrm rot="-5400000">
            <a:off x="5106988" y="2744788"/>
            <a:ext cx="76200" cy="76200"/>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284" name="Oval 1068"/>
          <p:cNvSpPr>
            <a:spLocks noChangeArrowheads="1"/>
          </p:cNvSpPr>
          <p:nvPr/>
        </p:nvSpPr>
        <p:spPr bwMode="auto">
          <a:xfrm rot="-5400000">
            <a:off x="5105400" y="2514600"/>
            <a:ext cx="76200" cy="76200"/>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285" name="Oval 1069"/>
          <p:cNvSpPr>
            <a:spLocks noChangeArrowheads="1"/>
          </p:cNvSpPr>
          <p:nvPr/>
        </p:nvSpPr>
        <p:spPr bwMode="auto">
          <a:xfrm rot="-5400000">
            <a:off x="5106988" y="2287588"/>
            <a:ext cx="76200" cy="76200"/>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286" name="AutoShape 1070"/>
          <p:cNvSpPr>
            <a:spLocks noChangeArrowheads="1"/>
          </p:cNvSpPr>
          <p:nvPr/>
        </p:nvSpPr>
        <p:spPr bwMode="auto">
          <a:xfrm rot="-5400000">
            <a:off x="4686300" y="2324100"/>
            <a:ext cx="914400" cy="228600"/>
          </a:xfrm>
          <a:prstGeom prst="roundRect">
            <a:avLst>
              <a:gd name="adj" fmla="val 16667"/>
            </a:avLst>
          </a:prstGeom>
          <a:noFill/>
          <a:ln w="12700">
            <a:solidFill>
              <a:schemeClr val="tx2"/>
            </a:solidFill>
            <a:round/>
            <a:headEnd type="none" w="sm" len="sm"/>
            <a:tailEnd type="none" w="sm" len="sm"/>
          </a:ln>
          <a:effectLst/>
        </p:spPr>
        <p:txBody>
          <a:bodyPr wrap="none" anchor="ctr"/>
          <a:lstStyle/>
          <a:p>
            <a:endParaRPr lang="en-IN"/>
          </a:p>
        </p:txBody>
      </p:sp>
      <p:sp>
        <p:nvSpPr>
          <p:cNvPr id="10287" name="Oval 1071"/>
          <p:cNvSpPr>
            <a:spLocks noChangeArrowheads="1"/>
          </p:cNvSpPr>
          <p:nvPr/>
        </p:nvSpPr>
        <p:spPr bwMode="auto">
          <a:xfrm rot="-5400000">
            <a:off x="5105400" y="2057400"/>
            <a:ext cx="76200" cy="76200"/>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grpSp>
        <p:nvGrpSpPr>
          <p:cNvPr id="2" name="Group 1072"/>
          <p:cNvGrpSpPr>
            <a:grpSpLocks/>
          </p:cNvGrpSpPr>
          <p:nvPr/>
        </p:nvGrpSpPr>
        <p:grpSpPr bwMode="auto">
          <a:xfrm rot="-10800000">
            <a:off x="3503613" y="2208213"/>
            <a:ext cx="609600" cy="457200"/>
            <a:chOff x="1920" y="2976"/>
            <a:chExt cx="384" cy="288"/>
          </a:xfrm>
        </p:grpSpPr>
        <p:sp>
          <p:nvSpPr>
            <p:cNvPr id="10289" name="Line 1073"/>
            <p:cNvSpPr>
              <a:spLocks noChangeShapeType="1"/>
            </p:cNvSpPr>
            <p:nvPr/>
          </p:nvSpPr>
          <p:spPr bwMode="auto">
            <a:xfrm flipV="1">
              <a:off x="2112" y="3024"/>
              <a:ext cx="48" cy="24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290" name="Line 1074"/>
            <p:cNvSpPr>
              <a:spLocks noChangeShapeType="1"/>
            </p:cNvSpPr>
            <p:nvPr/>
          </p:nvSpPr>
          <p:spPr bwMode="auto">
            <a:xfrm>
              <a:off x="1968" y="3072"/>
              <a:ext cx="288" cy="9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291" name="Oval 1075"/>
            <p:cNvSpPr>
              <a:spLocks noChangeArrowheads="1"/>
            </p:cNvSpPr>
            <p:nvPr/>
          </p:nvSpPr>
          <p:spPr bwMode="auto">
            <a:xfrm>
              <a:off x="1920" y="30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292" name="Oval 1076"/>
            <p:cNvSpPr>
              <a:spLocks noChangeArrowheads="1"/>
            </p:cNvSpPr>
            <p:nvPr/>
          </p:nvSpPr>
          <p:spPr bwMode="auto">
            <a:xfrm>
              <a:off x="2064" y="3216"/>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293" name="Oval 1077"/>
            <p:cNvSpPr>
              <a:spLocks noChangeArrowheads="1"/>
            </p:cNvSpPr>
            <p:nvPr/>
          </p:nvSpPr>
          <p:spPr bwMode="auto">
            <a:xfrm>
              <a:off x="2256" y="3168"/>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294" name="Oval 1078"/>
            <p:cNvSpPr>
              <a:spLocks noChangeArrowheads="1"/>
            </p:cNvSpPr>
            <p:nvPr/>
          </p:nvSpPr>
          <p:spPr bwMode="auto">
            <a:xfrm>
              <a:off x="2160" y="2976"/>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295" name="Line 1079"/>
            <p:cNvSpPr>
              <a:spLocks noChangeShapeType="1"/>
            </p:cNvSpPr>
            <p:nvPr/>
          </p:nvSpPr>
          <p:spPr bwMode="auto">
            <a:xfrm flipV="1">
              <a:off x="2112" y="3216"/>
              <a:ext cx="144" cy="48"/>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296" name="Line 1080"/>
            <p:cNvSpPr>
              <a:spLocks noChangeShapeType="1"/>
            </p:cNvSpPr>
            <p:nvPr/>
          </p:nvSpPr>
          <p:spPr bwMode="auto">
            <a:xfrm flipH="1" flipV="1">
              <a:off x="2208" y="3024"/>
              <a:ext cx="96" cy="144"/>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297" name="Line 1081"/>
            <p:cNvSpPr>
              <a:spLocks noChangeShapeType="1"/>
            </p:cNvSpPr>
            <p:nvPr/>
          </p:nvSpPr>
          <p:spPr bwMode="auto">
            <a:xfrm flipV="1">
              <a:off x="1968" y="3024"/>
              <a:ext cx="192"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298" name="Line 1082"/>
            <p:cNvSpPr>
              <a:spLocks noChangeShapeType="1"/>
            </p:cNvSpPr>
            <p:nvPr/>
          </p:nvSpPr>
          <p:spPr bwMode="auto">
            <a:xfrm flipH="1" flipV="1">
              <a:off x="1920" y="3072"/>
              <a:ext cx="144" cy="144"/>
            </a:xfrm>
            <a:prstGeom prst="line">
              <a:avLst/>
            </a:prstGeom>
            <a:noFill/>
            <a:ln w="12700">
              <a:solidFill>
                <a:schemeClr val="tx1"/>
              </a:solidFill>
              <a:round/>
              <a:headEnd type="none" w="sm" len="sm"/>
              <a:tailEnd type="none" w="sm" len="sm"/>
            </a:ln>
            <a:effectLst/>
          </p:spPr>
          <p:txBody>
            <a:bodyPr wrap="none" anchor="ctr"/>
            <a:lstStyle/>
            <a:p>
              <a:endParaRPr lang="en-IN"/>
            </a:p>
          </p:txBody>
        </p:sp>
      </p:grpSp>
      <p:sp>
        <p:nvSpPr>
          <p:cNvPr id="10299" name="Line 1083"/>
          <p:cNvSpPr>
            <a:spLocks noChangeShapeType="1"/>
          </p:cNvSpPr>
          <p:nvPr/>
        </p:nvSpPr>
        <p:spPr bwMode="auto">
          <a:xfrm rot="-10800000">
            <a:off x="4113213" y="2589213"/>
            <a:ext cx="990600" cy="228600"/>
          </a:xfrm>
          <a:prstGeom prst="line">
            <a:avLst/>
          </a:prstGeom>
          <a:noFill/>
          <a:ln w="12700">
            <a:solidFill>
              <a:schemeClr val="tx1"/>
            </a:solidFill>
            <a:round/>
            <a:headEnd type="triangle" w="med" len="med"/>
            <a:tailEnd type="none" w="sm" len="sm"/>
          </a:ln>
          <a:effectLst/>
        </p:spPr>
        <p:txBody>
          <a:bodyPr wrap="none" anchor="ctr"/>
          <a:lstStyle/>
          <a:p>
            <a:endParaRPr lang="en-IN"/>
          </a:p>
        </p:txBody>
      </p:sp>
      <p:cxnSp>
        <p:nvCxnSpPr>
          <p:cNvPr id="10300" name="AutoShape 1084"/>
          <p:cNvCxnSpPr>
            <a:cxnSpLocks noChangeShapeType="1"/>
            <a:stCxn id="10299" idx="0"/>
            <a:endCxn id="10294" idx="0"/>
          </p:cNvCxnSpPr>
          <p:nvPr/>
        </p:nvCxnSpPr>
        <p:spPr bwMode="auto">
          <a:xfrm rot="16200000" flipV="1">
            <a:off x="4318794" y="2034382"/>
            <a:ext cx="155575" cy="1411287"/>
          </a:xfrm>
          <a:prstGeom prst="curvedConnector3">
            <a:avLst>
              <a:gd name="adj1" fmla="val -146940"/>
            </a:avLst>
          </a:prstGeom>
          <a:noFill/>
          <a:ln w="12700">
            <a:solidFill>
              <a:schemeClr val="tx1"/>
            </a:solidFill>
            <a:round/>
            <a:headEnd type="triangle" w="med" len="med"/>
            <a:tailEnd/>
          </a:ln>
          <a:effectLst/>
        </p:spPr>
      </p:cxnSp>
      <p:sp>
        <p:nvSpPr>
          <p:cNvPr id="10301" name="Line 1085"/>
          <p:cNvSpPr>
            <a:spLocks noChangeShapeType="1"/>
          </p:cNvSpPr>
          <p:nvPr/>
        </p:nvSpPr>
        <p:spPr bwMode="auto">
          <a:xfrm rot="-10800000">
            <a:off x="4113213" y="2513013"/>
            <a:ext cx="990600" cy="76200"/>
          </a:xfrm>
          <a:prstGeom prst="line">
            <a:avLst/>
          </a:prstGeom>
          <a:noFill/>
          <a:ln w="12700">
            <a:solidFill>
              <a:schemeClr val="tx1"/>
            </a:solidFill>
            <a:round/>
            <a:headEnd type="triangle" w="med" len="med"/>
            <a:tailEnd type="none" w="sm" len="sm"/>
          </a:ln>
          <a:effectLst/>
        </p:spPr>
        <p:txBody>
          <a:bodyPr wrap="none" anchor="ctr"/>
          <a:lstStyle/>
          <a:p>
            <a:endParaRPr lang="en-IN"/>
          </a:p>
        </p:txBody>
      </p:sp>
      <p:sp>
        <p:nvSpPr>
          <p:cNvPr id="10302" name="Line 1086"/>
          <p:cNvSpPr>
            <a:spLocks noChangeShapeType="1"/>
          </p:cNvSpPr>
          <p:nvPr/>
        </p:nvSpPr>
        <p:spPr bwMode="auto">
          <a:xfrm rot="10800000" flipV="1">
            <a:off x="4113213" y="2360613"/>
            <a:ext cx="990600" cy="152400"/>
          </a:xfrm>
          <a:prstGeom prst="line">
            <a:avLst/>
          </a:prstGeom>
          <a:noFill/>
          <a:ln w="12700">
            <a:solidFill>
              <a:schemeClr val="tx1"/>
            </a:solidFill>
            <a:round/>
            <a:headEnd type="triangle" w="med" len="med"/>
            <a:tailEnd type="none" w="sm" len="sm"/>
          </a:ln>
          <a:effectLst/>
        </p:spPr>
        <p:txBody>
          <a:bodyPr wrap="none" anchor="ctr"/>
          <a:lstStyle/>
          <a:p>
            <a:endParaRPr lang="en-IN"/>
          </a:p>
        </p:txBody>
      </p:sp>
      <p:sp>
        <p:nvSpPr>
          <p:cNvPr id="10303" name="Line 1087"/>
          <p:cNvSpPr>
            <a:spLocks noChangeShapeType="1"/>
          </p:cNvSpPr>
          <p:nvPr/>
        </p:nvSpPr>
        <p:spPr bwMode="auto">
          <a:xfrm rot="10800000" flipV="1">
            <a:off x="4113213" y="2132013"/>
            <a:ext cx="990600" cy="304800"/>
          </a:xfrm>
          <a:prstGeom prst="line">
            <a:avLst/>
          </a:prstGeom>
          <a:noFill/>
          <a:ln w="12700">
            <a:solidFill>
              <a:schemeClr val="tx1"/>
            </a:solidFill>
            <a:round/>
            <a:headEnd type="triangle" w="med" len="med"/>
            <a:tailEnd type="none" w="sm" len="sm"/>
          </a:ln>
          <a:effectLst/>
        </p:spPr>
        <p:txBody>
          <a:bodyPr wrap="none" anchor="ctr"/>
          <a:lstStyle/>
          <a:p>
            <a:endParaRPr lang="en-IN"/>
          </a:p>
        </p:txBody>
      </p:sp>
      <p:cxnSp>
        <p:nvCxnSpPr>
          <p:cNvPr id="10304" name="AutoShape 1088"/>
          <p:cNvCxnSpPr>
            <a:cxnSpLocks noChangeShapeType="1"/>
            <a:stCxn id="10303" idx="0"/>
            <a:endCxn id="10293" idx="5"/>
          </p:cNvCxnSpPr>
          <p:nvPr/>
        </p:nvCxnSpPr>
        <p:spPr bwMode="auto">
          <a:xfrm rot="16200000" flipH="1" flipV="1">
            <a:off x="4227513" y="1417638"/>
            <a:ext cx="161925" cy="1590675"/>
          </a:xfrm>
          <a:prstGeom prst="curvedConnector3">
            <a:avLst>
              <a:gd name="adj1" fmla="val -141176"/>
            </a:avLst>
          </a:prstGeom>
          <a:noFill/>
          <a:ln w="12700">
            <a:solidFill>
              <a:schemeClr val="tx1"/>
            </a:solidFill>
            <a:round/>
            <a:headEnd type="triangle" w="med" len="med"/>
            <a:tailEnd/>
          </a:ln>
          <a:effectLst/>
        </p:spPr>
      </p:cxnSp>
      <p:sp>
        <p:nvSpPr>
          <p:cNvPr id="10305" name="Line 1089"/>
          <p:cNvSpPr>
            <a:spLocks noChangeShapeType="1"/>
          </p:cNvSpPr>
          <p:nvPr/>
        </p:nvSpPr>
        <p:spPr bwMode="auto">
          <a:xfrm rot="-10800000">
            <a:off x="3960813" y="2284413"/>
            <a:ext cx="1143000" cy="457200"/>
          </a:xfrm>
          <a:prstGeom prst="line">
            <a:avLst/>
          </a:prstGeom>
          <a:noFill/>
          <a:ln w="12700">
            <a:solidFill>
              <a:schemeClr val="tx1"/>
            </a:solidFill>
            <a:round/>
            <a:headEnd type="triangle" w="med" len="med"/>
            <a:tailEnd type="none" w="sm" len="sm"/>
          </a:ln>
          <a:effectLst/>
        </p:spPr>
        <p:txBody>
          <a:bodyPr wrap="none" anchor="ctr"/>
          <a:lstStyle/>
          <a:p>
            <a:endParaRPr lang="en-IN"/>
          </a:p>
        </p:txBody>
      </p:sp>
      <p:sp>
        <p:nvSpPr>
          <p:cNvPr id="10306" name="Line 1090"/>
          <p:cNvSpPr>
            <a:spLocks noChangeShapeType="1"/>
          </p:cNvSpPr>
          <p:nvPr/>
        </p:nvSpPr>
        <p:spPr bwMode="auto">
          <a:xfrm rot="-10800000">
            <a:off x="3960813" y="2284413"/>
            <a:ext cx="1143000" cy="228600"/>
          </a:xfrm>
          <a:prstGeom prst="line">
            <a:avLst/>
          </a:prstGeom>
          <a:noFill/>
          <a:ln w="12700">
            <a:solidFill>
              <a:schemeClr val="tx1"/>
            </a:solidFill>
            <a:round/>
            <a:headEnd type="triangle" w="med" len="med"/>
            <a:tailEnd type="none" w="sm" len="sm"/>
          </a:ln>
          <a:effectLst/>
        </p:spPr>
        <p:txBody>
          <a:bodyPr wrap="none" anchor="ctr"/>
          <a:lstStyle/>
          <a:p>
            <a:endParaRPr lang="en-IN"/>
          </a:p>
        </p:txBody>
      </p:sp>
      <p:sp>
        <p:nvSpPr>
          <p:cNvPr id="10307" name="Line 1091"/>
          <p:cNvSpPr>
            <a:spLocks noChangeShapeType="1"/>
          </p:cNvSpPr>
          <p:nvPr/>
        </p:nvSpPr>
        <p:spPr bwMode="auto">
          <a:xfrm rot="-10800000">
            <a:off x="3884613" y="2208213"/>
            <a:ext cx="1219200" cy="76200"/>
          </a:xfrm>
          <a:prstGeom prst="line">
            <a:avLst/>
          </a:prstGeom>
          <a:noFill/>
          <a:ln w="12700">
            <a:solidFill>
              <a:schemeClr val="tx1"/>
            </a:solidFill>
            <a:round/>
            <a:headEnd type="triangle" w="med" len="med"/>
            <a:tailEnd type="none" w="sm" len="sm"/>
          </a:ln>
          <a:effectLst/>
        </p:spPr>
        <p:txBody>
          <a:bodyPr wrap="none" anchor="ctr"/>
          <a:lstStyle/>
          <a:p>
            <a:endParaRPr lang="en-IN"/>
          </a:p>
        </p:txBody>
      </p:sp>
      <p:sp>
        <p:nvSpPr>
          <p:cNvPr id="10308" name="Line 1092"/>
          <p:cNvSpPr>
            <a:spLocks noChangeShapeType="1"/>
          </p:cNvSpPr>
          <p:nvPr/>
        </p:nvSpPr>
        <p:spPr bwMode="auto">
          <a:xfrm rot="10800000" flipV="1">
            <a:off x="3884613" y="2055813"/>
            <a:ext cx="1143000" cy="152400"/>
          </a:xfrm>
          <a:prstGeom prst="line">
            <a:avLst/>
          </a:prstGeom>
          <a:noFill/>
          <a:ln w="12700">
            <a:solidFill>
              <a:schemeClr val="tx1"/>
            </a:solidFill>
            <a:round/>
            <a:headEnd type="triangle" w="med" len="med"/>
            <a:tailEnd type="none" w="sm" len="sm"/>
          </a:ln>
          <a:effectLst/>
        </p:spPr>
        <p:txBody>
          <a:bodyPr wrap="none" anchor="ctr"/>
          <a:lstStyle/>
          <a:p>
            <a:endParaRPr lang="en-IN"/>
          </a:p>
        </p:txBody>
      </p:sp>
      <p:cxnSp>
        <p:nvCxnSpPr>
          <p:cNvPr id="10309" name="AutoShape 1093"/>
          <p:cNvCxnSpPr>
            <a:cxnSpLocks noChangeShapeType="1"/>
            <a:stCxn id="10307" idx="0"/>
            <a:endCxn id="10294" idx="0"/>
          </p:cNvCxnSpPr>
          <p:nvPr/>
        </p:nvCxnSpPr>
        <p:spPr bwMode="auto">
          <a:xfrm rot="5400000">
            <a:off x="4207669" y="1767682"/>
            <a:ext cx="377825" cy="1411287"/>
          </a:xfrm>
          <a:prstGeom prst="curvedConnector3">
            <a:avLst>
              <a:gd name="adj1" fmla="val 160926"/>
            </a:avLst>
          </a:prstGeom>
          <a:noFill/>
          <a:ln w="12700">
            <a:solidFill>
              <a:schemeClr val="tx1"/>
            </a:solidFill>
            <a:round/>
            <a:headEnd type="none" w="sm" len="sm"/>
            <a:tailEnd type="triangle" w="sm" len="sm"/>
          </a:ln>
          <a:effectLst/>
        </p:spPr>
      </p:cxnSp>
      <p:cxnSp>
        <p:nvCxnSpPr>
          <p:cNvPr id="10310" name="AutoShape 1094"/>
          <p:cNvCxnSpPr>
            <a:cxnSpLocks noChangeShapeType="1"/>
            <a:stCxn id="10301" idx="0"/>
            <a:endCxn id="10294" idx="1"/>
          </p:cNvCxnSpPr>
          <p:nvPr/>
        </p:nvCxnSpPr>
        <p:spPr bwMode="auto">
          <a:xfrm rot="5400000">
            <a:off x="4379119" y="1928019"/>
            <a:ext cx="61912" cy="1384300"/>
          </a:xfrm>
          <a:prstGeom prst="curvedConnector3">
            <a:avLst>
              <a:gd name="adj1" fmla="val 489745"/>
            </a:avLst>
          </a:prstGeom>
          <a:noFill/>
          <a:ln w="12700">
            <a:solidFill>
              <a:schemeClr val="tx1"/>
            </a:solidFill>
            <a:round/>
            <a:headEnd type="triangle" w="med" len="med"/>
            <a:tailEnd type="none" w="sm" len="sm"/>
          </a:ln>
          <a:effectLst/>
        </p:spPr>
      </p:cxnSp>
      <p:sp>
        <p:nvSpPr>
          <p:cNvPr id="10311" name="Freeform 1095"/>
          <p:cNvSpPr>
            <a:spLocks/>
          </p:cNvSpPr>
          <p:nvPr/>
        </p:nvSpPr>
        <p:spPr bwMode="auto">
          <a:xfrm rot="-10800000">
            <a:off x="3579813" y="1979613"/>
            <a:ext cx="1524000" cy="304800"/>
          </a:xfrm>
          <a:custGeom>
            <a:avLst/>
            <a:gdLst/>
            <a:ahLst/>
            <a:cxnLst>
              <a:cxn ang="0">
                <a:pos x="0" y="0"/>
              </a:cxn>
              <a:cxn ang="0">
                <a:pos x="624" y="192"/>
              </a:cxn>
              <a:cxn ang="0">
                <a:pos x="960" y="0"/>
              </a:cxn>
            </a:cxnLst>
            <a:rect l="0" t="0" r="r" b="b"/>
            <a:pathLst>
              <a:path w="960" h="192">
                <a:moveTo>
                  <a:pt x="0" y="0"/>
                </a:moveTo>
                <a:cubicBezTo>
                  <a:pt x="232" y="96"/>
                  <a:pt x="464" y="192"/>
                  <a:pt x="624" y="192"/>
                </a:cubicBezTo>
                <a:cubicBezTo>
                  <a:pt x="784" y="192"/>
                  <a:pt x="872" y="96"/>
                  <a:pt x="960" y="0"/>
                </a:cubicBezTo>
              </a:path>
            </a:pathLst>
          </a:custGeom>
          <a:noFill/>
          <a:ln w="12700" cap="flat" cmpd="sng">
            <a:solidFill>
              <a:schemeClr val="tx1"/>
            </a:solidFill>
            <a:prstDash val="solid"/>
            <a:round/>
            <a:headEnd type="triangle" w="med" len="med"/>
            <a:tailEnd type="none" w="med" len="med"/>
          </a:ln>
          <a:effectLst/>
        </p:spPr>
        <p:txBody>
          <a:bodyPr wrap="none" anchor="ctr"/>
          <a:lstStyle/>
          <a:p>
            <a:endParaRPr lang="en-IN"/>
          </a:p>
        </p:txBody>
      </p:sp>
      <p:graphicFrame>
        <p:nvGraphicFramePr>
          <p:cNvPr id="10312" name="Object 1096"/>
          <p:cNvGraphicFramePr>
            <a:graphicFrameLocks noChangeAspect="1"/>
          </p:cNvGraphicFramePr>
          <p:nvPr/>
        </p:nvGraphicFramePr>
        <p:xfrm>
          <a:off x="6477000" y="1828800"/>
          <a:ext cx="1943100" cy="1085850"/>
        </p:xfrm>
        <a:graphic>
          <a:graphicData uri="http://schemas.openxmlformats.org/presentationml/2006/ole">
            <mc:AlternateContent xmlns:mc="http://schemas.openxmlformats.org/markup-compatibility/2006">
              <mc:Choice xmlns:v="urn:schemas-microsoft-com:vml" Requires="v">
                <p:oleObj spid="_x0000_s104457" name="Utklipp" r:id="rId3" imgW="5714640" imgH="3192120" progId="">
                  <p:embed/>
                </p:oleObj>
              </mc:Choice>
              <mc:Fallback>
                <p:oleObj name="Utklipp" r:id="rId3" imgW="5714640" imgH="31921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828800"/>
                        <a:ext cx="19431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3" name="Line 1097"/>
          <p:cNvSpPr>
            <a:spLocks noChangeShapeType="1"/>
          </p:cNvSpPr>
          <p:nvPr/>
        </p:nvSpPr>
        <p:spPr bwMode="auto">
          <a:xfrm>
            <a:off x="2590800" y="2438400"/>
            <a:ext cx="76200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10314" name="Line 1098"/>
          <p:cNvSpPr>
            <a:spLocks noChangeShapeType="1"/>
          </p:cNvSpPr>
          <p:nvPr/>
        </p:nvSpPr>
        <p:spPr bwMode="auto">
          <a:xfrm>
            <a:off x="5486400" y="2438400"/>
            <a:ext cx="762000" cy="0"/>
          </a:xfrm>
          <a:prstGeom prst="line">
            <a:avLst/>
          </a:prstGeom>
          <a:noFill/>
          <a:ln w="38100">
            <a:solidFill>
              <a:schemeClr val="tx1"/>
            </a:solidFill>
            <a:round/>
            <a:headEnd/>
            <a:tailEnd type="triangle" w="med" len="med"/>
          </a:ln>
          <a:effectLst/>
        </p:spPr>
        <p:txBody>
          <a:bodyPr wrap="none" anchor="ctr"/>
          <a:lstStyle/>
          <a:p>
            <a:endParaRPr lang="en-IN"/>
          </a:p>
        </p:txBody>
      </p:sp>
      <p:grpSp>
        <p:nvGrpSpPr>
          <p:cNvPr id="3" name="Group 1099"/>
          <p:cNvGrpSpPr>
            <a:grpSpLocks/>
          </p:cNvGrpSpPr>
          <p:nvPr/>
        </p:nvGrpSpPr>
        <p:grpSpPr bwMode="auto">
          <a:xfrm>
            <a:off x="1600200" y="1752600"/>
            <a:ext cx="738188" cy="1487488"/>
            <a:chOff x="1056" y="1152"/>
            <a:chExt cx="465" cy="937"/>
          </a:xfrm>
        </p:grpSpPr>
        <p:graphicFrame>
          <p:nvGraphicFramePr>
            <p:cNvPr id="10316" name="Object 1100"/>
            <p:cNvGraphicFramePr>
              <a:graphicFrameLocks noChangeAspect="1"/>
            </p:cNvGraphicFramePr>
            <p:nvPr/>
          </p:nvGraphicFramePr>
          <p:xfrm>
            <a:off x="1056" y="1152"/>
            <a:ext cx="465" cy="886"/>
          </p:xfrm>
          <a:graphic>
            <a:graphicData uri="http://schemas.openxmlformats.org/presentationml/2006/ole">
              <mc:AlternateContent xmlns:mc="http://schemas.openxmlformats.org/markup-compatibility/2006">
                <mc:Choice xmlns:v="urn:schemas-microsoft-com:vml" Requires="v">
                  <p:oleObj spid="_x0000_s104458" name="Utklipp" r:id="rId5" imgW="1395360" imgH="2658600" progId="">
                    <p:embed/>
                  </p:oleObj>
                </mc:Choice>
                <mc:Fallback>
                  <p:oleObj name="Utklipp" r:id="rId5" imgW="1395360" imgH="265860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1152"/>
                          <a:ext cx="465"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7" name="Freeform 1101"/>
            <p:cNvSpPr>
              <a:spLocks/>
            </p:cNvSpPr>
            <p:nvPr/>
          </p:nvSpPr>
          <p:spPr bwMode="auto">
            <a:xfrm>
              <a:off x="1208" y="1340"/>
              <a:ext cx="241" cy="749"/>
            </a:xfrm>
            <a:custGeom>
              <a:avLst/>
              <a:gdLst/>
              <a:ahLst/>
              <a:cxnLst>
                <a:cxn ang="0">
                  <a:pos x="210" y="304"/>
                </a:cxn>
                <a:cxn ang="0">
                  <a:pos x="140" y="63"/>
                </a:cxn>
                <a:cxn ang="0">
                  <a:pos x="101" y="16"/>
                </a:cxn>
                <a:cxn ang="0">
                  <a:pos x="54" y="0"/>
                </a:cxn>
                <a:cxn ang="0">
                  <a:pos x="8" y="8"/>
                </a:cxn>
                <a:cxn ang="0">
                  <a:pos x="0" y="32"/>
                </a:cxn>
                <a:cxn ang="0">
                  <a:pos x="86" y="226"/>
                </a:cxn>
                <a:cxn ang="0">
                  <a:pos x="70" y="585"/>
                </a:cxn>
                <a:cxn ang="0">
                  <a:pos x="78" y="671"/>
                </a:cxn>
                <a:cxn ang="0">
                  <a:pos x="202" y="749"/>
                </a:cxn>
                <a:cxn ang="0">
                  <a:pos x="241" y="678"/>
                </a:cxn>
                <a:cxn ang="0">
                  <a:pos x="195" y="577"/>
                </a:cxn>
                <a:cxn ang="0">
                  <a:pos x="210" y="304"/>
                </a:cxn>
              </a:cxnLst>
              <a:rect l="0" t="0" r="r" b="b"/>
              <a:pathLst>
                <a:path w="241" h="749">
                  <a:moveTo>
                    <a:pt x="210" y="304"/>
                  </a:moveTo>
                  <a:cubicBezTo>
                    <a:pt x="143" y="260"/>
                    <a:pt x="158" y="130"/>
                    <a:pt x="140" y="63"/>
                  </a:cubicBezTo>
                  <a:cubicBezTo>
                    <a:pt x="136" y="50"/>
                    <a:pt x="111" y="22"/>
                    <a:pt x="101" y="16"/>
                  </a:cubicBezTo>
                  <a:cubicBezTo>
                    <a:pt x="86" y="8"/>
                    <a:pt x="54" y="0"/>
                    <a:pt x="54" y="0"/>
                  </a:cubicBezTo>
                  <a:cubicBezTo>
                    <a:pt x="39" y="3"/>
                    <a:pt x="21" y="0"/>
                    <a:pt x="8" y="8"/>
                  </a:cubicBezTo>
                  <a:cubicBezTo>
                    <a:pt x="1" y="12"/>
                    <a:pt x="0" y="24"/>
                    <a:pt x="0" y="32"/>
                  </a:cubicBezTo>
                  <a:cubicBezTo>
                    <a:pt x="0" y="124"/>
                    <a:pt x="11" y="179"/>
                    <a:pt x="86" y="226"/>
                  </a:cubicBezTo>
                  <a:cubicBezTo>
                    <a:pt x="115" y="324"/>
                    <a:pt x="107" y="480"/>
                    <a:pt x="70" y="585"/>
                  </a:cubicBezTo>
                  <a:cubicBezTo>
                    <a:pt x="73" y="614"/>
                    <a:pt x="67" y="644"/>
                    <a:pt x="78" y="671"/>
                  </a:cubicBezTo>
                  <a:cubicBezTo>
                    <a:pt x="95" y="711"/>
                    <a:pt x="164" y="739"/>
                    <a:pt x="202" y="749"/>
                  </a:cubicBezTo>
                  <a:cubicBezTo>
                    <a:pt x="218" y="726"/>
                    <a:pt x="226" y="702"/>
                    <a:pt x="241" y="678"/>
                  </a:cubicBezTo>
                  <a:cubicBezTo>
                    <a:pt x="230" y="583"/>
                    <a:pt x="235" y="638"/>
                    <a:pt x="195" y="577"/>
                  </a:cubicBezTo>
                  <a:cubicBezTo>
                    <a:pt x="199" y="482"/>
                    <a:pt x="210" y="397"/>
                    <a:pt x="210" y="304"/>
                  </a:cubicBezTo>
                  <a:close/>
                </a:path>
              </a:pathLst>
            </a:custGeom>
            <a:solidFill>
              <a:schemeClr val="bg1"/>
            </a:solidFill>
            <a:ln w="9525">
              <a:solidFill>
                <a:schemeClr val="bg1"/>
              </a:solidFill>
              <a:round/>
              <a:headEnd/>
              <a:tailEnd/>
            </a:ln>
            <a:effectLst/>
          </p:spPr>
          <p:txBody>
            <a:bodyPr wrap="none" anchor="ctr"/>
            <a:lstStyle/>
            <a:p>
              <a:endParaRPr lang="en-IN"/>
            </a:p>
          </p:txBody>
        </p:sp>
      </p:grpSp>
      <p:sp>
        <p:nvSpPr>
          <p:cNvPr id="10321" name="Text Box 1105"/>
          <p:cNvSpPr txBox="1">
            <a:spLocks noChangeArrowheads="1"/>
          </p:cNvSpPr>
          <p:nvPr/>
        </p:nvSpPr>
        <p:spPr bwMode="auto">
          <a:xfrm>
            <a:off x="898525" y="3238500"/>
            <a:ext cx="5438775" cy="366713"/>
          </a:xfrm>
          <a:prstGeom prst="rect">
            <a:avLst/>
          </a:prstGeom>
          <a:noFill/>
          <a:ln w="9525">
            <a:noFill/>
            <a:miter lim="800000"/>
            <a:headEnd/>
            <a:tailEnd/>
          </a:ln>
          <a:effectLst/>
        </p:spPr>
        <p:txBody>
          <a:bodyPr wrap="none">
            <a:spAutoFit/>
          </a:bodyPr>
          <a:lstStyle/>
          <a:p>
            <a:r>
              <a:rPr lang="nb-NO" sz="1800"/>
              <a:t>*Input clique is auto-associative =&gt; repairs input patterns</a:t>
            </a:r>
            <a:endParaRPr lang="nb-NO"/>
          </a:p>
        </p:txBody>
      </p:sp>
      <p:sp>
        <p:nvSpPr>
          <p:cNvPr id="10322" name="Text Box 1106"/>
          <p:cNvSpPr txBox="1">
            <a:spLocks noChangeArrowheads="1"/>
          </p:cNvSpPr>
          <p:nvPr/>
        </p:nvSpPr>
        <p:spPr bwMode="auto">
          <a:xfrm>
            <a:off x="304800" y="4038600"/>
            <a:ext cx="6151563" cy="457200"/>
          </a:xfrm>
          <a:prstGeom prst="rect">
            <a:avLst/>
          </a:prstGeom>
          <a:noFill/>
          <a:ln w="9525">
            <a:noFill/>
            <a:miter lim="800000"/>
            <a:headEnd/>
            <a:tailEnd/>
          </a:ln>
          <a:effectLst/>
        </p:spPr>
        <p:txBody>
          <a:bodyPr wrap="none">
            <a:spAutoFit/>
          </a:bodyPr>
          <a:lstStyle/>
          <a:p>
            <a:r>
              <a:rPr lang="nb-NO"/>
              <a:t>4. Hetero-associative Output Correcting: X &lt;&gt; Y</a:t>
            </a:r>
          </a:p>
        </p:txBody>
      </p:sp>
      <p:grpSp>
        <p:nvGrpSpPr>
          <p:cNvPr id="4" name="Group 1109"/>
          <p:cNvGrpSpPr>
            <a:grpSpLocks/>
          </p:cNvGrpSpPr>
          <p:nvPr/>
        </p:nvGrpSpPr>
        <p:grpSpPr bwMode="auto">
          <a:xfrm>
            <a:off x="2743200" y="5257800"/>
            <a:ext cx="1752600" cy="914400"/>
            <a:chOff x="2928" y="3360"/>
            <a:chExt cx="1104" cy="576"/>
          </a:xfrm>
        </p:grpSpPr>
        <p:sp>
          <p:nvSpPr>
            <p:cNvPr id="10326" name="Oval 1110"/>
            <p:cNvSpPr>
              <a:spLocks noChangeArrowheads="1"/>
            </p:cNvSpPr>
            <p:nvPr/>
          </p:nvSpPr>
          <p:spPr bwMode="auto">
            <a:xfrm rot="5400000">
              <a:off x="2975" y="3407"/>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327" name="Oval 1111"/>
            <p:cNvSpPr>
              <a:spLocks noChangeArrowheads="1"/>
            </p:cNvSpPr>
            <p:nvPr/>
          </p:nvSpPr>
          <p:spPr bwMode="auto">
            <a:xfrm rot="5400000">
              <a:off x="2976" y="3552"/>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328" name="Oval 1112"/>
            <p:cNvSpPr>
              <a:spLocks noChangeArrowheads="1"/>
            </p:cNvSpPr>
            <p:nvPr/>
          </p:nvSpPr>
          <p:spPr bwMode="auto">
            <a:xfrm rot="5400000">
              <a:off x="2975" y="3695"/>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329" name="AutoShape 1113"/>
            <p:cNvSpPr>
              <a:spLocks noChangeArrowheads="1"/>
            </p:cNvSpPr>
            <p:nvPr/>
          </p:nvSpPr>
          <p:spPr bwMode="auto">
            <a:xfrm rot="5400000">
              <a:off x="2712" y="3576"/>
              <a:ext cx="576" cy="144"/>
            </a:xfrm>
            <a:prstGeom prst="roundRect">
              <a:avLst>
                <a:gd name="adj" fmla="val 16667"/>
              </a:avLst>
            </a:prstGeom>
            <a:noFill/>
            <a:ln w="12700">
              <a:solidFill>
                <a:schemeClr val="tx2"/>
              </a:solidFill>
              <a:round/>
              <a:headEnd type="none" w="sm" len="sm"/>
              <a:tailEnd type="none" w="sm" len="sm"/>
            </a:ln>
            <a:effectLst/>
          </p:spPr>
          <p:txBody>
            <a:bodyPr wrap="none" anchor="ctr"/>
            <a:lstStyle/>
            <a:p>
              <a:endParaRPr lang="en-IN"/>
            </a:p>
          </p:txBody>
        </p:sp>
        <p:sp>
          <p:nvSpPr>
            <p:cNvPr id="10330" name="Oval 1114"/>
            <p:cNvSpPr>
              <a:spLocks noChangeArrowheads="1"/>
            </p:cNvSpPr>
            <p:nvPr/>
          </p:nvSpPr>
          <p:spPr bwMode="auto">
            <a:xfrm rot="5400000">
              <a:off x="2976" y="3840"/>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grpSp>
          <p:nvGrpSpPr>
            <p:cNvPr id="5" name="Group 1115"/>
            <p:cNvGrpSpPr>
              <a:grpSpLocks/>
            </p:cNvGrpSpPr>
            <p:nvPr/>
          </p:nvGrpSpPr>
          <p:grpSpPr bwMode="auto">
            <a:xfrm>
              <a:off x="3648" y="3504"/>
              <a:ext cx="384" cy="288"/>
              <a:chOff x="1920" y="2976"/>
              <a:chExt cx="384" cy="288"/>
            </a:xfrm>
          </p:grpSpPr>
          <p:sp>
            <p:nvSpPr>
              <p:cNvPr id="10332" name="Line 1116"/>
              <p:cNvSpPr>
                <a:spLocks noChangeShapeType="1"/>
              </p:cNvSpPr>
              <p:nvPr/>
            </p:nvSpPr>
            <p:spPr bwMode="auto">
              <a:xfrm flipV="1">
                <a:off x="2112" y="3024"/>
                <a:ext cx="48" cy="24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333" name="Line 1117"/>
              <p:cNvSpPr>
                <a:spLocks noChangeShapeType="1"/>
              </p:cNvSpPr>
              <p:nvPr/>
            </p:nvSpPr>
            <p:spPr bwMode="auto">
              <a:xfrm>
                <a:off x="1968" y="3072"/>
                <a:ext cx="288" cy="96"/>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334" name="Oval 1118"/>
              <p:cNvSpPr>
                <a:spLocks noChangeArrowheads="1"/>
              </p:cNvSpPr>
              <p:nvPr/>
            </p:nvSpPr>
            <p:spPr bwMode="auto">
              <a:xfrm>
                <a:off x="1920" y="3024"/>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335" name="Oval 1119"/>
              <p:cNvSpPr>
                <a:spLocks noChangeArrowheads="1"/>
              </p:cNvSpPr>
              <p:nvPr/>
            </p:nvSpPr>
            <p:spPr bwMode="auto">
              <a:xfrm>
                <a:off x="2064" y="3216"/>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336" name="Oval 1120"/>
              <p:cNvSpPr>
                <a:spLocks noChangeArrowheads="1"/>
              </p:cNvSpPr>
              <p:nvPr/>
            </p:nvSpPr>
            <p:spPr bwMode="auto">
              <a:xfrm>
                <a:off x="2256" y="3168"/>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337" name="Oval 1121"/>
              <p:cNvSpPr>
                <a:spLocks noChangeArrowheads="1"/>
              </p:cNvSpPr>
              <p:nvPr/>
            </p:nvSpPr>
            <p:spPr bwMode="auto">
              <a:xfrm>
                <a:off x="2160" y="2976"/>
                <a:ext cx="48" cy="48"/>
              </a:xfrm>
              <a:prstGeom prst="ellipse">
                <a:avLst/>
              </a:prstGeom>
              <a:solidFill>
                <a:srgbClr val="FF0000"/>
              </a:solidFill>
              <a:ln w="12700">
                <a:solidFill>
                  <a:srgbClr val="FF0000"/>
                </a:solidFill>
                <a:round/>
                <a:headEnd type="none" w="sm" len="sm"/>
                <a:tailEnd type="none" w="sm" len="sm"/>
              </a:ln>
              <a:effectLst/>
            </p:spPr>
            <p:txBody>
              <a:bodyPr wrap="none" anchor="ctr"/>
              <a:lstStyle/>
              <a:p>
                <a:endParaRPr lang="en-IN"/>
              </a:p>
            </p:txBody>
          </p:sp>
          <p:sp>
            <p:nvSpPr>
              <p:cNvPr id="10338" name="Line 1122"/>
              <p:cNvSpPr>
                <a:spLocks noChangeShapeType="1"/>
              </p:cNvSpPr>
              <p:nvPr/>
            </p:nvSpPr>
            <p:spPr bwMode="auto">
              <a:xfrm flipV="1">
                <a:off x="2112" y="3216"/>
                <a:ext cx="144" cy="48"/>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339" name="Line 1123"/>
              <p:cNvSpPr>
                <a:spLocks noChangeShapeType="1"/>
              </p:cNvSpPr>
              <p:nvPr/>
            </p:nvSpPr>
            <p:spPr bwMode="auto">
              <a:xfrm flipH="1" flipV="1">
                <a:off x="2208" y="3024"/>
                <a:ext cx="96" cy="144"/>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340" name="Line 1124"/>
              <p:cNvSpPr>
                <a:spLocks noChangeShapeType="1"/>
              </p:cNvSpPr>
              <p:nvPr/>
            </p:nvSpPr>
            <p:spPr bwMode="auto">
              <a:xfrm flipV="1">
                <a:off x="1968" y="3024"/>
                <a:ext cx="192"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0341" name="Line 1125"/>
              <p:cNvSpPr>
                <a:spLocks noChangeShapeType="1"/>
              </p:cNvSpPr>
              <p:nvPr/>
            </p:nvSpPr>
            <p:spPr bwMode="auto">
              <a:xfrm flipH="1" flipV="1">
                <a:off x="1920" y="3072"/>
                <a:ext cx="144" cy="144"/>
              </a:xfrm>
              <a:prstGeom prst="line">
                <a:avLst/>
              </a:prstGeom>
              <a:noFill/>
              <a:ln w="12700">
                <a:solidFill>
                  <a:schemeClr val="tx1"/>
                </a:solidFill>
                <a:round/>
                <a:headEnd type="none" w="sm" len="sm"/>
                <a:tailEnd type="none" w="sm" len="sm"/>
              </a:ln>
              <a:effectLst/>
            </p:spPr>
            <p:txBody>
              <a:bodyPr wrap="none" anchor="ctr"/>
              <a:lstStyle/>
              <a:p>
                <a:endParaRPr lang="en-IN"/>
              </a:p>
            </p:txBody>
          </p:sp>
        </p:grpSp>
        <p:sp>
          <p:nvSpPr>
            <p:cNvPr id="10342" name="Line 1126"/>
            <p:cNvSpPr>
              <a:spLocks noChangeShapeType="1"/>
            </p:cNvSpPr>
            <p:nvPr/>
          </p:nvSpPr>
          <p:spPr bwMode="auto">
            <a:xfrm>
              <a:off x="3024" y="3408"/>
              <a:ext cx="624" cy="144"/>
            </a:xfrm>
            <a:prstGeom prst="line">
              <a:avLst/>
            </a:prstGeom>
            <a:noFill/>
            <a:ln w="12700">
              <a:solidFill>
                <a:schemeClr val="tx1"/>
              </a:solidFill>
              <a:round/>
              <a:headEnd type="none" w="sm" len="sm"/>
              <a:tailEnd type="triangle" w="sm" len="sm"/>
            </a:ln>
            <a:effectLst/>
          </p:spPr>
          <p:txBody>
            <a:bodyPr wrap="none" anchor="ctr"/>
            <a:lstStyle/>
            <a:p>
              <a:endParaRPr lang="en-IN"/>
            </a:p>
          </p:txBody>
        </p:sp>
        <p:cxnSp>
          <p:nvCxnSpPr>
            <p:cNvPr id="10343" name="AutoShape 1127"/>
            <p:cNvCxnSpPr>
              <a:cxnSpLocks noChangeShapeType="1"/>
              <a:stCxn id="10342" idx="0"/>
              <a:endCxn id="10337" idx="0"/>
            </p:cNvCxnSpPr>
            <p:nvPr/>
          </p:nvCxnSpPr>
          <p:spPr bwMode="auto">
            <a:xfrm rot="5400000" flipV="1">
              <a:off x="3420" y="3012"/>
              <a:ext cx="96" cy="888"/>
            </a:xfrm>
            <a:prstGeom prst="curvedConnector3">
              <a:avLst>
                <a:gd name="adj1" fmla="val -150000"/>
              </a:avLst>
            </a:prstGeom>
            <a:noFill/>
            <a:ln w="12700">
              <a:solidFill>
                <a:schemeClr val="tx1"/>
              </a:solidFill>
              <a:round/>
              <a:headEnd type="none" w="sm" len="sm"/>
              <a:tailEnd type="triangle" w="med" len="med"/>
            </a:ln>
            <a:effectLst/>
          </p:spPr>
        </p:cxnSp>
        <p:sp>
          <p:nvSpPr>
            <p:cNvPr id="10344" name="Line 1128"/>
            <p:cNvSpPr>
              <a:spLocks noChangeShapeType="1"/>
            </p:cNvSpPr>
            <p:nvPr/>
          </p:nvSpPr>
          <p:spPr bwMode="auto">
            <a:xfrm>
              <a:off x="3024" y="3552"/>
              <a:ext cx="624" cy="48"/>
            </a:xfrm>
            <a:prstGeom prst="line">
              <a:avLst/>
            </a:prstGeom>
            <a:noFill/>
            <a:ln w="12700">
              <a:solidFill>
                <a:schemeClr val="tx1"/>
              </a:solidFill>
              <a:round/>
              <a:headEnd type="none" w="sm" len="sm"/>
              <a:tailEnd type="triangle" w="sm" len="sm"/>
            </a:ln>
            <a:effectLst/>
          </p:spPr>
          <p:txBody>
            <a:bodyPr wrap="none" anchor="ctr"/>
            <a:lstStyle/>
            <a:p>
              <a:endParaRPr lang="en-IN"/>
            </a:p>
          </p:txBody>
        </p:sp>
        <p:sp>
          <p:nvSpPr>
            <p:cNvPr id="10345" name="Line 1129"/>
            <p:cNvSpPr>
              <a:spLocks noChangeShapeType="1"/>
            </p:cNvSpPr>
            <p:nvPr/>
          </p:nvSpPr>
          <p:spPr bwMode="auto">
            <a:xfrm flipV="1">
              <a:off x="3024" y="3600"/>
              <a:ext cx="624" cy="96"/>
            </a:xfrm>
            <a:prstGeom prst="line">
              <a:avLst/>
            </a:prstGeom>
            <a:noFill/>
            <a:ln w="12700">
              <a:solidFill>
                <a:schemeClr val="tx1"/>
              </a:solidFill>
              <a:round/>
              <a:headEnd type="none" w="sm" len="sm"/>
              <a:tailEnd type="triangle" w="sm" len="sm"/>
            </a:ln>
            <a:effectLst/>
          </p:spPr>
          <p:txBody>
            <a:bodyPr wrap="none" anchor="ctr"/>
            <a:lstStyle/>
            <a:p>
              <a:endParaRPr lang="en-IN"/>
            </a:p>
          </p:txBody>
        </p:sp>
        <p:sp>
          <p:nvSpPr>
            <p:cNvPr id="10346" name="Line 1130"/>
            <p:cNvSpPr>
              <a:spLocks noChangeShapeType="1"/>
            </p:cNvSpPr>
            <p:nvPr/>
          </p:nvSpPr>
          <p:spPr bwMode="auto">
            <a:xfrm flipV="1">
              <a:off x="3024" y="3648"/>
              <a:ext cx="624" cy="192"/>
            </a:xfrm>
            <a:prstGeom prst="line">
              <a:avLst/>
            </a:prstGeom>
            <a:noFill/>
            <a:ln w="12700">
              <a:solidFill>
                <a:schemeClr val="tx1"/>
              </a:solidFill>
              <a:round/>
              <a:headEnd type="none" w="sm" len="sm"/>
              <a:tailEnd type="triangle" w="sm" len="sm"/>
            </a:ln>
            <a:effectLst/>
          </p:spPr>
          <p:txBody>
            <a:bodyPr wrap="none" anchor="ctr"/>
            <a:lstStyle/>
            <a:p>
              <a:endParaRPr lang="en-IN"/>
            </a:p>
          </p:txBody>
        </p:sp>
        <p:cxnSp>
          <p:nvCxnSpPr>
            <p:cNvPr id="10347" name="AutoShape 1131"/>
            <p:cNvCxnSpPr>
              <a:cxnSpLocks noChangeShapeType="1"/>
              <a:stCxn id="10346" idx="0"/>
              <a:endCxn id="10336" idx="5"/>
            </p:cNvCxnSpPr>
            <p:nvPr/>
          </p:nvCxnSpPr>
          <p:spPr bwMode="auto">
            <a:xfrm rot="5400000" flipH="1" flipV="1">
              <a:off x="3473" y="3288"/>
              <a:ext cx="103" cy="1001"/>
            </a:xfrm>
            <a:prstGeom prst="curvedConnector3">
              <a:avLst>
                <a:gd name="adj1" fmla="val -139806"/>
              </a:avLst>
            </a:prstGeom>
            <a:noFill/>
            <a:ln w="12700">
              <a:solidFill>
                <a:schemeClr val="tx1"/>
              </a:solidFill>
              <a:round/>
              <a:headEnd type="none" w="sm" len="sm"/>
              <a:tailEnd type="triangle" w="med" len="med"/>
            </a:ln>
            <a:effectLst/>
          </p:spPr>
        </p:cxnSp>
        <p:sp>
          <p:nvSpPr>
            <p:cNvPr id="10348" name="Line 1132"/>
            <p:cNvSpPr>
              <a:spLocks noChangeShapeType="1"/>
            </p:cNvSpPr>
            <p:nvPr/>
          </p:nvSpPr>
          <p:spPr bwMode="auto">
            <a:xfrm>
              <a:off x="3024" y="3456"/>
              <a:ext cx="720" cy="288"/>
            </a:xfrm>
            <a:prstGeom prst="line">
              <a:avLst/>
            </a:prstGeom>
            <a:noFill/>
            <a:ln w="12700">
              <a:solidFill>
                <a:schemeClr val="tx1"/>
              </a:solidFill>
              <a:round/>
              <a:headEnd type="none" w="sm" len="sm"/>
              <a:tailEnd type="triangle" w="sm" len="sm"/>
            </a:ln>
            <a:effectLst/>
          </p:spPr>
          <p:txBody>
            <a:bodyPr wrap="none" anchor="ctr"/>
            <a:lstStyle/>
            <a:p>
              <a:endParaRPr lang="en-IN"/>
            </a:p>
          </p:txBody>
        </p:sp>
        <p:sp>
          <p:nvSpPr>
            <p:cNvPr id="10349" name="Line 1133"/>
            <p:cNvSpPr>
              <a:spLocks noChangeShapeType="1"/>
            </p:cNvSpPr>
            <p:nvPr/>
          </p:nvSpPr>
          <p:spPr bwMode="auto">
            <a:xfrm>
              <a:off x="3024" y="3600"/>
              <a:ext cx="720" cy="144"/>
            </a:xfrm>
            <a:prstGeom prst="line">
              <a:avLst/>
            </a:prstGeom>
            <a:noFill/>
            <a:ln w="12700">
              <a:solidFill>
                <a:schemeClr val="tx1"/>
              </a:solidFill>
              <a:round/>
              <a:headEnd type="none" w="sm" len="sm"/>
              <a:tailEnd type="triangle" w="sm" len="sm"/>
            </a:ln>
            <a:effectLst/>
          </p:spPr>
          <p:txBody>
            <a:bodyPr wrap="none" anchor="ctr"/>
            <a:lstStyle/>
            <a:p>
              <a:endParaRPr lang="en-IN"/>
            </a:p>
          </p:txBody>
        </p:sp>
        <p:sp>
          <p:nvSpPr>
            <p:cNvPr id="10350" name="Line 1134"/>
            <p:cNvSpPr>
              <a:spLocks noChangeShapeType="1"/>
            </p:cNvSpPr>
            <p:nvPr/>
          </p:nvSpPr>
          <p:spPr bwMode="auto">
            <a:xfrm>
              <a:off x="3024" y="3744"/>
              <a:ext cx="768" cy="48"/>
            </a:xfrm>
            <a:prstGeom prst="line">
              <a:avLst/>
            </a:prstGeom>
            <a:noFill/>
            <a:ln w="12700">
              <a:solidFill>
                <a:schemeClr val="tx1"/>
              </a:solidFill>
              <a:round/>
              <a:headEnd type="none" w="sm" len="sm"/>
              <a:tailEnd type="triangle" w="sm" len="sm"/>
            </a:ln>
            <a:effectLst/>
          </p:spPr>
          <p:txBody>
            <a:bodyPr wrap="none" anchor="ctr"/>
            <a:lstStyle/>
            <a:p>
              <a:endParaRPr lang="en-IN"/>
            </a:p>
          </p:txBody>
        </p:sp>
        <p:sp>
          <p:nvSpPr>
            <p:cNvPr id="10351" name="Line 1135"/>
            <p:cNvSpPr>
              <a:spLocks noChangeShapeType="1"/>
            </p:cNvSpPr>
            <p:nvPr/>
          </p:nvSpPr>
          <p:spPr bwMode="auto">
            <a:xfrm flipV="1">
              <a:off x="3072" y="3792"/>
              <a:ext cx="720" cy="96"/>
            </a:xfrm>
            <a:prstGeom prst="line">
              <a:avLst/>
            </a:prstGeom>
            <a:noFill/>
            <a:ln w="12700">
              <a:solidFill>
                <a:schemeClr val="tx1"/>
              </a:solidFill>
              <a:round/>
              <a:headEnd type="none" w="sm" len="sm"/>
              <a:tailEnd type="triangle" w="sm" len="sm"/>
            </a:ln>
            <a:effectLst/>
          </p:spPr>
          <p:txBody>
            <a:bodyPr wrap="none" anchor="ctr"/>
            <a:lstStyle/>
            <a:p>
              <a:endParaRPr lang="en-IN"/>
            </a:p>
          </p:txBody>
        </p:sp>
        <p:cxnSp>
          <p:nvCxnSpPr>
            <p:cNvPr id="10352" name="AutoShape 1136"/>
            <p:cNvCxnSpPr>
              <a:cxnSpLocks noChangeShapeType="1"/>
              <a:stCxn id="10350" idx="0"/>
              <a:endCxn id="10337" idx="0"/>
            </p:cNvCxnSpPr>
            <p:nvPr/>
          </p:nvCxnSpPr>
          <p:spPr bwMode="auto">
            <a:xfrm rot="16200000">
              <a:off x="3348" y="3180"/>
              <a:ext cx="240" cy="888"/>
            </a:xfrm>
            <a:prstGeom prst="curvedConnector3">
              <a:avLst>
                <a:gd name="adj1" fmla="val 160000"/>
              </a:avLst>
            </a:prstGeom>
            <a:noFill/>
            <a:ln w="12700">
              <a:solidFill>
                <a:schemeClr val="tx1"/>
              </a:solidFill>
              <a:round/>
              <a:headEnd type="none" w="sm" len="sm"/>
              <a:tailEnd type="triangle" w="sm" len="sm"/>
            </a:ln>
            <a:effectLst/>
          </p:spPr>
        </p:cxnSp>
        <p:cxnSp>
          <p:nvCxnSpPr>
            <p:cNvPr id="10353" name="AutoShape 1137"/>
            <p:cNvCxnSpPr>
              <a:cxnSpLocks noChangeShapeType="1"/>
              <a:stCxn id="10344" idx="0"/>
              <a:endCxn id="10337" idx="1"/>
            </p:cNvCxnSpPr>
            <p:nvPr/>
          </p:nvCxnSpPr>
          <p:spPr bwMode="auto">
            <a:xfrm rot="16200000">
              <a:off x="3439" y="3096"/>
              <a:ext cx="41" cy="871"/>
            </a:xfrm>
            <a:prstGeom prst="curvedConnector3">
              <a:avLst>
                <a:gd name="adj1" fmla="val 468292"/>
              </a:avLst>
            </a:prstGeom>
            <a:noFill/>
            <a:ln w="12700">
              <a:solidFill>
                <a:schemeClr val="tx1"/>
              </a:solidFill>
              <a:round/>
              <a:headEnd type="none" w="sm" len="sm"/>
              <a:tailEnd type="triangle" w="sm" len="sm"/>
            </a:ln>
            <a:effectLst/>
          </p:spPr>
        </p:cxnSp>
        <p:sp>
          <p:nvSpPr>
            <p:cNvPr id="10354" name="Freeform 1138"/>
            <p:cNvSpPr>
              <a:spLocks/>
            </p:cNvSpPr>
            <p:nvPr/>
          </p:nvSpPr>
          <p:spPr bwMode="auto">
            <a:xfrm>
              <a:off x="3024" y="3744"/>
              <a:ext cx="960" cy="192"/>
            </a:xfrm>
            <a:custGeom>
              <a:avLst/>
              <a:gdLst/>
              <a:ahLst/>
              <a:cxnLst>
                <a:cxn ang="0">
                  <a:pos x="0" y="0"/>
                </a:cxn>
                <a:cxn ang="0">
                  <a:pos x="624" y="192"/>
                </a:cxn>
                <a:cxn ang="0">
                  <a:pos x="960" y="0"/>
                </a:cxn>
              </a:cxnLst>
              <a:rect l="0" t="0" r="r" b="b"/>
              <a:pathLst>
                <a:path w="960" h="192">
                  <a:moveTo>
                    <a:pt x="0" y="0"/>
                  </a:moveTo>
                  <a:cubicBezTo>
                    <a:pt x="232" y="96"/>
                    <a:pt x="464" y="192"/>
                    <a:pt x="624" y="192"/>
                  </a:cubicBezTo>
                  <a:cubicBezTo>
                    <a:pt x="784" y="192"/>
                    <a:pt x="872" y="96"/>
                    <a:pt x="960" y="0"/>
                  </a:cubicBezTo>
                </a:path>
              </a:pathLst>
            </a:custGeom>
            <a:noFill/>
            <a:ln w="12700" cap="flat" cmpd="sng">
              <a:solidFill>
                <a:schemeClr val="tx1"/>
              </a:solidFill>
              <a:prstDash val="solid"/>
              <a:round/>
              <a:headEnd type="none" w="sm" len="sm"/>
              <a:tailEnd type="triangle" w="med" len="med"/>
            </a:ln>
            <a:effectLst/>
          </p:spPr>
          <p:txBody>
            <a:bodyPr wrap="none" anchor="ctr"/>
            <a:lstStyle/>
            <a:p>
              <a:endParaRPr lang="en-IN"/>
            </a:p>
          </p:txBody>
        </p:sp>
      </p:grpSp>
      <p:graphicFrame>
        <p:nvGraphicFramePr>
          <p:cNvPr id="10357" name="Object 1141"/>
          <p:cNvGraphicFramePr>
            <a:graphicFrameLocks noChangeAspect="1"/>
          </p:cNvGraphicFramePr>
          <p:nvPr/>
        </p:nvGraphicFramePr>
        <p:xfrm>
          <a:off x="6096000" y="5029200"/>
          <a:ext cx="1943100" cy="1085850"/>
        </p:xfrm>
        <a:graphic>
          <a:graphicData uri="http://schemas.openxmlformats.org/presentationml/2006/ole">
            <mc:AlternateContent xmlns:mc="http://schemas.openxmlformats.org/markup-compatibility/2006">
              <mc:Choice xmlns:v="urn:schemas-microsoft-com:vml" Requires="v">
                <p:oleObj spid="_x0000_s104459" name="Utklipp" r:id="rId7" imgW="5714640" imgH="3192120" progId="">
                  <p:embed/>
                </p:oleObj>
              </mc:Choice>
              <mc:Fallback>
                <p:oleObj name="Utklipp" r:id="rId7" imgW="5714640" imgH="319212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029200"/>
                        <a:ext cx="19431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8" name="Object 1142"/>
          <p:cNvGraphicFramePr>
            <a:graphicFrameLocks noChangeAspect="1"/>
          </p:cNvGraphicFramePr>
          <p:nvPr/>
        </p:nvGraphicFramePr>
        <p:xfrm>
          <a:off x="4267200" y="1371600"/>
          <a:ext cx="239713" cy="457200"/>
        </p:xfrm>
        <a:graphic>
          <a:graphicData uri="http://schemas.openxmlformats.org/presentationml/2006/ole">
            <mc:AlternateContent xmlns:mc="http://schemas.openxmlformats.org/markup-compatibility/2006">
              <mc:Choice xmlns:v="urn:schemas-microsoft-com:vml" Requires="v">
                <p:oleObj spid="_x0000_s104460" name="Utklipp" r:id="rId8" imgW="1395360" imgH="2658600" progId="">
                  <p:embed/>
                </p:oleObj>
              </mc:Choice>
              <mc:Fallback>
                <p:oleObj name="Utklipp" r:id="rId8" imgW="1395360" imgH="26586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371600"/>
                        <a:ext cx="2397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1143"/>
          <p:cNvGrpSpPr>
            <a:grpSpLocks/>
          </p:cNvGrpSpPr>
          <p:nvPr/>
        </p:nvGrpSpPr>
        <p:grpSpPr bwMode="auto">
          <a:xfrm>
            <a:off x="1219200" y="4876800"/>
            <a:ext cx="738188" cy="1487488"/>
            <a:chOff x="1056" y="1152"/>
            <a:chExt cx="465" cy="937"/>
          </a:xfrm>
        </p:grpSpPr>
        <p:graphicFrame>
          <p:nvGraphicFramePr>
            <p:cNvPr id="10360" name="Object 1144"/>
            <p:cNvGraphicFramePr>
              <a:graphicFrameLocks noChangeAspect="1"/>
            </p:cNvGraphicFramePr>
            <p:nvPr/>
          </p:nvGraphicFramePr>
          <p:xfrm>
            <a:off x="1056" y="1152"/>
            <a:ext cx="465" cy="886"/>
          </p:xfrm>
          <a:graphic>
            <a:graphicData uri="http://schemas.openxmlformats.org/presentationml/2006/ole">
              <mc:AlternateContent xmlns:mc="http://schemas.openxmlformats.org/markup-compatibility/2006">
                <mc:Choice xmlns:v="urn:schemas-microsoft-com:vml" Requires="v">
                  <p:oleObj spid="_x0000_s104461" name="Utklipp" r:id="rId9" imgW="1395360" imgH="2658600" progId="">
                    <p:embed/>
                  </p:oleObj>
                </mc:Choice>
                <mc:Fallback>
                  <p:oleObj name="Utklipp" r:id="rId9" imgW="1395360" imgH="26586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1152"/>
                          <a:ext cx="465"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1" name="Freeform 1145"/>
            <p:cNvSpPr>
              <a:spLocks/>
            </p:cNvSpPr>
            <p:nvPr/>
          </p:nvSpPr>
          <p:spPr bwMode="auto">
            <a:xfrm>
              <a:off x="1208" y="1340"/>
              <a:ext cx="241" cy="749"/>
            </a:xfrm>
            <a:custGeom>
              <a:avLst/>
              <a:gdLst/>
              <a:ahLst/>
              <a:cxnLst>
                <a:cxn ang="0">
                  <a:pos x="210" y="304"/>
                </a:cxn>
                <a:cxn ang="0">
                  <a:pos x="140" y="63"/>
                </a:cxn>
                <a:cxn ang="0">
                  <a:pos x="101" y="16"/>
                </a:cxn>
                <a:cxn ang="0">
                  <a:pos x="54" y="0"/>
                </a:cxn>
                <a:cxn ang="0">
                  <a:pos x="8" y="8"/>
                </a:cxn>
                <a:cxn ang="0">
                  <a:pos x="0" y="32"/>
                </a:cxn>
                <a:cxn ang="0">
                  <a:pos x="86" y="226"/>
                </a:cxn>
                <a:cxn ang="0">
                  <a:pos x="70" y="585"/>
                </a:cxn>
                <a:cxn ang="0">
                  <a:pos x="78" y="671"/>
                </a:cxn>
                <a:cxn ang="0">
                  <a:pos x="202" y="749"/>
                </a:cxn>
                <a:cxn ang="0">
                  <a:pos x="241" y="678"/>
                </a:cxn>
                <a:cxn ang="0">
                  <a:pos x="195" y="577"/>
                </a:cxn>
                <a:cxn ang="0">
                  <a:pos x="210" y="304"/>
                </a:cxn>
              </a:cxnLst>
              <a:rect l="0" t="0" r="r" b="b"/>
              <a:pathLst>
                <a:path w="241" h="749">
                  <a:moveTo>
                    <a:pt x="210" y="304"/>
                  </a:moveTo>
                  <a:cubicBezTo>
                    <a:pt x="143" y="260"/>
                    <a:pt x="158" y="130"/>
                    <a:pt x="140" y="63"/>
                  </a:cubicBezTo>
                  <a:cubicBezTo>
                    <a:pt x="136" y="50"/>
                    <a:pt x="111" y="22"/>
                    <a:pt x="101" y="16"/>
                  </a:cubicBezTo>
                  <a:cubicBezTo>
                    <a:pt x="86" y="8"/>
                    <a:pt x="54" y="0"/>
                    <a:pt x="54" y="0"/>
                  </a:cubicBezTo>
                  <a:cubicBezTo>
                    <a:pt x="39" y="3"/>
                    <a:pt x="21" y="0"/>
                    <a:pt x="8" y="8"/>
                  </a:cubicBezTo>
                  <a:cubicBezTo>
                    <a:pt x="1" y="12"/>
                    <a:pt x="0" y="24"/>
                    <a:pt x="0" y="32"/>
                  </a:cubicBezTo>
                  <a:cubicBezTo>
                    <a:pt x="0" y="124"/>
                    <a:pt x="11" y="179"/>
                    <a:pt x="86" y="226"/>
                  </a:cubicBezTo>
                  <a:cubicBezTo>
                    <a:pt x="115" y="324"/>
                    <a:pt x="107" y="480"/>
                    <a:pt x="70" y="585"/>
                  </a:cubicBezTo>
                  <a:cubicBezTo>
                    <a:pt x="73" y="614"/>
                    <a:pt x="67" y="644"/>
                    <a:pt x="78" y="671"/>
                  </a:cubicBezTo>
                  <a:cubicBezTo>
                    <a:pt x="95" y="711"/>
                    <a:pt x="164" y="739"/>
                    <a:pt x="202" y="749"/>
                  </a:cubicBezTo>
                  <a:cubicBezTo>
                    <a:pt x="218" y="726"/>
                    <a:pt x="226" y="702"/>
                    <a:pt x="241" y="678"/>
                  </a:cubicBezTo>
                  <a:cubicBezTo>
                    <a:pt x="230" y="583"/>
                    <a:pt x="235" y="638"/>
                    <a:pt x="195" y="577"/>
                  </a:cubicBezTo>
                  <a:cubicBezTo>
                    <a:pt x="199" y="482"/>
                    <a:pt x="210" y="397"/>
                    <a:pt x="210" y="304"/>
                  </a:cubicBezTo>
                  <a:close/>
                </a:path>
              </a:pathLst>
            </a:custGeom>
            <a:solidFill>
              <a:schemeClr val="bg1"/>
            </a:solidFill>
            <a:ln w="9525">
              <a:solidFill>
                <a:schemeClr val="bg1"/>
              </a:solidFill>
              <a:round/>
              <a:headEnd/>
              <a:tailEnd/>
            </a:ln>
            <a:effectLst/>
          </p:spPr>
          <p:txBody>
            <a:bodyPr wrap="none" anchor="ctr"/>
            <a:lstStyle/>
            <a:p>
              <a:endParaRPr lang="en-IN"/>
            </a:p>
          </p:txBody>
        </p:sp>
      </p:grpSp>
      <p:grpSp>
        <p:nvGrpSpPr>
          <p:cNvPr id="7" name="Group 1146"/>
          <p:cNvGrpSpPr>
            <a:grpSpLocks/>
          </p:cNvGrpSpPr>
          <p:nvPr/>
        </p:nvGrpSpPr>
        <p:grpSpPr bwMode="auto">
          <a:xfrm>
            <a:off x="3352800" y="4495800"/>
            <a:ext cx="457200" cy="609600"/>
            <a:chOff x="1056" y="1152"/>
            <a:chExt cx="465" cy="937"/>
          </a:xfrm>
        </p:grpSpPr>
        <p:graphicFrame>
          <p:nvGraphicFramePr>
            <p:cNvPr id="10363" name="Object 1147"/>
            <p:cNvGraphicFramePr>
              <a:graphicFrameLocks noChangeAspect="1"/>
            </p:cNvGraphicFramePr>
            <p:nvPr/>
          </p:nvGraphicFramePr>
          <p:xfrm>
            <a:off x="1056" y="1152"/>
            <a:ext cx="465" cy="886"/>
          </p:xfrm>
          <a:graphic>
            <a:graphicData uri="http://schemas.openxmlformats.org/presentationml/2006/ole">
              <mc:AlternateContent xmlns:mc="http://schemas.openxmlformats.org/markup-compatibility/2006">
                <mc:Choice xmlns:v="urn:schemas-microsoft-com:vml" Requires="v">
                  <p:oleObj spid="_x0000_s104462" name="Utklipp" r:id="rId10" imgW="1395360" imgH="2658600" progId="">
                    <p:embed/>
                  </p:oleObj>
                </mc:Choice>
                <mc:Fallback>
                  <p:oleObj name="Utklipp" r:id="rId10" imgW="1395360" imgH="265860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1152"/>
                          <a:ext cx="465" cy="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4" name="Freeform 1148"/>
            <p:cNvSpPr>
              <a:spLocks/>
            </p:cNvSpPr>
            <p:nvPr/>
          </p:nvSpPr>
          <p:spPr bwMode="auto">
            <a:xfrm>
              <a:off x="1208" y="1340"/>
              <a:ext cx="241" cy="749"/>
            </a:xfrm>
            <a:custGeom>
              <a:avLst/>
              <a:gdLst/>
              <a:ahLst/>
              <a:cxnLst>
                <a:cxn ang="0">
                  <a:pos x="210" y="304"/>
                </a:cxn>
                <a:cxn ang="0">
                  <a:pos x="140" y="63"/>
                </a:cxn>
                <a:cxn ang="0">
                  <a:pos x="101" y="16"/>
                </a:cxn>
                <a:cxn ang="0">
                  <a:pos x="54" y="0"/>
                </a:cxn>
                <a:cxn ang="0">
                  <a:pos x="8" y="8"/>
                </a:cxn>
                <a:cxn ang="0">
                  <a:pos x="0" y="32"/>
                </a:cxn>
                <a:cxn ang="0">
                  <a:pos x="86" y="226"/>
                </a:cxn>
                <a:cxn ang="0">
                  <a:pos x="70" y="585"/>
                </a:cxn>
                <a:cxn ang="0">
                  <a:pos x="78" y="671"/>
                </a:cxn>
                <a:cxn ang="0">
                  <a:pos x="202" y="749"/>
                </a:cxn>
                <a:cxn ang="0">
                  <a:pos x="241" y="678"/>
                </a:cxn>
                <a:cxn ang="0">
                  <a:pos x="195" y="577"/>
                </a:cxn>
                <a:cxn ang="0">
                  <a:pos x="210" y="304"/>
                </a:cxn>
              </a:cxnLst>
              <a:rect l="0" t="0" r="r" b="b"/>
              <a:pathLst>
                <a:path w="241" h="749">
                  <a:moveTo>
                    <a:pt x="210" y="304"/>
                  </a:moveTo>
                  <a:cubicBezTo>
                    <a:pt x="143" y="260"/>
                    <a:pt x="158" y="130"/>
                    <a:pt x="140" y="63"/>
                  </a:cubicBezTo>
                  <a:cubicBezTo>
                    <a:pt x="136" y="50"/>
                    <a:pt x="111" y="22"/>
                    <a:pt x="101" y="16"/>
                  </a:cubicBezTo>
                  <a:cubicBezTo>
                    <a:pt x="86" y="8"/>
                    <a:pt x="54" y="0"/>
                    <a:pt x="54" y="0"/>
                  </a:cubicBezTo>
                  <a:cubicBezTo>
                    <a:pt x="39" y="3"/>
                    <a:pt x="21" y="0"/>
                    <a:pt x="8" y="8"/>
                  </a:cubicBezTo>
                  <a:cubicBezTo>
                    <a:pt x="1" y="12"/>
                    <a:pt x="0" y="24"/>
                    <a:pt x="0" y="32"/>
                  </a:cubicBezTo>
                  <a:cubicBezTo>
                    <a:pt x="0" y="124"/>
                    <a:pt x="11" y="179"/>
                    <a:pt x="86" y="226"/>
                  </a:cubicBezTo>
                  <a:cubicBezTo>
                    <a:pt x="115" y="324"/>
                    <a:pt x="107" y="480"/>
                    <a:pt x="70" y="585"/>
                  </a:cubicBezTo>
                  <a:cubicBezTo>
                    <a:pt x="73" y="614"/>
                    <a:pt x="67" y="644"/>
                    <a:pt x="78" y="671"/>
                  </a:cubicBezTo>
                  <a:cubicBezTo>
                    <a:pt x="95" y="711"/>
                    <a:pt x="164" y="739"/>
                    <a:pt x="202" y="749"/>
                  </a:cubicBezTo>
                  <a:cubicBezTo>
                    <a:pt x="218" y="726"/>
                    <a:pt x="226" y="702"/>
                    <a:pt x="241" y="678"/>
                  </a:cubicBezTo>
                  <a:cubicBezTo>
                    <a:pt x="230" y="583"/>
                    <a:pt x="235" y="638"/>
                    <a:pt x="195" y="577"/>
                  </a:cubicBezTo>
                  <a:cubicBezTo>
                    <a:pt x="199" y="482"/>
                    <a:pt x="210" y="397"/>
                    <a:pt x="210" y="304"/>
                  </a:cubicBezTo>
                  <a:close/>
                </a:path>
              </a:pathLst>
            </a:custGeom>
            <a:solidFill>
              <a:schemeClr val="bg1"/>
            </a:solidFill>
            <a:ln w="9525">
              <a:solidFill>
                <a:schemeClr val="bg1"/>
              </a:solidFill>
              <a:round/>
              <a:headEnd/>
              <a:tailEnd/>
            </a:ln>
            <a:effectLst/>
          </p:spPr>
          <p:txBody>
            <a:bodyPr wrap="none" anchor="ctr"/>
            <a:lstStyle/>
            <a:p>
              <a:endParaRPr lang="en-IN"/>
            </a:p>
          </p:txBody>
        </p:sp>
      </p:grpSp>
      <p:grpSp>
        <p:nvGrpSpPr>
          <p:cNvPr id="8" name="Group 1151"/>
          <p:cNvGrpSpPr>
            <a:grpSpLocks/>
          </p:cNvGrpSpPr>
          <p:nvPr/>
        </p:nvGrpSpPr>
        <p:grpSpPr bwMode="auto">
          <a:xfrm>
            <a:off x="4419600" y="5105400"/>
            <a:ext cx="838200" cy="457200"/>
            <a:chOff x="3024" y="2976"/>
            <a:chExt cx="1224" cy="684"/>
          </a:xfrm>
        </p:grpSpPr>
        <p:graphicFrame>
          <p:nvGraphicFramePr>
            <p:cNvPr id="10365" name="Object 1149"/>
            <p:cNvGraphicFramePr>
              <a:graphicFrameLocks noChangeAspect="1"/>
            </p:cNvGraphicFramePr>
            <p:nvPr/>
          </p:nvGraphicFramePr>
          <p:xfrm>
            <a:off x="3024" y="2976"/>
            <a:ext cx="1224" cy="684"/>
          </p:xfrm>
          <a:graphic>
            <a:graphicData uri="http://schemas.openxmlformats.org/presentationml/2006/ole">
              <mc:AlternateContent xmlns:mc="http://schemas.openxmlformats.org/markup-compatibility/2006">
                <mc:Choice xmlns:v="urn:schemas-microsoft-com:vml" Requires="v">
                  <p:oleObj spid="_x0000_s104463" name="Utklipp" r:id="rId11" imgW="5714640" imgH="3192120" progId="">
                    <p:embed/>
                  </p:oleObj>
                </mc:Choice>
                <mc:Fallback>
                  <p:oleObj name="Utklipp" r:id="rId11" imgW="5714640" imgH="319212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976"/>
                          <a:ext cx="1224" cy="6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6" name="Freeform 1150"/>
            <p:cNvSpPr>
              <a:spLocks/>
            </p:cNvSpPr>
            <p:nvPr/>
          </p:nvSpPr>
          <p:spPr bwMode="auto">
            <a:xfrm>
              <a:off x="3177" y="3117"/>
              <a:ext cx="616" cy="477"/>
            </a:xfrm>
            <a:custGeom>
              <a:avLst/>
              <a:gdLst/>
              <a:ahLst/>
              <a:cxnLst>
                <a:cxn ang="0">
                  <a:pos x="141" y="26"/>
                </a:cxn>
                <a:cxn ang="0">
                  <a:pos x="19" y="63"/>
                </a:cxn>
                <a:cxn ang="0">
                  <a:pos x="3" y="79"/>
                </a:cxn>
                <a:cxn ang="0">
                  <a:pos x="41" y="159"/>
                </a:cxn>
                <a:cxn ang="0">
                  <a:pos x="14" y="297"/>
                </a:cxn>
                <a:cxn ang="0">
                  <a:pos x="25" y="313"/>
                </a:cxn>
                <a:cxn ang="0">
                  <a:pos x="173" y="345"/>
                </a:cxn>
                <a:cxn ang="0">
                  <a:pos x="216" y="392"/>
                </a:cxn>
                <a:cxn ang="0">
                  <a:pos x="258" y="477"/>
                </a:cxn>
                <a:cxn ang="0">
                  <a:pos x="338" y="435"/>
                </a:cxn>
                <a:cxn ang="0">
                  <a:pos x="391" y="382"/>
                </a:cxn>
                <a:cxn ang="0">
                  <a:pos x="561" y="408"/>
                </a:cxn>
                <a:cxn ang="0">
                  <a:pos x="540" y="286"/>
                </a:cxn>
                <a:cxn ang="0">
                  <a:pos x="524" y="212"/>
                </a:cxn>
                <a:cxn ang="0">
                  <a:pos x="556" y="154"/>
                </a:cxn>
                <a:cxn ang="0">
                  <a:pos x="545" y="85"/>
                </a:cxn>
                <a:cxn ang="0">
                  <a:pos x="513" y="63"/>
                </a:cxn>
                <a:cxn ang="0">
                  <a:pos x="492" y="5"/>
                </a:cxn>
                <a:cxn ang="0">
                  <a:pos x="476" y="0"/>
                </a:cxn>
                <a:cxn ang="0">
                  <a:pos x="285" y="5"/>
                </a:cxn>
                <a:cxn ang="0">
                  <a:pos x="141" y="26"/>
                </a:cxn>
              </a:cxnLst>
              <a:rect l="0" t="0" r="r" b="b"/>
              <a:pathLst>
                <a:path w="616" h="477">
                  <a:moveTo>
                    <a:pt x="141" y="26"/>
                  </a:moveTo>
                  <a:cubicBezTo>
                    <a:pt x="99" y="37"/>
                    <a:pt x="60" y="50"/>
                    <a:pt x="19" y="63"/>
                  </a:cubicBezTo>
                  <a:cubicBezTo>
                    <a:pt x="14" y="68"/>
                    <a:pt x="4" y="71"/>
                    <a:pt x="3" y="79"/>
                  </a:cubicBezTo>
                  <a:cubicBezTo>
                    <a:pt x="0" y="107"/>
                    <a:pt x="31" y="133"/>
                    <a:pt x="41" y="159"/>
                  </a:cubicBezTo>
                  <a:cubicBezTo>
                    <a:pt x="34" y="211"/>
                    <a:pt x="26" y="248"/>
                    <a:pt x="14" y="297"/>
                  </a:cubicBezTo>
                  <a:cubicBezTo>
                    <a:pt x="18" y="302"/>
                    <a:pt x="19" y="311"/>
                    <a:pt x="25" y="313"/>
                  </a:cubicBezTo>
                  <a:cubicBezTo>
                    <a:pt x="61" y="325"/>
                    <a:pt x="131" y="337"/>
                    <a:pt x="173" y="345"/>
                  </a:cubicBezTo>
                  <a:cubicBezTo>
                    <a:pt x="197" y="362"/>
                    <a:pt x="209" y="364"/>
                    <a:pt x="216" y="392"/>
                  </a:cubicBezTo>
                  <a:cubicBezTo>
                    <a:pt x="220" y="445"/>
                    <a:pt x="209" y="465"/>
                    <a:pt x="258" y="477"/>
                  </a:cubicBezTo>
                  <a:cubicBezTo>
                    <a:pt x="316" y="472"/>
                    <a:pt x="310" y="475"/>
                    <a:pt x="338" y="435"/>
                  </a:cubicBezTo>
                  <a:cubicBezTo>
                    <a:pt x="353" y="384"/>
                    <a:pt x="337" y="403"/>
                    <a:pt x="391" y="382"/>
                  </a:cubicBezTo>
                  <a:cubicBezTo>
                    <a:pt x="454" y="387"/>
                    <a:pt x="497" y="404"/>
                    <a:pt x="561" y="408"/>
                  </a:cubicBezTo>
                  <a:cubicBezTo>
                    <a:pt x="616" y="391"/>
                    <a:pt x="555" y="318"/>
                    <a:pt x="540" y="286"/>
                  </a:cubicBezTo>
                  <a:cubicBezTo>
                    <a:pt x="535" y="261"/>
                    <a:pt x="529" y="237"/>
                    <a:pt x="524" y="212"/>
                  </a:cubicBezTo>
                  <a:cubicBezTo>
                    <a:pt x="529" y="191"/>
                    <a:pt x="556" y="154"/>
                    <a:pt x="556" y="154"/>
                  </a:cubicBezTo>
                  <a:cubicBezTo>
                    <a:pt x="563" y="131"/>
                    <a:pt x="565" y="102"/>
                    <a:pt x="545" y="85"/>
                  </a:cubicBezTo>
                  <a:cubicBezTo>
                    <a:pt x="535" y="77"/>
                    <a:pt x="513" y="63"/>
                    <a:pt x="513" y="63"/>
                  </a:cubicBezTo>
                  <a:cubicBezTo>
                    <a:pt x="503" y="48"/>
                    <a:pt x="496" y="11"/>
                    <a:pt x="492" y="5"/>
                  </a:cubicBezTo>
                  <a:cubicBezTo>
                    <a:pt x="489" y="0"/>
                    <a:pt x="481" y="2"/>
                    <a:pt x="476" y="0"/>
                  </a:cubicBezTo>
                  <a:cubicBezTo>
                    <a:pt x="412" y="2"/>
                    <a:pt x="349" y="2"/>
                    <a:pt x="285" y="5"/>
                  </a:cubicBezTo>
                  <a:cubicBezTo>
                    <a:pt x="237" y="7"/>
                    <a:pt x="191" y="26"/>
                    <a:pt x="141" y="26"/>
                  </a:cubicBezTo>
                  <a:close/>
                </a:path>
              </a:pathLst>
            </a:custGeom>
            <a:solidFill>
              <a:schemeClr val="bg1"/>
            </a:solidFill>
            <a:ln w="9525">
              <a:solidFill>
                <a:schemeClr val="bg1"/>
              </a:solidFill>
              <a:round/>
              <a:headEnd/>
              <a:tailEnd/>
            </a:ln>
            <a:effectLst/>
          </p:spPr>
          <p:txBody>
            <a:bodyPr wrap="none" anchor="ctr"/>
            <a:lstStyle/>
            <a:p>
              <a:endParaRPr lang="en-IN"/>
            </a:p>
          </p:txBody>
        </p:sp>
      </p:grpSp>
      <p:sp>
        <p:nvSpPr>
          <p:cNvPr id="10368" name="Line 1152"/>
          <p:cNvSpPr>
            <a:spLocks noChangeShapeType="1"/>
          </p:cNvSpPr>
          <p:nvPr/>
        </p:nvSpPr>
        <p:spPr bwMode="auto">
          <a:xfrm>
            <a:off x="5105400" y="5715000"/>
            <a:ext cx="76200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10369" name="Text Box 1153"/>
          <p:cNvSpPr txBox="1">
            <a:spLocks noChangeArrowheads="1"/>
          </p:cNvSpPr>
          <p:nvPr/>
        </p:nvSpPr>
        <p:spPr bwMode="auto">
          <a:xfrm>
            <a:off x="1143000" y="6400800"/>
            <a:ext cx="5705475" cy="366713"/>
          </a:xfrm>
          <a:prstGeom prst="rect">
            <a:avLst/>
          </a:prstGeom>
          <a:noFill/>
          <a:ln w="9525">
            <a:noFill/>
            <a:miter lim="800000"/>
            <a:headEnd/>
            <a:tailEnd/>
          </a:ln>
          <a:effectLst/>
        </p:spPr>
        <p:txBody>
          <a:bodyPr wrap="none">
            <a:spAutoFit/>
          </a:bodyPr>
          <a:lstStyle/>
          <a:p>
            <a:r>
              <a:rPr lang="nb-NO" sz="1800"/>
              <a:t>*Output clique is auto-associative =&gt; repairs output patterns</a:t>
            </a:r>
            <a:endParaRPr lang="nb-NO"/>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85800" y="228600"/>
            <a:ext cx="7772400" cy="381000"/>
          </a:xfrm>
        </p:spPr>
        <p:txBody>
          <a:bodyPr>
            <a:normAutofit fontScale="90000"/>
          </a:bodyPr>
          <a:lstStyle/>
          <a:p>
            <a:r>
              <a:rPr lang="nb-NO" sz="3600"/>
              <a:t>Hebb’s Rule</a:t>
            </a:r>
            <a:endParaRPr lang="nb-NO"/>
          </a:p>
        </p:txBody>
      </p:sp>
      <p:sp>
        <p:nvSpPr>
          <p:cNvPr id="12291" name="Text Box 1027"/>
          <p:cNvSpPr txBox="1">
            <a:spLocks noChangeArrowheads="1"/>
          </p:cNvSpPr>
          <p:nvPr/>
        </p:nvSpPr>
        <p:spPr bwMode="auto">
          <a:xfrm>
            <a:off x="517525" y="1004888"/>
            <a:ext cx="3779838" cy="396875"/>
          </a:xfrm>
          <a:prstGeom prst="rect">
            <a:avLst/>
          </a:prstGeom>
          <a:noFill/>
          <a:ln w="9525">
            <a:noFill/>
            <a:miter lim="800000"/>
            <a:headEnd/>
            <a:tailEnd/>
          </a:ln>
          <a:effectLst/>
        </p:spPr>
        <p:txBody>
          <a:bodyPr wrap="none">
            <a:spAutoFit/>
          </a:bodyPr>
          <a:lstStyle/>
          <a:p>
            <a:r>
              <a:rPr lang="nb-NO" sz="2000"/>
              <a:t>Connection Weights ~ Correlations</a:t>
            </a:r>
            <a:endParaRPr lang="nb-NO"/>
          </a:p>
        </p:txBody>
      </p:sp>
      <p:sp>
        <p:nvSpPr>
          <p:cNvPr id="12292" name="Text Box 1028"/>
          <p:cNvSpPr txBox="1">
            <a:spLocks noChangeArrowheads="1"/>
          </p:cNvSpPr>
          <p:nvPr/>
        </p:nvSpPr>
        <p:spPr bwMode="auto">
          <a:xfrm>
            <a:off x="517525" y="1538288"/>
            <a:ext cx="7896225" cy="1006475"/>
          </a:xfrm>
          <a:prstGeom prst="rect">
            <a:avLst/>
          </a:prstGeom>
          <a:noFill/>
          <a:ln w="9525">
            <a:noFill/>
            <a:miter lim="800000"/>
            <a:headEnd/>
            <a:tailEnd/>
          </a:ln>
          <a:effectLst/>
        </p:spPr>
        <p:txBody>
          <a:bodyPr wrap="none">
            <a:spAutoFit/>
          </a:bodyPr>
          <a:lstStyle/>
          <a:p>
            <a:r>
              <a:rPr lang="nb-NO" sz="2000"/>
              <a:t>``When one cell repeatedly assists in firing another, the axon of the first cell</a:t>
            </a:r>
          </a:p>
          <a:p>
            <a:r>
              <a:rPr lang="nb-NO" sz="2000"/>
              <a:t>develops synaptic knobs (or enlarges them if they already exist) in contact</a:t>
            </a:r>
          </a:p>
          <a:p>
            <a:r>
              <a:rPr lang="nb-NO" sz="2000"/>
              <a:t>with the soma of the second cell.” (Hebb, 1949)</a:t>
            </a:r>
            <a:endParaRPr lang="nb-NO"/>
          </a:p>
        </p:txBody>
      </p:sp>
      <p:sp>
        <p:nvSpPr>
          <p:cNvPr id="12293" name="Line 1029"/>
          <p:cNvSpPr>
            <a:spLocks noChangeShapeType="1"/>
          </p:cNvSpPr>
          <p:nvPr/>
        </p:nvSpPr>
        <p:spPr bwMode="auto">
          <a:xfrm>
            <a:off x="4191000" y="2590800"/>
            <a:ext cx="0" cy="609600"/>
          </a:xfrm>
          <a:prstGeom prst="line">
            <a:avLst/>
          </a:prstGeom>
          <a:noFill/>
          <a:ln w="38100">
            <a:solidFill>
              <a:schemeClr val="tx1"/>
            </a:solidFill>
            <a:round/>
            <a:headEnd/>
            <a:tailEnd type="triangle" w="med" len="med"/>
          </a:ln>
          <a:effectLst/>
        </p:spPr>
        <p:txBody>
          <a:bodyPr wrap="none" anchor="ctr"/>
          <a:lstStyle/>
          <a:p>
            <a:endParaRPr lang="en-IN"/>
          </a:p>
        </p:txBody>
      </p:sp>
      <p:sp>
        <p:nvSpPr>
          <p:cNvPr id="12294" name="Text Box 1030"/>
          <p:cNvSpPr txBox="1">
            <a:spLocks noChangeArrowheads="1"/>
          </p:cNvSpPr>
          <p:nvPr/>
        </p:nvSpPr>
        <p:spPr bwMode="auto">
          <a:xfrm>
            <a:off x="228600" y="3200400"/>
            <a:ext cx="8591550" cy="1311275"/>
          </a:xfrm>
          <a:prstGeom prst="rect">
            <a:avLst/>
          </a:prstGeom>
          <a:noFill/>
          <a:ln w="9525">
            <a:noFill/>
            <a:miter lim="800000"/>
            <a:headEnd/>
            <a:tailEnd/>
          </a:ln>
          <a:effectLst/>
        </p:spPr>
        <p:txBody>
          <a:bodyPr wrap="none">
            <a:spAutoFit/>
          </a:bodyPr>
          <a:lstStyle/>
          <a:p>
            <a:r>
              <a:rPr lang="nb-NO" sz="2000"/>
              <a:t>In an associative neural net, if we compare two pattern components (e.g. pixels) </a:t>
            </a:r>
          </a:p>
          <a:p>
            <a:r>
              <a:rPr lang="nb-NO" sz="2000"/>
              <a:t>within many patterns and find that they are frequently in:</a:t>
            </a:r>
          </a:p>
          <a:p>
            <a:r>
              <a:rPr lang="nb-NO" sz="2000"/>
              <a:t>   a) the same state, then the arc weight between their NN nodes should be positive</a:t>
            </a:r>
          </a:p>
          <a:p>
            <a:r>
              <a:rPr lang="nb-NO" sz="2000"/>
              <a:t>   b) different states, then   ”                        ”                          ”                ”   negative</a:t>
            </a:r>
            <a:endParaRPr lang="nb-NO"/>
          </a:p>
        </p:txBody>
      </p:sp>
      <p:sp>
        <p:nvSpPr>
          <p:cNvPr id="12295" name="Text Box 1031"/>
          <p:cNvSpPr txBox="1">
            <a:spLocks noChangeArrowheads="1"/>
          </p:cNvSpPr>
          <p:nvPr/>
        </p:nvSpPr>
        <p:spPr bwMode="auto">
          <a:xfrm>
            <a:off x="246063" y="4953000"/>
            <a:ext cx="8897937" cy="1616075"/>
          </a:xfrm>
          <a:prstGeom prst="rect">
            <a:avLst/>
          </a:prstGeom>
          <a:noFill/>
          <a:ln w="9525">
            <a:noFill/>
            <a:miter lim="800000"/>
            <a:headEnd/>
            <a:tailEnd/>
          </a:ln>
          <a:effectLst/>
        </p:spPr>
        <p:txBody>
          <a:bodyPr wrap="none">
            <a:spAutoFit/>
          </a:bodyPr>
          <a:lstStyle/>
          <a:p>
            <a:r>
              <a:rPr lang="nb-NO" sz="2000" u="sng"/>
              <a:t>Matrix Memory:</a:t>
            </a:r>
          </a:p>
          <a:p>
            <a:endParaRPr lang="nb-NO" sz="2000"/>
          </a:p>
          <a:p>
            <a:r>
              <a:rPr lang="nb-NO" sz="2000"/>
              <a:t>    The weights must store the average correlations between all pattern components</a:t>
            </a:r>
          </a:p>
          <a:p>
            <a:r>
              <a:rPr lang="nb-NO" sz="2000"/>
              <a:t>across all patterns.  A net presented with a partial pattern can then use the correlations</a:t>
            </a:r>
          </a:p>
          <a:p>
            <a:r>
              <a:rPr lang="nb-NO" sz="2000"/>
              <a:t>to recreate the entire pattern.</a:t>
            </a:r>
            <a:endParaRPr lang="nb-NO"/>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3" name="Object 1053"/>
          <p:cNvGraphicFramePr>
            <a:graphicFrameLocks noChangeAspect="1"/>
          </p:cNvGraphicFramePr>
          <p:nvPr/>
        </p:nvGraphicFramePr>
        <p:xfrm>
          <a:off x="4191000" y="2209800"/>
          <a:ext cx="2678113" cy="2362200"/>
        </p:xfrm>
        <a:graphic>
          <a:graphicData uri="http://schemas.openxmlformats.org/presentationml/2006/ole">
            <mc:AlternateContent xmlns:mc="http://schemas.openxmlformats.org/markup-compatibility/2006">
              <mc:Choice xmlns:v="urn:schemas-microsoft-com:vml" Requires="v">
                <p:oleObj spid="_x0000_s105476" name="Utklipp" r:id="rId3" imgW="6117840" imgH="5173560" progId="">
                  <p:embed/>
                </p:oleObj>
              </mc:Choice>
              <mc:Fallback>
                <p:oleObj name="Utklipp" r:id="rId3" imgW="6117840" imgH="5173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2678113"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6" name="Rectangle 1026"/>
          <p:cNvSpPr>
            <a:spLocks noGrp="1" noChangeArrowheads="1"/>
          </p:cNvSpPr>
          <p:nvPr>
            <p:ph type="title"/>
          </p:nvPr>
        </p:nvSpPr>
        <p:spPr>
          <a:xfrm>
            <a:off x="685800" y="228600"/>
            <a:ext cx="7772400" cy="457200"/>
          </a:xfrm>
        </p:spPr>
        <p:txBody>
          <a:bodyPr>
            <a:normAutofit fontScale="90000"/>
          </a:bodyPr>
          <a:lstStyle/>
          <a:p>
            <a:r>
              <a:rPr lang="nb-NO" sz="3600"/>
              <a:t>Correlated Field Components</a:t>
            </a:r>
            <a:endParaRPr lang="nb-NO"/>
          </a:p>
        </p:txBody>
      </p:sp>
      <p:graphicFrame>
        <p:nvGraphicFramePr>
          <p:cNvPr id="26627" name="Object 1027"/>
          <p:cNvGraphicFramePr>
            <a:graphicFrameLocks noChangeAspect="1"/>
          </p:cNvGraphicFramePr>
          <p:nvPr/>
        </p:nvGraphicFramePr>
        <p:xfrm>
          <a:off x="1905000" y="2133600"/>
          <a:ext cx="1277938" cy="2794000"/>
        </p:xfrm>
        <a:graphic>
          <a:graphicData uri="http://schemas.openxmlformats.org/presentationml/2006/ole">
            <mc:AlternateContent xmlns:mc="http://schemas.openxmlformats.org/markup-compatibility/2006">
              <mc:Choice xmlns:v="urn:schemas-microsoft-com:vml" Requires="v">
                <p:oleObj spid="_x0000_s105477" name="Utklipp" r:id="rId5" imgW="2765160" imgH="6043320" progId="">
                  <p:embed/>
                </p:oleObj>
              </mc:Choice>
              <mc:Fallback>
                <p:oleObj name="Utklipp" r:id="rId5" imgW="2765160" imgH="60433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133600"/>
                        <a:ext cx="1277938" cy="279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8" name="Rectangle 1028"/>
          <p:cNvSpPr>
            <a:spLocks noChangeArrowheads="1"/>
          </p:cNvSpPr>
          <p:nvPr/>
        </p:nvSpPr>
        <p:spPr bwMode="auto">
          <a:xfrm>
            <a:off x="2590800" y="29718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29" name="Rectangle 1029"/>
          <p:cNvSpPr>
            <a:spLocks noChangeArrowheads="1"/>
          </p:cNvSpPr>
          <p:nvPr/>
        </p:nvSpPr>
        <p:spPr bwMode="auto">
          <a:xfrm>
            <a:off x="2514600" y="37338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0" name="Rectangle 1030"/>
          <p:cNvSpPr>
            <a:spLocks noChangeArrowheads="1"/>
          </p:cNvSpPr>
          <p:nvPr/>
        </p:nvSpPr>
        <p:spPr bwMode="auto">
          <a:xfrm>
            <a:off x="2286000" y="25146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1" name="Rectangle 1031"/>
          <p:cNvSpPr>
            <a:spLocks noChangeArrowheads="1"/>
          </p:cNvSpPr>
          <p:nvPr/>
        </p:nvSpPr>
        <p:spPr bwMode="auto">
          <a:xfrm>
            <a:off x="2133600" y="28194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2" name="Rectangle 1032"/>
          <p:cNvSpPr>
            <a:spLocks noChangeArrowheads="1"/>
          </p:cNvSpPr>
          <p:nvPr/>
        </p:nvSpPr>
        <p:spPr bwMode="auto">
          <a:xfrm>
            <a:off x="2133600" y="26670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3" name="Rectangle 1033"/>
          <p:cNvSpPr>
            <a:spLocks noChangeArrowheads="1"/>
          </p:cNvSpPr>
          <p:nvPr/>
        </p:nvSpPr>
        <p:spPr bwMode="auto">
          <a:xfrm>
            <a:off x="2133600" y="25146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4" name="Rectangle 1034"/>
          <p:cNvSpPr>
            <a:spLocks noChangeArrowheads="1"/>
          </p:cNvSpPr>
          <p:nvPr/>
        </p:nvSpPr>
        <p:spPr bwMode="auto">
          <a:xfrm>
            <a:off x="2819400" y="27432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5" name="Rectangle 1035"/>
          <p:cNvSpPr>
            <a:spLocks noChangeArrowheads="1"/>
          </p:cNvSpPr>
          <p:nvPr/>
        </p:nvSpPr>
        <p:spPr bwMode="auto">
          <a:xfrm>
            <a:off x="2286000" y="28194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6" name="Rectangle 1036"/>
          <p:cNvSpPr>
            <a:spLocks noChangeArrowheads="1"/>
          </p:cNvSpPr>
          <p:nvPr/>
        </p:nvSpPr>
        <p:spPr bwMode="auto">
          <a:xfrm>
            <a:off x="2286000" y="26670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37" name="Line 1037"/>
          <p:cNvSpPr>
            <a:spLocks noChangeShapeType="1"/>
          </p:cNvSpPr>
          <p:nvPr/>
        </p:nvSpPr>
        <p:spPr bwMode="auto">
          <a:xfrm flipV="1">
            <a:off x="2667000" y="3352800"/>
            <a:ext cx="685800" cy="457200"/>
          </a:xfrm>
          <a:prstGeom prst="line">
            <a:avLst/>
          </a:prstGeom>
          <a:noFill/>
          <a:ln w="28575">
            <a:solidFill>
              <a:schemeClr val="tx1"/>
            </a:solidFill>
            <a:round/>
            <a:headEnd/>
            <a:tailEnd type="triangle" w="med" len="med"/>
          </a:ln>
          <a:effectLst/>
        </p:spPr>
        <p:txBody>
          <a:bodyPr wrap="none" anchor="ctr"/>
          <a:lstStyle/>
          <a:p>
            <a:endParaRPr lang="en-IN"/>
          </a:p>
        </p:txBody>
      </p:sp>
      <p:sp>
        <p:nvSpPr>
          <p:cNvPr id="26638" name="Line 1038"/>
          <p:cNvSpPr>
            <a:spLocks noChangeShapeType="1"/>
          </p:cNvSpPr>
          <p:nvPr/>
        </p:nvSpPr>
        <p:spPr bwMode="auto">
          <a:xfrm>
            <a:off x="2743200" y="3048000"/>
            <a:ext cx="533400" cy="228600"/>
          </a:xfrm>
          <a:prstGeom prst="line">
            <a:avLst/>
          </a:prstGeom>
          <a:noFill/>
          <a:ln w="28575">
            <a:solidFill>
              <a:schemeClr val="tx1"/>
            </a:solidFill>
            <a:round/>
            <a:headEnd/>
            <a:tailEnd type="triangle" w="med" len="med"/>
          </a:ln>
          <a:effectLst/>
        </p:spPr>
        <p:txBody>
          <a:bodyPr wrap="none" anchor="ctr"/>
          <a:lstStyle/>
          <a:p>
            <a:endParaRPr lang="en-IN"/>
          </a:p>
        </p:txBody>
      </p:sp>
      <p:sp>
        <p:nvSpPr>
          <p:cNvPr id="26639" name="Text Box 1039"/>
          <p:cNvSpPr txBox="1">
            <a:spLocks noChangeArrowheads="1"/>
          </p:cNvSpPr>
          <p:nvPr/>
        </p:nvSpPr>
        <p:spPr bwMode="auto">
          <a:xfrm>
            <a:off x="533400" y="838200"/>
            <a:ext cx="8382000" cy="1190625"/>
          </a:xfrm>
          <a:prstGeom prst="rect">
            <a:avLst/>
          </a:prstGeom>
          <a:noFill/>
          <a:ln w="9525">
            <a:noFill/>
            <a:miter lim="800000"/>
            <a:headEnd/>
            <a:tailEnd/>
          </a:ln>
          <a:effectLst/>
        </p:spPr>
        <p:txBody>
          <a:bodyPr>
            <a:spAutoFit/>
          </a:bodyPr>
          <a:lstStyle/>
          <a:p>
            <a:pPr>
              <a:buFontTx/>
              <a:buChar char="•"/>
            </a:pPr>
            <a:r>
              <a:rPr lang="nb-NO" sz="1800"/>
              <a:t> Each component is a small portion of the pattern field (e.g. a pixel).</a:t>
            </a:r>
          </a:p>
          <a:p>
            <a:pPr>
              <a:buFontTx/>
              <a:buChar char="•"/>
            </a:pPr>
            <a:r>
              <a:rPr lang="nb-NO" sz="1800"/>
              <a:t> In the associative neural network, each node represents one field component.</a:t>
            </a:r>
          </a:p>
          <a:p>
            <a:pPr>
              <a:buFontTx/>
              <a:buChar char="•"/>
            </a:pPr>
            <a:r>
              <a:rPr lang="nb-NO" sz="1800"/>
              <a:t> For every pair of components, their values are compared in each of several patterns.</a:t>
            </a:r>
          </a:p>
          <a:p>
            <a:pPr>
              <a:buFontTx/>
              <a:buChar char="•"/>
            </a:pPr>
            <a:r>
              <a:rPr lang="nb-NO" sz="1800"/>
              <a:t> Set weight on arc between the NN nodes for the 2 components ~ avg correlation.</a:t>
            </a:r>
            <a:endParaRPr lang="nb-NO"/>
          </a:p>
        </p:txBody>
      </p:sp>
      <p:sp>
        <p:nvSpPr>
          <p:cNvPr id="26641" name="Rectangle 1041"/>
          <p:cNvSpPr>
            <a:spLocks noChangeArrowheads="1"/>
          </p:cNvSpPr>
          <p:nvPr/>
        </p:nvSpPr>
        <p:spPr bwMode="auto">
          <a:xfrm>
            <a:off x="5791200" y="30480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2" name="Rectangle 1042"/>
          <p:cNvSpPr>
            <a:spLocks noChangeArrowheads="1"/>
          </p:cNvSpPr>
          <p:nvPr/>
        </p:nvSpPr>
        <p:spPr bwMode="auto">
          <a:xfrm>
            <a:off x="5715000" y="38100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3" name="Rectangle 1043"/>
          <p:cNvSpPr>
            <a:spLocks noChangeArrowheads="1"/>
          </p:cNvSpPr>
          <p:nvPr/>
        </p:nvSpPr>
        <p:spPr bwMode="auto">
          <a:xfrm>
            <a:off x="5486400" y="25908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4" name="Rectangle 1044"/>
          <p:cNvSpPr>
            <a:spLocks noChangeArrowheads="1"/>
          </p:cNvSpPr>
          <p:nvPr/>
        </p:nvSpPr>
        <p:spPr bwMode="auto">
          <a:xfrm>
            <a:off x="5334000" y="28956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5" name="Rectangle 1045"/>
          <p:cNvSpPr>
            <a:spLocks noChangeArrowheads="1"/>
          </p:cNvSpPr>
          <p:nvPr/>
        </p:nvSpPr>
        <p:spPr bwMode="auto">
          <a:xfrm>
            <a:off x="5334000" y="27432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6" name="Rectangle 1046"/>
          <p:cNvSpPr>
            <a:spLocks noChangeArrowheads="1"/>
          </p:cNvSpPr>
          <p:nvPr/>
        </p:nvSpPr>
        <p:spPr bwMode="auto">
          <a:xfrm>
            <a:off x="5334000" y="25908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7" name="Rectangle 1047"/>
          <p:cNvSpPr>
            <a:spLocks noChangeArrowheads="1"/>
          </p:cNvSpPr>
          <p:nvPr/>
        </p:nvSpPr>
        <p:spPr bwMode="auto">
          <a:xfrm>
            <a:off x="6019800" y="28194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8" name="Rectangle 1048"/>
          <p:cNvSpPr>
            <a:spLocks noChangeArrowheads="1"/>
          </p:cNvSpPr>
          <p:nvPr/>
        </p:nvSpPr>
        <p:spPr bwMode="auto">
          <a:xfrm>
            <a:off x="5486400" y="28956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49" name="Rectangle 1049"/>
          <p:cNvSpPr>
            <a:spLocks noChangeArrowheads="1"/>
          </p:cNvSpPr>
          <p:nvPr/>
        </p:nvSpPr>
        <p:spPr bwMode="auto">
          <a:xfrm>
            <a:off x="5486400" y="2743200"/>
            <a:ext cx="152400" cy="152400"/>
          </a:xfrm>
          <a:prstGeom prst="rect">
            <a:avLst/>
          </a:prstGeom>
          <a:noFill/>
          <a:ln w="38100">
            <a:solidFill>
              <a:schemeClr val="tx1"/>
            </a:solidFill>
            <a:miter lim="800000"/>
            <a:headEnd/>
            <a:tailEnd/>
          </a:ln>
          <a:effectLst/>
        </p:spPr>
        <p:txBody>
          <a:bodyPr wrap="none" anchor="ctr"/>
          <a:lstStyle/>
          <a:p>
            <a:endParaRPr lang="en-IN"/>
          </a:p>
        </p:txBody>
      </p:sp>
      <p:sp>
        <p:nvSpPr>
          <p:cNvPr id="26650" name="Line 1050"/>
          <p:cNvSpPr>
            <a:spLocks noChangeShapeType="1"/>
          </p:cNvSpPr>
          <p:nvPr/>
        </p:nvSpPr>
        <p:spPr bwMode="auto">
          <a:xfrm flipH="1" flipV="1">
            <a:off x="4800600" y="3581400"/>
            <a:ext cx="914400" cy="228600"/>
          </a:xfrm>
          <a:prstGeom prst="line">
            <a:avLst/>
          </a:prstGeom>
          <a:noFill/>
          <a:ln w="28575">
            <a:solidFill>
              <a:schemeClr val="tx1"/>
            </a:solidFill>
            <a:round/>
            <a:headEnd/>
            <a:tailEnd type="triangle" w="med" len="med"/>
          </a:ln>
          <a:effectLst/>
        </p:spPr>
        <p:txBody>
          <a:bodyPr wrap="none" anchor="ctr"/>
          <a:lstStyle/>
          <a:p>
            <a:endParaRPr lang="en-IN"/>
          </a:p>
        </p:txBody>
      </p:sp>
      <p:sp>
        <p:nvSpPr>
          <p:cNvPr id="26651" name="Line 1051"/>
          <p:cNvSpPr>
            <a:spLocks noChangeShapeType="1"/>
          </p:cNvSpPr>
          <p:nvPr/>
        </p:nvSpPr>
        <p:spPr bwMode="auto">
          <a:xfrm flipH="1">
            <a:off x="4876800" y="3124200"/>
            <a:ext cx="914400" cy="304800"/>
          </a:xfrm>
          <a:prstGeom prst="line">
            <a:avLst/>
          </a:prstGeom>
          <a:noFill/>
          <a:ln w="28575">
            <a:solidFill>
              <a:schemeClr val="tx1"/>
            </a:solidFill>
            <a:round/>
            <a:headEnd/>
            <a:tailEnd type="triangle" w="med" len="med"/>
          </a:ln>
          <a:effectLst/>
        </p:spPr>
        <p:txBody>
          <a:bodyPr wrap="none" anchor="ctr"/>
          <a:lstStyle/>
          <a:p>
            <a:endParaRPr lang="en-IN"/>
          </a:p>
        </p:txBody>
      </p:sp>
      <p:sp>
        <p:nvSpPr>
          <p:cNvPr id="26654" name="Text Box 1054"/>
          <p:cNvSpPr txBox="1">
            <a:spLocks noChangeArrowheads="1"/>
          </p:cNvSpPr>
          <p:nvPr/>
        </p:nvSpPr>
        <p:spPr bwMode="auto">
          <a:xfrm>
            <a:off x="3336925" y="3086100"/>
            <a:ext cx="387350" cy="366713"/>
          </a:xfrm>
          <a:prstGeom prst="rect">
            <a:avLst/>
          </a:prstGeom>
          <a:noFill/>
          <a:ln w="9525">
            <a:noFill/>
            <a:miter lim="800000"/>
            <a:headEnd/>
            <a:tailEnd/>
          </a:ln>
          <a:effectLst/>
        </p:spPr>
        <p:txBody>
          <a:bodyPr wrap="none">
            <a:spAutoFit/>
          </a:bodyPr>
          <a:lstStyle/>
          <a:p>
            <a:r>
              <a:rPr lang="nb-NO" sz="1800"/>
              <a:t>??</a:t>
            </a:r>
            <a:endParaRPr lang="nb-NO"/>
          </a:p>
        </p:txBody>
      </p:sp>
      <p:sp>
        <p:nvSpPr>
          <p:cNvPr id="26655" name="Text Box 1055"/>
          <p:cNvSpPr txBox="1">
            <a:spLocks noChangeArrowheads="1"/>
          </p:cNvSpPr>
          <p:nvPr/>
        </p:nvSpPr>
        <p:spPr bwMode="auto">
          <a:xfrm>
            <a:off x="4343400" y="3276600"/>
            <a:ext cx="387350" cy="366713"/>
          </a:xfrm>
          <a:prstGeom prst="rect">
            <a:avLst/>
          </a:prstGeom>
          <a:noFill/>
          <a:ln w="9525">
            <a:noFill/>
            <a:miter lim="800000"/>
            <a:headEnd/>
            <a:tailEnd/>
          </a:ln>
          <a:effectLst/>
        </p:spPr>
        <p:txBody>
          <a:bodyPr wrap="none">
            <a:spAutoFit/>
          </a:bodyPr>
          <a:lstStyle/>
          <a:p>
            <a:r>
              <a:rPr lang="nb-NO" sz="1800"/>
              <a:t>??</a:t>
            </a:r>
            <a:endParaRPr lang="nb-NO"/>
          </a:p>
        </p:txBody>
      </p:sp>
      <p:sp>
        <p:nvSpPr>
          <p:cNvPr id="26656" name="Line 1056"/>
          <p:cNvSpPr>
            <a:spLocks noChangeShapeType="1"/>
          </p:cNvSpPr>
          <p:nvPr/>
        </p:nvSpPr>
        <p:spPr bwMode="auto">
          <a:xfrm>
            <a:off x="3581400" y="3505200"/>
            <a:ext cx="228600" cy="762000"/>
          </a:xfrm>
          <a:prstGeom prst="line">
            <a:avLst/>
          </a:prstGeom>
          <a:noFill/>
          <a:ln w="28575">
            <a:solidFill>
              <a:schemeClr val="tx1"/>
            </a:solidFill>
            <a:round/>
            <a:headEnd/>
            <a:tailEnd type="triangle" w="med" len="med"/>
          </a:ln>
          <a:effectLst/>
        </p:spPr>
        <p:txBody>
          <a:bodyPr wrap="none" anchor="ctr"/>
          <a:lstStyle/>
          <a:p>
            <a:endParaRPr lang="en-IN"/>
          </a:p>
        </p:txBody>
      </p:sp>
      <p:sp>
        <p:nvSpPr>
          <p:cNvPr id="26657" name="Line 1057"/>
          <p:cNvSpPr>
            <a:spLocks noChangeShapeType="1"/>
          </p:cNvSpPr>
          <p:nvPr/>
        </p:nvSpPr>
        <p:spPr bwMode="auto">
          <a:xfrm flipH="1">
            <a:off x="3886200" y="3581400"/>
            <a:ext cx="609600" cy="685800"/>
          </a:xfrm>
          <a:prstGeom prst="line">
            <a:avLst/>
          </a:prstGeom>
          <a:noFill/>
          <a:ln w="28575">
            <a:solidFill>
              <a:schemeClr val="tx1"/>
            </a:solidFill>
            <a:round/>
            <a:headEnd/>
            <a:tailEnd type="triangle" w="med" len="med"/>
          </a:ln>
          <a:effectLst/>
        </p:spPr>
        <p:txBody>
          <a:bodyPr wrap="none" anchor="ctr"/>
          <a:lstStyle/>
          <a:p>
            <a:endParaRPr lang="en-IN"/>
          </a:p>
        </p:txBody>
      </p:sp>
      <p:sp>
        <p:nvSpPr>
          <p:cNvPr id="26658" name="Text Box 1058"/>
          <p:cNvSpPr txBox="1">
            <a:spLocks noChangeArrowheads="1"/>
          </p:cNvSpPr>
          <p:nvPr/>
        </p:nvSpPr>
        <p:spPr bwMode="auto">
          <a:xfrm>
            <a:off x="1127125" y="2784475"/>
            <a:ext cx="319088" cy="457200"/>
          </a:xfrm>
          <a:prstGeom prst="rect">
            <a:avLst/>
          </a:prstGeom>
          <a:noFill/>
          <a:ln w="9525">
            <a:noFill/>
            <a:miter lim="800000"/>
            <a:headEnd/>
            <a:tailEnd/>
          </a:ln>
          <a:effectLst/>
        </p:spPr>
        <p:txBody>
          <a:bodyPr wrap="none">
            <a:spAutoFit/>
          </a:bodyPr>
          <a:lstStyle/>
          <a:p>
            <a:r>
              <a:rPr lang="nb-NO"/>
              <a:t>a</a:t>
            </a:r>
          </a:p>
        </p:txBody>
      </p:sp>
      <p:sp>
        <p:nvSpPr>
          <p:cNvPr id="26660" name="Line 1060"/>
          <p:cNvSpPr>
            <a:spLocks noChangeShapeType="1"/>
          </p:cNvSpPr>
          <p:nvPr/>
        </p:nvSpPr>
        <p:spPr bwMode="auto">
          <a:xfrm>
            <a:off x="1371600" y="3048000"/>
            <a:ext cx="1143000" cy="0"/>
          </a:xfrm>
          <a:prstGeom prst="line">
            <a:avLst/>
          </a:prstGeom>
          <a:noFill/>
          <a:ln w="9525">
            <a:solidFill>
              <a:schemeClr val="tx1"/>
            </a:solidFill>
            <a:prstDash val="dash"/>
            <a:round/>
            <a:headEnd/>
            <a:tailEnd type="triangle" w="med" len="med"/>
          </a:ln>
          <a:effectLst/>
        </p:spPr>
        <p:txBody>
          <a:bodyPr wrap="none" anchor="ctr"/>
          <a:lstStyle/>
          <a:p>
            <a:endParaRPr lang="en-IN"/>
          </a:p>
        </p:txBody>
      </p:sp>
      <p:sp>
        <p:nvSpPr>
          <p:cNvPr id="26661" name="Text Box 1061"/>
          <p:cNvSpPr txBox="1">
            <a:spLocks noChangeArrowheads="1"/>
          </p:cNvSpPr>
          <p:nvPr/>
        </p:nvSpPr>
        <p:spPr bwMode="auto">
          <a:xfrm>
            <a:off x="1066800" y="3581400"/>
            <a:ext cx="336550" cy="457200"/>
          </a:xfrm>
          <a:prstGeom prst="rect">
            <a:avLst/>
          </a:prstGeom>
          <a:noFill/>
          <a:ln w="9525">
            <a:noFill/>
            <a:miter lim="800000"/>
            <a:headEnd/>
            <a:tailEnd/>
          </a:ln>
          <a:effectLst/>
        </p:spPr>
        <p:txBody>
          <a:bodyPr wrap="none">
            <a:spAutoFit/>
          </a:bodyPr>
          <a:lstStyle/>
          <a:p>
            <a:r>
              <a:rPr lang="nb-NO"/>
              <a:t>b</a:t>
            </a:r>
          </a:p>
        </p:txBody>
      </p:sp>
      <p:sp>
        <p:nvSpPr>
          <p:cNvPr id="26662" name="Line 1062"/>
          <p:cNvSpPr>
            <a:spLocks noChangeShapeType="1"/>
          </p:cNvSpPr>
          <p:nvPr/>
        </p:nvSpPr>
        <p:spPr bwMode="auto">
          <a:xfrm>
            <a:off x="1371600" y="3810000"/>
            <a:ext cx="1143000" cy="0"/>
          </a:xfrm>
          <a:prstGeom prst="line">
            <a:avLst/>
          </a:prstGeom>
          <a:noFill/>
          <a:ln w="9525">
            <a:solidFill>
              <a:schemeClr val="tx1"/>
            </a:solidFill>
            <a:prstDash val="dash"/>
            <a:round/>
            <a:headEnd/>
            <a:tailEnd type="triangle" w="med" len="med"/>
          </a:ln>
          <a:effectLst/>
        </p:spPr>
        <p:txBody>
          <a:bodyPr wrap="none" anchor="ctr"/>
          <a:lstStyle/>
          <a:p>
            <a:endParaRPr lang="en-IN"/>
          </a:p>
        </p:txBody>
      </p:sp>
      <p:sp>
        <p:nvSpPr>
          <p:cNvPr id="26665" name="Text Box 1065"/>
          <p:cNvSpPr txBox="1">
            <a:spLocks noChangeArrowheads="1"/>
          </p:cNvSpPr>
          <p:nvPr/>
        </p:nvSpPr>
        <p:spPr bwMode="auto">
          <a:xfrm>
            <a:off x="7146925" y="2936875"/>
            <a:ext cx="319088" cy="457200"/>
          </a:xfrm>
          <a:prstGeom prst="rect">
            <a:avLst/>
          </a:prstGeom>
          <a:noFill/>
          <a:ln w="9525">
            <a:noFill/>
            <a:miter lim="800000"/>
            <a:headEnd/>
            <a:tailEnd/>
          </a:ln>
          <a:effectLst/>
        </p:spPr>
        <p:txBody>
          <a:bodyPr wrap="none">
            <a:spAutoFit/>
          </a:bodyPr>
          <a:lstStyle/>
          <a:p>
            <a:r>
              <a:rPr lang="nb-NO"/>
              <a:t>a</a:t>
            </a:r>
          </a:p>
        </p:txBody>
      </p:sp>
      <p:sp>
        <p:nvSpPr>
          <p:cNvPr id="26666" name="Line 1066"/>
          <p:cNvSpPr>
            <a:spLocks noChangeShapeType="1"/>
          </p:cNvSpPr>
          <p:nvPr/>
        </p:nvSpPr>
        <p:spPr bwMode="auto">
          <a:xfrm flipH="1" flipV="1">
            <a:off x="5943600" y="3124200"/>
            <a:ext cx="1219200" cy="76200"/>
          </a:xfrm>
          <a:prstGeom prst="line">
            <a:avLst/>
          </a:prstGeom>
          <a:noFill/>
          <a:ln w="9525">
            <a:solidFill>
              <a:schemeClr val="tx1"/>
            </a:solidFill>
            <a:prstDash val="dash"/>
            <a:round/>
            <a:headEnd/>
            <a:tailEnd type="triangle" w="med" len="med"/>
          </a:ln>
          <a:effectLst/>
        </p:spPr>
        <p:txBody>
          <a:bodyPr wrap="none" anchor="ctr"/>
          <a:lstStyle/>
          <a:p>
            <a:endParaRPr lang="en-IN"/>
          </a:p>
        </p:txBody>
      </p:sp>
      <p:sp>
        <p:nvSpPr>
          <p:cNvPr id="26667" name="Text Box 1067"/>
          <p:cNvSpPr txBox="1">
            <a:spLocks noChangeArrowheads="1"/>
          </p:cNvSpPr>
          <p:nvPr/>
        </p:nvSpPr>
        <p:spPr bwMode="auto">
          <a:xfrm>
            <a:off x="7162800" y="3810000"/>
            <a:ext cx="336550" cy="457200"/>
          </a:xfrm>
          <a:prstGeom prst="rect">
            <a:avLst/>
          </a:prstGeom>
          <a:noFill/>
          <a:ln w="9525">
            <a:noFill/>
            <a:miter lim="800000"/>
            <a:headEnd/>
            <a:tailEnd/>
          </a:ln>
          <a:effectLst/>
        </p:spPr>
        <p:txBody>
          <a:bodyPr wrap="none">
            <a:spAutoFit/>
          </a:bodyPr>
          <a:lstStyle/>
          <a:p>
            <a:r>
              <a:rPr lang="nb-NO"/>
              <a:t>b</a:t>
            </a:r>
          </a:p>
        </p:txBody>
      </p:sp>
      <p:sp>
        <p:nvSpPr>
          <p:cNvPr id="26668" name="Line 1068"/>
          <p:cNvSpPr>
            <a:spLocks noChangeShapeType="1"/>
          </p:cNvSpPr>
          <p:nvPr/>
        </p:nvSpPr>
        <p:spPr bwMode="auto">
          <a:xfrm flipH="1" flipV="1">
            <a:off x="5943600" y="3886200"/>
            <a:ext cx="1143000" cy="152400"/>
          </a:xfrm>
          <a:prstGeom prst="line">
            <a:avLst/>
          </a:prstGeom>
          <a:noFill/>
          <a:ln w="9525">
            <a:solidFill>
              <a:schemeClr val="tx1"/>
            </a:solidFill>
            <a:prstDash val="dash"/>
            <a:round/>
            <a:headEnd/>
            <a:tailEnd type="triangle" w="med" len="med"/>
          </a:ln>
          <a:effectLst/>
        </p:spPr>
        <p:txBody>
          <a:bodyPr wrap="none" anchor="ctr"/>
          <a:lstStyle/>
          <a:p>
            <a:endParaRPr lang="en-IN"/>
          </a:p>
        </p:txBody>
      </p:sp>
      <p:sp>
        <p:nvSpPr>
          <p:cNvPr id="26669" name="Text Box 1069"/>
          <p:cNvSpPr txBox="1">
            <a:spLocks noChangeArrowheads="1"/>
          </p:cNvSpPr>
          <p:nvPr/>
        </p:nvSpPr>
        <p:spPr bwMode="auto">
          <a:xfrm>
            <a:off x="3124200" y="4343400"/>
            <a:ext cx="1676400" cy="366713"/>
          </a:xfrm>
          <a:prstGeom prst="rect">
            <a:avLst/>
          </a:prstGeom>
          <a:noFill/>
          <a:ln w="9525">
            <a:noFill/>
            <a:miter lim="800000"/>
            <a:headEnd/>
            <a:tailEnd/>
          </a:ln>
          <a:effectLst/>
        </p:spPr>
        <p:txBody>
          <a:bodyPr wrap="none">
            <a:spAutoFit/>
          </a:bodyPr>
          <a:lstStyle/>
          <a:p>
            <a:r>
              <a:rPr lang="nb-NO" sz="1800"/>
              <a:t>Avg Correlation</a:t>
            </a:r>
            <a:endParaRPr lang="nb-NO"/>
          </a:p>
        </p:txBody>
      </p:sp>
      <p:sp>
        <p:nvSpPr>
          <p:cNvPr id="26670" name="Oval 1070"/>
          <p:cNvSpPr>
            <a:spLocks noChangeArrowheads="1"/>
          </p:cNvSpPr>
          <p:nvPr/>
        </p:nvSpPr>
        <p:spPr bwMode="auto">
          <a:xfrm>
            <a:off x="1066800" y="5486400"/>
            <a:ext cx="457200" cy="381000"/>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26671" name="Oval 1071"/>
          <p:cNvSpPr>
            <a:spLocks noChangeArrowheads="1"/>
          </p:cNvSpPr>
          <p:nvPr/>
        </p:nvSpPr>
        <p:spPr bwMode="auto">
          <a:xfrm>
            <a:off x="5715000" y="6096000"/>
            <a:ext cx="457200" cy="381000"/>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26672" name="Oval 1072"/>
          <p:cNvSpPr>
            <a:spLocks noChangeArrowheads="1"/>
          </p:cNvSpPr>
          <p:nvPr/>
        </p:nvSpPr>
        <p:spPr bwMode="auto">
          <a:xfrm>
            <a:off x="2209800" y="5943600"/>
            <a:ext cx="457200" cy="381000"/>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26673" name="Oval 1073"/>
          <p:cNvSpPr>
            <a:spLocks noChangeArrowheads="1"/>
          </p:cNvSpPr>
          <p:nvPr/>
        </p:nvSpPr>
        <p:spPr bwMode="auto">
          <a:xfrm>
            <a:off x="1905000" y="5257800"/>
            <a:ext cx="457200" cy="381000"/>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26674" name="Oval 1074"/>
          <p:cNvSpPr>
            <a:spLocks noChangeArrowheads="1"/>
          </p:cNvSpPr>
          <p:nvPr/>
        </p:nvSpPr>
        <p:spPr bwMode="auto">
          <a:xfrm>
            <a:off x="4343400" y="5486400"/>
            <a:ext cx="457200" cy="381000"/>
          </a:xfrm>
          <a:prstGeom prst="ellipse">
            <a:avLst/>
          </a:prstGeom>
          <a:solidFill>
            <a:schemeClr val="accent1"/>
          </a:solidFill>
          <a:ln w="9525">
            <a:solidFill>
              <a:schemeClr val="accent1"/>
            </a:solidFill>
            <a:round/>
            <a:headEnd/>
            <a:tailEnd/>
          </a:ln>
          <a:effectLst/>
        </p:spPr>
        <p:txBody>
          <a:bodyPr wrap="none" anchor="ctr"/>
          <a:lstStyle/>
          <a:p>
            <a:pPr algn="ctr"/>
            <a:r>
              <a:rPr lang="nb-NO"/>
              <a:t>b</a:t>
            </a:r>
          </a:p>
        </p:txBody>
      </p:sp>
      <p:sp>
        <p:nvSpPr>
          <p:cNvPr id="26675" name="Oval 1075"/>
          <p:cNvSpPr>
            <a:spLocks noChangeArrowheads="1"/>
          </p:cNvSpPr>
          <p:nvPr/>
        </p:nvSpPr>
        <p:spPr bwMode="auto">
          <a:xfrm>
            <a:off x="2895600" y="5486400"/>
            <a:ext cx="457200" cy="381000"/>
          </a:xfrm>
          <a:prstGeom prst="ellipse">
            <a:avLst/>
          </a:prstGeom>
          <a:solidFill>
            <a:schemeClr val="accent1"/>
          </a:solidFill>
          <a:ln w="9525">
            <a:solidFill>
              <a:schemeClr val="accent1"/>
            </a:solidFill>
            <a:round/>
            <a:headEnd/>
            <a:tailEnd/>
          </a:ln>
          <a:effectLst/>
        </p:spPr>
        <p:txBody>
          <a:bodyPr wrap="none" anchor="ctr"/>
          <a:lstStyle/>
          <a:p>
            <a:pPr algn="ctr"/>
            <a:r>
              <a:rPr lang="nb-NO"/>
              <a:t>a</a:t>
            </a:r>
          </a:p>
        </p:txBody>
      </p:sp>
      <p:sp>
        <p:nvSpPr>
          <p:cNvPr id="26676" name="Oval 1076"/>
          <p:cNvSpPr>
            <a:spLocks noChangeArrowheads="1"/>
          </p:cNvSpPr>
          <p:nvPr/>
        </p:nvSpPr>
        <p:spPr bwMode="auto">
          <a:xfrm>
            <a:off x="4800600" y="6172200"/>
            <a:ext cx="457200" cy="381000"/>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26677" name="Oval 1077"/>
          <p:cNvSpPr>
            <a:spLocks noChangeArrowheads="1"/>
          </p:cNvSpPr>
          <p:nvPr/>
        </p:nvSpPr>
        <p:spPr bwMode="auto">
          <a:xfrm>
            <a:off x="1447800" y="6172200"/>
            <a:ext cx="457200" cy="381000"/>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26678" name="Oval 1078"/>
          <p:cNvSpPr>
            <a:spLocks noChangeArrowheads="1"/>
          </p:cNvSpPr>
          <p:nvPr/>
        </p:nvSpPr>
        <p:spPr bwMode="auto">
          <a:xfrm>
            <a:off x="5257800" y="5257800"/>
            <a:ext cx="457200" cy="381000"/>
          </a:xfrm>
          <a:prstGeom prst="ellipse">
            <a:avLst/>
          </a:prstGeom>
          <a:solidFill>
            <a:schemeClr val="accent1"/>
          </a:solidFill>
          <a:ln w="9525">
            <a:solidFill>
              <a:schemeClr val="accent1"/>
            </a:solidFill>
            <a:round/>
            <a:headEnd/>
            <a:tailEnd/>
          </a:ln>
          <a:effectLst/>
        </p:spPr>
        <p:txBody>
          <a:bodyPr wrap="none" anchor="ctr"/>
          <a:lstStyle/>
          <a:p>
            <a:endParaRPr lang="en-IN"/>
          </a:p>
        </p:txBody>
      </p:sp>
      <p:sp>
        <p:nvSpPr>
          <p:cNvPr id="26682" name="Line 1082"/>
          <p:cNvSpPr>
            <a:spLocks noChangeShapeType="1"/>
          </p:cNvSpPr>
          <p:nvPr/>
        </p:nvSpPr>
        <p:spPr bwMode="auto">
          <a:xfrm>
            <a:off x="3429000" y="5638800"/>
            <a:ext cx="914400" cy="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83" name="Line 1083"/>
          <p:cNvSpPr>
            <a:spLocks noChangeShapeType="1"/>
          </p:cNvSpPr>
          <p:nvPr/>
        </p:nvSpPr>
        <p:spPr bwMode="auto">
          <a:xfrm>
            <a:off x="5257800" y="6324600"/>
            <a:ext cx="457200" cy="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84" name="Line 1084"/>
          <p:cNvSpPr>
            <a:spLocks noChangeShapeType="1"/>
          </p:cNvSpPr>
          <p:nvPr/>
        </p:nvSpPr>
        <p:spPr bwMode="auto">
          <a:xfrm>
            <a:off x="5562600" y="5638800"/>
            <a:ext cx="304800" cy="4572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85" name="Line 1085"/>
          <p:cNvSpPr>
            <a:spLocks noChangeShapeType="1"/>
          </p:cNvSpPr>
          <p:nvPr/>
        </p:nvSpPr>
        <p:spPr bwMode="auto">
          <a:xfrm flipV="1">
            <a:off x="5029200" y="5638800"/>
            <a:ext cx="381000" cy="5334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86" name="Line 1086"/>
          <p:cNvSpPr>
            <a:spLocks noChangeShapeType="1"/>
          </p:cNvSpPr>
          <p:nvPr/>
        </p:nvSpPr>
        <p:spPr bwMode="auto">
          <a:xfrm>
            <a:off x="1447800" y="5791200"/>
            <a:ext cx="838200" cy="2286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87" name="Line 1087"/>
          <p:cNvSpPr>
            <a:spLocks noChangeShapeType="1"/>
          </p:cNvSpPr>
          <p:nvPr/>
        </p:nvSpPr>
        <p:spPr bwMode="auto">
          <a:xfrm flipV="1">
            <a:off x="1600200" y="5638800"/>
            <a:ext cx="457200" cy="5334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88" name="Line 1088"/>
          <p:cNvSpPr>
            <a:spLocks noChangeShapeType="1"/>
          </p:cNvSpPr>
          <p:nvPr/>
        </p:nvSpPr>
        <p:spPr bwMode="auto">
          <a:xfrm>
            <a:off x="2362200" y="5486400"/>
            <a:ext cx="533400" cy="762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89" name="Line 1089"/>
          <p:cNvSpPr>
            <a:spLocks noChangeShapeType="1"/>
          </p:cNvSpPr>
          <p:nvPr/>
        </p:nvSpPr>
        <p:spPr bwMode="auto">
          <a:xfrm flipV="1">
            <a:off x="4800600" y="5486400"/>
            <a:ext cx="457200" cy="762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90" name="Line 1090"/>
          <p:cNvSpPr>
            <a:spLocks noChangeShapeType="1"/>
          </p:cNvSpPr>
          <p:nvPr/>
        </p:nvSpPr>
        <p:spPr bwMode="auto">
          <a:xfrm>
            <a:off x="2667000" y="6172200"/>
            <a:ext cx="2133600" cy="2286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26691" name="Text Box 1091"/>
          <p:cNvSpPr txBox="1">
            <a:spLocks noChangeArrowheads="1"/>
          </p:cNvSpPr>
          <p:nvPr/>
        </p:nvSpPr>
        <p:spPr bwMode="auto">
          <a:xfrm>
            <a:off x="3581400" y="5181600"/>
            <a:ext cx="523875" cy="396875"/>
          </a:xfrm>
          <a:prstGeom prst="rect">
            <a:avLst/>
          </a:prstGeom>
          <a:noFill/>
          <a:ln w="9525">
            <a:noFill/>
            <a:miter lim="800000"/>
            <a:headEnd/>
            <a:tailEnd/>
          </a:ln>
          <a:effectLst/>
        </p:spPr>
        <p:txBody>
          <a:bodyPr wrap="none">
            <a:spAutoFit/>
          </a:bodyPr>
          <a:lstStyle/>
          <a:p>
            <a:r>
              <a:rPr lang="nb-NO" sz="2000"/>
              <a:t>w</a:t>
            </a:r>
            <a:r>
              <a:rPr lang="nb-NO" sz="2000" baseline="-25000"/>
              <a:t>ab</a:t>
            </a:r>
            <a:endParaRPr lang="nb-NO"/>
          </a:p>
        </p:txBody>
      </p:sp>
      <p:sp>
        <p:nvSpPr>
          <p:cNvPr id="26692" name="Line 1092"/>
          <p:cNvSpPr>
            <a:spLocks noChangeShapeType="1"/>
          </p:cNvSpPr>
          <p:nvPr/>
        </p:nvSpPr>
        <p:spPr bwMode="auto">
          <a:xfrm flipH="1">
            <a:off x="3810000" y="4724400"/>
            <a:ext cx="76200" cy="457200"/>
          </a:xfrm>
          <a:prstGeom prst="line">
            <a:avLst/>
          </a:prstGeom>
          <a:noFill/>
          <a:ln w="38100">
            <a:solidFill>
              <a:schemeClr val="tx1"/>
            </a:solidFill>
            <a:round/>
            <a:headEnd/>
            <a:tailEnd type="triangle" w="med" len="med"/>
          </a:ln>
          <a:effectLst/>
        </p:spPr>
        <p:txBody>
          <a:bodyPr wrap="none" anchor="ctr"/>
          <a:lstStyle/>
          <a:p>
            <a:endParaRPr lang="en-I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457200"/>
          </a:xfrm>
        </p:spPr>
        <p:txBody>
          <a:bodyPr>
            <a:normAutofit fontScale="90000"/>
          </a:bodyPr>
          <a:lstStyle/>
          <a:p>
            <a:r>
              <a:rPr lang="nb-NO" sz="3600"/>
              <a:t>Quantifying Hebb’s Rule</a:t>
            </a:r>
            <a:endParaRPr lang="nb-NO"/>
          </a:p>
        </p:txBody>
      </p:sp>
      <p:sp>
        <p:nvSpPr>
          <p:cNvPr id="13315" name="Text Box 3"/>
          <p:cNvSpPr txBox="1">
            <a:spLocks noChangeArrowheads="1"/>
          </p:cNvSpPr>
          <p:nvPr/>
        </p:nvSpPr>
        <p:spPr bwMode="auto">
          <a:xfrm>
            <a:off x="365125" y="1004888"/>
            <a:ext cx="8550275" cy="396875"/>
          </a:xfrm>
          <a:prstGeom prst="rect">
            <a:avLst/>
          </a:prstGeom>
          <a:noFill/>
          <a:ln w="9525">
            <a:noFill/>
            <a:miter lim="800000"/>
            <a:headEnd/>
            <a:tailEnd/>
          </a:ln>
          <a:effectLst/>
        </p:spPr>
        <p:txBody>
          <a:bodyPr>
            <a:spAutoFit/>
          </a:bodyPr>
          <a:lstStyle/>
          <a:p>
            <a:r>
              <a:rPr lang="nb-NO" sz="2000"/>
              <a:t>Compare two nodes to calc a weight change that reflects the state correlation:</a:t>
            </a:r>
            <a:endParaRPr lang="nb-NO"/>
          </a:p>
        </p:txBody>
      </p:sp>
      <p:graphicFrame>
        <p:nvGraphicFramePr>
          <p:cNvPr id="13316" name="Object 4"/>
          <p:cNvGraphicFramePr>
            <a:graphicFrameLocks noChangeAspect="1"/>
          </p:cNvGraphicFramePr>
          <p:nvPr/>
        </p:nvGraphicFramePr>
        <p:xfrm>
          <a:off x="1828800" y="3886200"/>
          <a:ext cx="1828800" cy="912813"/>
        </p:xfrm>
        <a:graphic>
          <a:graphicData uri="http://schemas.openxmlformats.org/presentationml/2006/ole">
            <mc:AlternateContent xmlns:mc="http://schemas.openxmlformats.org/markup-compatibility/2006">
              <mc:Choice xmlns:v="urn:schemas-microsoft-com:vml" Requires="v">
                <p:oleObj spid="_x0000_s106504" name="Formel" r:id="rId3" imgW="888840" imgH="444240" progId="">
                  <p:embed/>
                </p:oleObj>
              </mc:Choice>
              <mc:Fallback>
                <p:oleObj name="Formel" r:id="rId3" imgW="888840" imgH="444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86200"/>
                        <a:ext cx="1828800"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2590800" y="1600200"/>
          <a:ext cx="1752600" cy="534988"/>
        </p:xfrm>
        <a:graphic>
          <a:graphicData uri="http://schemas.openxmlformats.org/presentationml/2006/ole">
            <mc:AlternateContent xmlns:mc="http://schemas.openxmlformats.org/markup-compatibility/2006">
              <mc:Choice xmlns:v="urn:schemas-microsoft-com:vml" Requires="v">
                <p:oleObj spid="_x0000_s106505" name="Formel" r:id="rId5" imgW="787320" imgH="241200" progId="">
                  <p:embed/>
                </p:oleObj>
              </mc:Choice>
              <mc:Fallback>
                <p:oleObj name="Formel" r:id="rId5" imgW="787320" imgH="24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600200"/>
                        <a:ext cx="175260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Text Box 6"/>
          <p:cNvSpPr txBox="1">
            <a:spLocks noChangeArrowheads="1"/>
          </p:cNvSpPr>
          <p:nvPr/>
        </p:nvSpPr>
        <p:spPr bwMode="auto">
          <a:xfrm>
            <a:off x="609600" y="4876800"/>
            <a:ext cx="7953375" cy="701675"/>
          </a:xfrm>
          <a:prstGeom prst="rect">
            <a:avLst/>
          </a:prstGeom>
          <a:noFill/>
          <a:ln w="9525">
            <a:noFill/>
            <a:miter lim="800000"/>
            <a:headEnd/>
            <a:tailEnd/>
          </a:ln>
          <a:effectLst/>
        </p:spPr>
        <p:txBody>
          <a:bodyPr wrap="none">
            <a:spAutoFit/>
          </a:bodyPr>
          <a:lstStyle/>
          <a:p>
            <a:r>
              <a:rPr lang="nb-NO" sz="2000" u="sng"/>
              <a:t>Hebbian Principle:</a:t>
            </a:r>
            <a:r>
              <a:rPr lang="nb-NO" sz="2000"/>
              <a:t> If all the input patterns are known prior to retrieval time, </a:t>
            </a:r>
          </a:p>
          <a:p>
            <a:r>
              <a:rPr lang="nb-NO" sz="2000"/>
              <a:t>then init weights as:</a:t>
            </a:r>
            <a:endParaRPr lang="nb-NO"/>
          </a:p>
        </p:txBody>
      </p:sp>
      <p:sp>
        <p:nvSpPr>
          <p:cNvPr id="13319" name="Text Box 7"/>
          <p:cNvSpPr txBox="1">
            <a:spLocks noChangeArrowheads="1"/>
          </p:cNvSpPr>
          <p:nvPr/>
        </p:nvSpPr>
        <p:spPr bwMode="auto">
          <a:xfrm>
            <a:off x="4419600" y="1524000"/>
            <a:ext cx="4724400" cy="581025"/>
          </a:xfrm>
          <a:prstGeom prst="rect">
            <a:avLst/>
          </a:prstGeom>
          <a:noFill/>
          <a:ln w="9525">
            <a:noFill/>
            <a:miter lim="800000"/>
            <a:headEnd/>
            <a:tailEnd/>
          </a:ln>
          <a:effectLst/>
        </p:spPr>
        <p:txBody>
          <a:bodyPr>
            <a:spAutoFit/>
          </a:bodyPr>
          <a:lstStyle/>
          <a:p>
            <a:r>
              <a:rPr lang="nb-NO" sz="1600"/>
              <a:t>* When the two components are the same (different), </a:t>
            </a:r>
          </a:p>
          <a:p>
            <a:r>
              <a:rPr lang="nb-NO" sz="1600"/>
              <a:t>    increase (decrease) the weight</a:t>
            </a:r>
            <a:endParaRPr lang="nb-NO"/>
          </a:p>
        </p:txBody>
      </p:sp>
      <p:sp>
        <p:nvSpPr>
          <p:cNvPr id="13320" name="Text Box 8"/>
          <p:cNvSpPr txBox="1">
            <a:spLocks noChangeArrowheads="1"/>
          </p:cNvSpPr>
          <p:nvPr/>
        </p:nvSpPr>
        <p:spPr bwMode="auto">
          <a:xfrm>
            <a:off x="533400" y="3379788"/>
            <a:ext cx="7777163" cy="396875"/>
          </a:xfrm>
          <a:prstGeom prst="rect">
            <a:avLst/>
          </a:prstGeom>
          <a:noFill/>
          <a:ln w="9525">
            <a:noFill/>
            <a:miter lim="800000"/>
            <a:headEnd/>
            <a:tailEnd/>
          </a:ln>
          <a:effectLst/>
        </p:spPr>
        <p:txBody>
          <a:bodyPr wrap="none">
            <a:spAutoFit/>
          </a:bodyPr>
          <a:lstStyle/>
          <a:p>
            <a:r>
              <a:rPr lang="nb-NO" sz="2000"/>
              <a:t>Ideally, the weights will record the average correlations across all patterns:</a:t>
            </a:r>
            <a:endParaRPr lang="nb-NO"/>
          </a:p>
        </p:txBody>
      </p:sp>
      <p:graphicFrame>
        <p:nvGraphicFramePr>
          <p:cNvPr id="13321" name="Object 9"/>
          <p:cNvGraphicFramePr>
            <a:graphicFrameLocks noChangeAspect="1"/>
          </p:cNvGraphicFramePr>
          <p:nvPr/>
        </p:nvGraphicFramePr>
        <p:xfrm>
          <a:off x="2057400" y="5486400"/>
          <a:ext cx="1981200" cy="865188"/>
        </p:xfrm>
        <a:graphic>
          <a:graphicData uri="http://schemas.openxmlformats.org/presentationml/2006/ole">
            <mc:AlternateContent xmlns:mc="http://schemas.openxmlformats.org/markup-compatibility/2006">
              <mc:Choice xmlns:v="urn:schemas-microsoft-com:vml" Requires="v">
                <p:oleObj spid="_x0000_s106506" name="Formel" r:id="rId7" imgW="1015920" imgH="444240" progId="">
                  <p:embed/>
                </p:oleObj>
              </mc:Choice>
              <mc:Fallback>
                <p:oleObj name="Formel" r:id="rId7" imgW="1015920" imgH="4442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5486400"/>
                        <a:ext cx="198120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2" name="Text Box 10"/>
          <p:cNvSpPr txBox="1">
            <a:spLocks noChangeArrowheads="1"/>
          </p:cNvSpPr>
          <p:nvPr/>
        </p:nvSpPr>
        <p:spPr bwMode="auto">
          <a:xfrm>
            <a:off x="3200400" y="6400800"/>
            <a:ext cx="2827338" cy="336550"/>
          </a:xfrm>
          <a:prstGeom prst="rect">
            <a:avLst/>
          </a:prstGeom>
          <a:noFill/>
          <a:ln w="9525">
            <a:noFill/>
            <a:miter lim="800000"/>
            <a:headEnd/>
            <a:tailEnd/>
          </a:ln>
          <a:effectLst/>
        </p:spPr>
        <p:txBody>
          <a:bodyPr wrap="none">
            <a:spAutoFit/>
          </a:bodyPr>
          <a:lstStyle/>
          <a:p>
            <a:r>
              <a:rPr lang="nb-NO" sz="1600"/>
              <a:t>Weights = Average Correlations</a:t>
            </a:r>
            <a:endParaRPr lang="nb-NO"/>
          </a:p>
        </p:txBody>
      </p:sp>
      <p:graphicFrame>
        <p:nvGraphicFramePr>
          <p:cNvPr id="13323" name="Object 11"/>
          <p:cNvGraphicFramePr>
            <a:graphicFrameLocks noChangeAspect="1"/>
          </p:cNvGraphicFramePr>
          <p:nvPr/>
        </p:nvGraphicFramePr>
        <p:xfrm>
          <a:off x="2590800" y="2362200"/>
          <a:ext cx="1838325" cy="534988"/>
        </p:xfrm>
        <a:graphic>
          <a:graphicData uri="http://schemas.openxmlformats.org/presentationml/2006/ole">
            <mc:AlternateContent xmlns:mc="http://schemas.openxmlformats.org/markup-compatibility/2006">
              <mc:Choice xmlns:v="urn:schemas-microsoft-com:vml" Requires="v">
                <p:oleObj spid="_x0000_s106507" name="Formel" r:id="rId9" imgW="825480" imgH="241200" progId="">
                  <p:embed/>
                </p:oleObj>
              </mc:Choice>
              <mc:Fallback>
                <p:oleObj name="Formel" r:id="rId9" imgW="825480" imgH="241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2362200"/>
                        <a:ext cx="1838325"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4" name="Text Box 12"/>
          <p:cNvSpPr txBox="1">
            <a:spLocks noChangeArrowheads="1"/>
          </p:cNvSpPr>
          <p:nvPr/>
        </p:nvSpPr>
        <p:spPr bwMode="auto">
          <a:xfrm>
            <a:off x="533400" y="1600200"/>
            <a:ext cx="1860550" cy="366713"/>
          </a:xfrm>
          <a:prstGeom prst="rect">
            <a:avLst/>
          </a:prstGeom>
          <a:noFill/>
          <a:ln w="9525">
            <a:noFill/>
            <a:miter lim="800000"/>
            <a:headEnd/>
            <a:tailEnd/>
          </a:ln>
          <a:effectLst/>
        </p:spPr>
        <p:txBody>
          <a:bodyPr wrap="none">
            <a:spAutoFit/>
          </a:bodyPr>
          <a:lstStyle/>
          <a:p>
            <a:r>
              <a:rPr lang="nb-NO" sz="1800"/>
              <a:t>Auto-Association:</a:t>
            </a:r>
            <a:endParaRPr lang="nb-NO"/>
          </a:p>
        </p:txBody>
      </p:sp>
      <p:sp>
        <p:nvSpPr>
          <p:cNvPr id="13325" name="Text Box 13"/>
          <p:cNvSpPr txBox="1">
            <a:spLocks noChangeArrowheads="1"/>
          </p:cNvSpPr>
          <p:nvPr/>
        </p:nvSpPr>
        <p:spPr bwMode="auto">
          <a:xfrm>
            <a:off x="533400" y="2438400"/>
            <a:ext cx="2025650" cy="366713"/>
          </a:xfrm>
          <a:prstGeom prst="rect">
            <a:avLst/>
          </a:prstGeom>
          <a:noFill/>
          <a:ln w="9525">
            <a:noFill/>
            <a:miter lim="800000"/>
            <a:headEnd/>
            <a:tailEnd/>
          </a:ln>
          <a:effectLst/>
        </p:spPr>
        <p:txBody>
          <a:bodyPr wrap="none">
            <a:spAutoFit/>
          </a:bodyPr>
          <a:lstStyle/>
          <a:p>
            <a:r>
              <a:rPr lang="nb-NO" sz="1800"/>
              <a:t>Hetero-Association:</a:t>
            </a:r>
            <a:endParaRPr lang="nb-NO"/>
          </a:p>
        </p:txBody>
      </p:sp>
      <p:graphicFrame>
        <p:nvGraphicFramePr>
          <p:cNvPr id="13326" name="Object 14"/>
          <p:cNvGraphicFramePr>
            <a:graphicFrameLocks noChangeAspect="1"/>
          </p:cNvGraphicFramePr>
          <p:nvPr/>
        </p:nvGraphicFramePr>
        <p:xfrm>
          <a:off x="5715000" y="3886200"/>
          <a:ext cx="1908175" cy="912813"/>
        </p:xfrm>
        <a:graphic>
          <a:graphicData uri="http://schemas.openxmlformats.org/presentationml/2006/ole">
            <mc:AlternateContent xmlns:mc="http://schemas.openxmlformats.org/markup-compatibility/2006">
              <mc:Choice xmlns:v="urn:schemas-microsoft-com:vml" Requires="v">
                <p:oleObj spid="_x0000_s106508" name="Formel" r:id="rId11" imgW="927000" imgH="444240" progId="">
                  <p:embed/>
                </p:oleObj>
              </mc:Choice>
              <mc:Fallback>
                <p:oleObj name="Formel" r:id="rId11" imgW="927000" imgH="4442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3886200"/>
                        <a:ext cx="1908175"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7" name="Text Box 15"/>
          <p:cNvSpPr txBox="1">
            <a:spLocks noChangeArrowheads="1"/>
          </p:cNvSpPr>
          <p:nvPr/>
        </p:nvSpPr>
        <p:spPr bwMode="auto">
          <a:xfrm>
            <a:off x="990600" y="4114800"/>
            <a:ext cx="704850" cy="366713"/>
          </a:xfrm>
          <a:prstGeom prst="rect">
            <a:avLst/>
          </a:prstGeom>
          <a:noFill/>
          <a:ln w="9525">
            <a:noFill/>
            <a:miter lim="800000"/>
            <a:headEnd/>
            <a:tailEnd/>
          </a:ln>
          <a:effectLst/>
        </p:spPr>
        <p:txBody>
          <a:bodyPr wrap="none">
            <a:spAutoFit/>
          </a:bodyPr>
          <a:lstStyle/>
          <a:p>
            <a:r>
              <a:rPr lang="nb-NO" sz="1800"/>
              <a:t>Auto:</a:t>
            </a:r>
            <a:endParaRPr lang="nb-NO"/>
          </a:p>
        </p:txBody>
      </p:sp>
      <p:sp>
        <p:nvSpPr>
          <p:cNvPr id="13328" name="Text Box 16"/>
          <p:cNvSpPr txBox="1">
            <a:spLocks noChangeArrowheads="1"/>
          </p:cNvSpPr>
          <p:nvPr/>
        </p:nvSpPr>
        <p:spPr bwMode="auto">
          <a:xfrm>
            <a:off x="4572000" y="4191000"/>
            <a:ext cx="869950" cy="366713"/>
          </a:xfrm>
          <a:prstGeom prst="rect">
            <a:avLst/>
          </a:prstGeom>
          <a:noFill/>
          <a:ln w="9525">
            <a:noFill/>
            <a:miter lim="800000"/>
            <a:headEnd/>
            <a:tailEnd/>
          </a:ln>
          <a:effectLst/>
        </p:spPr>
        <p:txBody>
          <a:bodyPr wrap="none">
            <a:spAutoFit/>
          </a:bodyPr>
          <a:lstStyle/>
          <a:p>
            <a:r>
              <a:rPr lang="nb-NO" sz="1800"/>
              <a:t>Hetero:</a:t>
            </a:r>
            <a:endParaRPr lang="nb-NO"/>
          </a:p>
        </p:txBody>
      </p:sp>
      <p:sp>
        <p:nvSpPr>
          <p:cNvPr id="13329" name="Text Box 17"/>
          <p:cNvSpPr txBox="1">
            <a:spLocks noChangeArrowheads="1"/>
          </p:cNvSpPr>
          <p:nvPr/>
        </p:nvSpPr>
        <p:spPr bwMode="auto">
          <a:xfrm>
            <a:off x="990600" y="5715000"/>
            <a:ext cx="704850" cy="366713"/>
          </a:xfrm>
          <a:prstGeom prst="rect">
            <a:avLst/>
          </a:prstGeom>
          <a:noFill/>
          <a:ln w="9525">
            <a:noFill/>
            <a:miter lim="800000"/>
            <a:headEnd/>
            <a:tailEnd/>
          </a:ln>
          <a:effectLst/>
        </p:spPr>
        <p:txBody>
          <a:bodyPr wrap="none">
            <a:spAutoFit/>
          </a:bodyPr>
          <a:lstStyle/>
          <a:p>
            <a:r>
              <a:rPr lang="nb-NO" sz="1800"/>
              <a:t>Auto:</a:t>
            </a:r>
            <a:endParaRPr lang="nb-NO"/>
          </a:p>
        </p:txBody>
      </p:sp>
      <p:graphicFrame>
        <p:nvGraphicFramePr>
          <p:cNvPr id="13330" name="Object 18"/>
          <p:cNvGraphicFramePr>
            <a:graphicFrameLocks noChangeAspect="1"/>
          </p:cNvGraphicFramePr>
          <p:nvPr/>
        </p:nvGraphicFramePr>
        <p:xfrm>
          <a:off x="5791200" y="5486400"/>
          <a:ext cx="2057400" cy="865188"/>
        </p:xfrm>
        <a:graphic>
          <a:graphicData uri="http://schemas.openxmlformats.org/presentationml/2006/ole">
            <mc:AlternateContent xmlns:mc="http://schemas.openxmlformats.org/markup-compatibility/2006">
              <mc:Choice xmlns:v="urn:schemas-microsoft-com:vml" Requires="v">
                <p:oleObj spid="_x0000_s106509" name="Formel" r:id="rId13" imgW="1054080" imgH="444240" progId="">
                  <p:embed/>
                </p:oleObj>
              </mc:Choice>
              <mc:Fallback>
                <p:oleObj name="Formel" r:id="rId13" imgW="1054080" imgH="44424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5486400"/>
                        <a:ext cx="205740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1" name="Text Box 19"/>
          <p:cNvSpPr txBox="1">
            <a:spLocks noChangeArrowheads="1"/>
          </p:cNvSpPr>
          <p:nvPr/>
        </p:nvSpPr>
        <p:spPr bwMode="auto">
          <a:xfrm>
            <a:off x="4572000" y="5715000"/>
            <a:ext cx="869950" cy="366713"/>
          </a:xfrm>
          <a:prstGeom prst="rect">
            <a:avLst/>
          </a:prstGeom>
          <a:noFill/>
          <a:ln w="9525">
            <a:noFill/>
            <a:miter lim="800000"/>
            <a:headEnd/>
            <a:tailEnd/>
          </a:ln>
          <a:effectLst/>
        </p:spPr>
        <p:txBody>
          <a:bodyPr wrap="none">
            <a:spAutoFit/>
          </a:bodyPr>
          <a:lstStyle/>
          <a:p>
            <a:r>
              <a:rPr lang="nb-NO" sz="1800"/>
              <a:t>Hetero:</a:t>
            </a:r>
            <a:endParaRPr lang="nb-NO"/>
          </a:p>
        </p:txBody>
      </p:sp>
      <p:sp>
        <p:nvSpPr>
          <p:cNvPr id="13332" name="Text Box 20"/>
          <p:cNvSpPr txBox="1">
            <a:spLocks noChangeArrowheads="1"/>
          </p:cNvSpPr>
          <p:nvPr/>
        </p:nvSpPr>
        <p:spPr bwMode="auto">
          <a:xfrm>
            <a:off x="4648200" y="2286000"/>
            <a:ext cx="2198688" cy="641350"/>
          </a:xfrm>
          <a:prstGeom prst="rect">
            <a:avLst/>
          </a:prstGeom>
          <a:noFill/>
          <a:ln w="9525">
            <a:noFill/>
            <a:miter lim="800000"/>
            <a:headEnd/>
            <a:tailEnd/>
          </a:ln>
          <a:effectLst/>
        </p:spPr>
        <p:txBody>
          <a:bodyPr wrap="none">
            <a:spAutoFit/>
          </a:bodyPr>
          <a:lstStyle/>
          <a:p>
            <a:r>
              <a:rPr lang="nb-NO" sz="1800"/>
              <a:t>i = input component</a:t>
            </a:r>
          </a:p>
          <a:p>
            <a:r>
              <a:rPr lang="nb-NO" sz="1800"/>
              <a:t>o = output component</a:t>
            </a:r>
            <a:endParaRPr lang="nb-NO"/>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533400"/>
            <a:ext cx="8229600" cy="8842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tx1"/>
                </a:solidFill>
                <a:effectLst/>
                <a:uLnTx/>
                <a:uFillTx/>
                <a:latin typeface="+mj-lt"/>
                <a:ea typeface="+mj-ea"/>
                <a:cs typeface="+mj-cs"/>
              </a:rPr>
              <a:t>Hebb</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Rule for Pattern Association</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Architecture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4"/>
          <p:cNvSpPr>
            <a:spLocks noChangeArrowheads="1"/>
          </p:cNvSpPr>
          <p:nvPr/>
        </p:nvSpPr>
        <p:spPr bwMode="auto">
          <a:xfrm>
            <a:off x="1981200" y="2895600"/>
            <a:ext cx="685800" cy="609600"/>
          </a:xfrm>
          <a:prstGeom prst="ellipse">
            <a:avLst/>
          </a:prstGeom>
          <a:solidFill>
            <a:schemeClr val="accent1"/>
          </a:solidFill>
          <a:ln w="9525">
            <a:solidFill>
              <a:schemeClr val="tx1"/>
            </a:solidFill>
            <a:round/>
            <a:headEnd/>
            <a:tailEnd/>
          </a:ln>
          <a:effectLst/>
        </p:spPr>
        <p:txBody>
          <a:bodyPr wrap="none" anchor="ctr"/>
          <a:lstStyle/>
          <a:p>
            <a:pPr algn="ctr"/>
            <a:r>
              <a:rPr lang="en-US"/>
              <a:t>x</a:t>
            </a:r>
            <a:r>
              <a:rPr lang="en-US" baseline="-25000"/>
              <a:t>1</a:t>
            </a:r>
          </a:p>
        </p:txBody>
      </p:sp>
      <p:sp>
        <p:nvSpPr>
          <p:cNvPr id="7" name="Oval 5"/>
          <p:cNvSpPr>
            <a:spLocks noChangeArrowheads="1"/>
          </p:cNvSpPr>
          <p:nvPr/>
        </p:nvSpPr>
        <p:spPr bwMode="auto">
          <a:xfrm>
            <a:off x="1981200" y="4191000"/>
            <a:ext cx="685800" cy="609600"/>
          </a:xfrm>
          <a:prstGeom prst="ellipse">
            <a:avLst/>
          </a:prstGeom>
          <a:solidFill>
            <a:schemeClr val="accent1"/>
          </a:solidFill>
          <a:ln w="9525">
            <a:solidFill>
              <a:schemeClr val="tx1"/>
            </a:solidFill>
            <a:round/>
            <a:headEnd/>
            <a:tailEnd/>
          </a:ln>
          <a:effectLst/>
        </p:spPr>
        <p:txBody>
          <a:bodyPr wrap="none" anchor="ctr"/>
          <a:lstStyle/>
          <a:p>
            <a:pPr algn="ctr"/>
            <a:r>
              <a:rPr lang="en-US"/>
              <a:t>x</a:t>
            </a:r>
            <a:r>
              <a:rPr lang="en-US" baseline="-25000"/>
              <a:t>n</a:t>
            </a:r>
          </a:p>
        </p:txBody>
      </p:sp>
      <p:sp>
        <p:nvSpPr>
          <p:cNvPr id="8" name="Oval 6"/>
          <p:cNvSpPr>
            <a:spLocks noChangeArrowheads="1"/>
          </p:cNvSpPr>
          <p:nvPr/>
        </p:nvSpPr>
        <p:spPr bwMode="auto">
          <a:xfrm>
            <a:off x="4953000" y="4191000"/>
            <a:ext cx="685800" cy="609600"/>
          </a:xfrm>
          <a:prstGeom prst="ellipse">
            <a:avLst/>
          </a:prstGeom>
          <a:solidFill>
            <a:schemeClr val="accent1"/>
          </a:solidFill>
          <a:ln w="9525">
            <a:solidFill>
              <a:schemeClr val="tx1"/>
            </a:solidFill>
            <a:round/>
            <a:headEnd/>
            <a:tailEnd/>
          </a:ln>
          <a:effectLst/>
        </p:spPr>
        <p:txBody>
          <a:bodyPr wrap="none" anchor="ctr"/>
          <a:lstStyle/>
          <a:p>
            <a:pPr algn="ctr"/>
            <a:r>
              <a:rPr lang="en-US"/>
              <a:t>y</a:t>
            </a:r>
            <a:r>
              <a:rPr lang="en-US" baseline="-25000"/>
              <a:t>m</a:t>
            </a:r>
          </a:p>
        </p:txBody>
      </p:sp>
      <p:sp>
        <p:nvSpPr>
          <p:cNvPr id="9" name="Oval 7"/>
          <p:cNvSpPr>
            <a:spLocks noChangeArrowheads="1"/>
          </p:cNvSpPr>
          <p:nvPr/>
        </p:nvSpPr>
        <p:spPr bwMode="auto">
          <a:xfrm>
            <a:off x="4876800" y="2895600"/>
            <a:ext cx="685800" cy="609600"/>
          </a:xfrm>
          <a:prstGeom prst="ellipse">
            <a:avLst/>
          </a:prstGeom>
          <a:solidFill>
            <a:schemeClr val="accent1"/>
          </a:solidFill>
          <a:ln w="9525">
            <a:solidFill>
              <a:schemeClr val="tx1"/>
            </a:solidFill>
            <a:round/>
            <a:headEnd/>
            <a:tailEnd/>
          </a:ln>
          <a:effectLst/>
        </p:spPr>
        <p:txBody>
          <a:bodyPr wrap="none" anchor="ctr"/>
          <a:lstStyle/>
          <a:p>
            <a:pPr algn="ctr"/>
            <a:r>
              <a:rPr lang="en-US" dirty="0" smtClean="0"/>
              <a:t>Y1</a:t>
            </a:r>
            <a:endParaRPr lang="en-US" baseline="-25000" dirty="0"/>
          </a:p>
        </p:txBody>
      </p:sp>
      <p:sp>
        <p:nvSpPr>
          <p:cNvPr id="10" name="Line 9"/>
          <p:cNvSpPr>
            <a:spLocks noChangeShapeType="1"/>
          </p:cNvSpPr>
          <p:nvPr/>
        </p:nvSpPr>
        <p:spPr bwMode="auto">
          <a:xfrm>
            <a:off x="2743200" y="3200400"/>
            <a:ext cx="1981200" cy="0"/>
          </a:xfrm>
          <a:prstGeom prst="line">
            <a:avLst/>
          </a:prstGeom>
          <a:noFill/>
          <a:ln w="9525">
            <a:solidFill>
              <a:schemeClr val="tx1"/>
            </a:solidFill>
            <a:round/>
            <a:headEnd/>
            <a:tailEnd/>
          </a:ln>
          <a:effectLst/>
        </p:spPr>
        <p:txBody>
          <a:bodyPr/>
          <a:lstStyle/>
          <a:p>
            <a:endParaRPr lang="en-IN"/>
          </a:p>
        </p:txBody>
      </p:sp>
      <p:sp>
        <p:nvSpPr>
          <p:cNvPr id="11" name="Line 10"/>
          <p:cNvSpPr>
            <a:spLocks noChangeShapeType="1"/>
          </p:cNvSpPr>
          <p:nvPr/>
        </p:nvSpPr>
        <p:spPr bwMode="auto">
          <a:xfrm>
            <a:off x="2743200" y="4495800"/>
            <a:ext cx="2133600" cy="0"/>
          </a:xfrm>
          <a:prstGeom prst="line">
            <a:avLst/>
          </a:prstGeom>
          <a:noFill/>
          <a:ln w="9525">
            <a:solidFill>
              <a:schemeClr val="tx1"/>
            </a:solidFill>
            <a:round/>
            <a:headEnd/>
            <a:tailEnd/>
          </a:ln>
          <a:effectLst/>
        </p:spPr>
        <p:txBody>
          <a:bodyPr/>
          <a:lstStyle/>
          <a:p>
            <a:endParaRPr lang="en-IN"/>
          </a:p>
        </p:txBody>
      </p:sp>
      <p:sp>
        <p:nvSpPr>
          <p:cNvPr id="12" name="Line 11"/>
          <p:cNvSpPr>
            <a:spLocks noChangeShapeType="1"/>
          </p:cNvSpPr>
          <p:nvPr/>
        </p:nvSpPr>
        <p:spPr bwMode="auto">
          <a:xfrm flipV="1">
            <a:off x="2743200" y="3429000"/>
            <a:ext cx="2133600" cy="914400"/>
          </a:xfrm>
          <a:prstGeom prst="line">
            <a:avLst/>
          </a:prstGeom>
          <a:noFill/>
          <a:ln w="9525">
            <a:solidFill>
              <a:schemeClr val="tx1"/>
            </a:solidFill>
            <a:round/>
            <a:headEnd/>
            <a:tailEnd/>
          </a:ln>
          <a:effectLst/>
        </p:spPr>
        <p:txBody>
          <a:bodyPr/>
          <a:lstStyle/>
          <a:p>
            <a:endParaRPr lang="en-IN"/>
          </a:p>
        </p:txBody>
      </p:sp>
      <p:sp>
        <p:nvSpPr>
          <p:cNvPr id="13" name="Line 12"/>
          <p:cNvSpPr>
            <a:spLocks noChangeShapeType="1"/>
          </p:cNvSpPr>
          <p:nvPr/>
        </p:nvSpPr>
        <p:spPr bwMode="auto">
          <a:xfrm>
            <a:off x="2667000" y="3352800"/>
            <a:ext cx="2438400" cy="990600"/>
          </a:xfrm>
          <a:prstGeom prst="line">
            <a:avLst/>
          </a:prstGeom>
          <a:noFill/>
          <a:ln w="9525">
            <a:solidFill>
              <a:schemeClr val="tx1"/>
            </a:solidFill>
            <a:round/>
            <a:headEnd/>
            <a:tailEnd/>
          </a:ln>
          <a:effectLst/>
        </p:spPr>
        <p:txBody>
          <a:bodyPr/>
          <a:lstStyle/>
          <a:p>
            <a:endParaRPr lang="en-IN"/>
          </a:p>
        </p:txBody>
      </p:sp>
      <p:sp>
        <p:nvSpPr>
          <p:cNvPr id="14" name="Text Box 13"/>
          <p:cNvSpPr txBox="1">
            <a:spLocks noChangeArrowheads="1"/>
          </p:cNvSpPr>
          <p:nvPr/>
        </p:nvSpPr>
        <p:spPr bwMode="auto">
          <a:xfrm>
            <a:off x="3032125" y="2779713"/>
            <a:ext cx="517525" cy="366712"/>
          </a:xfrm>
          <a:prstGeom prst="rect">
            <a:avLst/>
          </a:prstGeom>
          <a:noFill/>
          <a:ln w="9525">
            <a:noFill/>
            <a:miter lim="800000"/>
            <a:headEnd/>
            <a:tailEnd/>
          </a:ln>
          <a:effectLst/>
        </p:spPr>
        <p:txBody>
          <a:bodyPr wrap="none">
            <a:spAutoFit/>
          </a:bodyPr>
          <a:lstStyle/>
          <a:p>
            <a:r>
              <a:rPr lang="en-US"/>
              <a:t>w</a:t>
            </a:r>
            <a:r>
              <a:rPr lang="en-US" baseline="-25000"/>
              <a:t>11</a:t>
            </a:r>
          </a:p>
        </p:txBody>
      </p:sp>
      <p:sp>
        <p:nvSpPr>
          <p:cNvPr id="15" name="Text Box 14"/>
          <p:cNvSpPr txBox="1">
            <a:spLocks noChangeArrowheads="1"/>
          </p:cNvSpPr>
          <p:nvPr/>
        </p:nvSpPr>
        <p:spPr bwMode="auto">
          <a:xfrm>
            <a:off x="3260725" y="4608513"/>
            <a:ext cx="560388" cy="366712"/>
          </a:xfrm>
          <a:prstGeom prst="rect">
            <a:avLst/>
          </a:prstGeom>
          <a:noFill/>
          <a:ln w="9525">
            <a:noFill/>
            <a:miter lim="800000"/>
            <a:headEnd/>
            <a:tailEnd/>
          </a:ln>
          <a:effectLst/>
        </p:spPr>
        <p:txBody>
          <a:bodyPr wrap="none">
            <a:spAutoFit/>
          </a:bodyPr>
          <a:lstStyle/>
          <a:p>
            <a:r>
              <a:rPr lang="en-US"/>
              <a:t>w</a:t>
            </a:r>
            <a:r>
              <a:rPr lang="en-US" baseline="-25000"/>
              <a:t>nm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026"/>
          <p:cNvSpPr>
            <a:spLocks noGrp="1" noChangeArrowheads="1"/>
          </p:cNvSpPr>
          <p:nvPr>
            <p:ph type="title"/>
          </p:nvPr>
        </p:nvSpPr>
        <p:spPr>
          <a:xfrm>
            <a:off x="533400" y="762000"/>
            <a:ext cx="7772400" cy="1143000"/>
          </a:xfrm>
        </p:spPr>
        <p:txBody>
          <a:bodyPr>
            <a:normAutofit fontScale="90000"/>
          </a:bodyPr>
          <a:lstStyle/>
          <a:p>
            <a:r>
              <a:rPr lang="en-US" dirty="0" smtClean="0"/>
              <a:t>Multilayer </a:t>
            </a:r>
            <a:r>
              <a:rPr lang="pt-BR" dirty="0" smtClean="0"/>
              <a:t>Perceptrons</a:t>
            </a:r>
            <a:r>
              <a:rPr lang="en-US" dirty="0" smtClean="0"/>
              <a:t/>
            </a:r>
            <a:br>
              <a:rPr lang="en-US" dirty="0" smtClean="0"/>
            </a:br>
            <a:r>
              <a:rPr lang="pt-BR" dirty="0" smtClean="0"/>
              <a:t>Architecture</a:t>
            </a:r>
            <a:endParaRPr lang="en-US" dirty="0" smtClean="0"/>
          </a:p>
        </p:txBody>
      </p:sp>
      <p:sp>
        <p:nvSpPr>
          <p:cNvPr id="25606" name="Text Box 1028"/>
          <p:cNvSpPr txBox="1">
            <a:spLocks noChangeArrowheads="1"/>
          </p:cNvSpPr>
          <p:nvPr/>
        </p:nvSpPr>
        <p:spPr bwMode="auto">
          <a:xfrm>
            <a:off x="228600" y="3276600"/>
            <a:ext cx="927100" cy="822325"/>
          </a:xfrm>
          <a:prstGeom prst="rect">
            <a:avLst/>
          </a:prstGeom>
          <a:noFill/>
          <a:ln w="9525">
            <a:noFill/>
            <a:miter lim="800000"/>
            <a:headEnd/>
            <a:tailEnd/>
          </a:ln>
        </p:spPr>
        <p:txBody>
          <a:bodyPr wrap="none">
            <a:spAutoFit/>
          </a:bodyPr>
          <a:lstStyle/>
          <a:p>
            <a:pPr algn="ctr"/>
            <a:r>
              <a:rPr lang="en-US" sz="2400" b="1" i="1">
                <a:solidFill>
                  <a:srgbClr val="0000FF"/>
                </a:solidFill>
              </a:rPr>
              <a:t>Input</a:t>
            </a:r>
          </a:p>
          <a:p>
            <a:pPr algn="ctr"/>
            <a:r>
              <a:rPr lang="en-US" sz="2400" b="1" i="1">
                <a:solidFill>
                  <a:srgbClr val="0000FF"/>
                </a:solidFill>
              </a:rPr>
              <a:t>layer</a:t>
            </a:r>
            <a:endParaRPr lang="en-US" sz="2400"/>
          </a:p>
        </p:txBody>
      </p:sp>
      <p:sp>
        <p:nvSpPr>
          <p:cNvPr id="25607" name="Text Box 1029"/>
          <p:cNvSpPr txBox="1">
            <a:spLocks noChangeArrowheads="1"/>
          </p:cNvSpPr>
          <p:nvPr/>
        </p:nvSpPr>
        <p:spPr bwMode="auto">
          <a:xfrm>
            <a:off x="7391400" y="3276600"/>
            <a:ext cx="1181100" cy="822325"/>
          </a:xfrm>
          <a:prstGeom prst="rect">
            <a:avLst/>
          </a:prstGeom>
          <a:noFill/>
          <a:ln w="9525">
            <a:noFill/>
            <a:miter lim="800000"/>
            <a:headEnd/>
            <a:tailEnd/>
          </a:ln>
        </p:spPr>
        <p:txBody>
          <a:bodyPr wrap="none">
            <a:spAutoFit/>
          </a:bodyPr>
          <a:lstStyle/>
          <a:p>
            <a:pPr algn="ctr"/>
            <a:r>
              <a:rPr lang="en-US" sz="2400" b="1" i="1">
                <a:solidFill>
                  <a:srgbClr val="009900"/>
                </a:solidFill>
              </a:rPr>
              <a:t>Output</a:t>
            </a:r>
          </a:p>
          <a:p>
            <a:pPr algn="ctr"/>
            <a:r>
              <a:rPr lang="en-US" sz="2400" b="1" i="1">
                <a:solidFill>
                  <a:srgbClr val="009900"/>
                </a:solidFill>
              </a:rPr>
              <a:t>layer</a:t>
            </a:r>
          </a:p>
        </p:txBody>
      </p:sp>
      <p:sp>
        <p:nvSpPr>
          <p:cNvPr id="25608" name="Text Box 1030"/>
          <p:cNvSpPr txBox="1">
            <a:spLocks noChangeArrowheads="1"/>
          </p:cNvSpPr>
          <p:nvPr/>
        </p:nvSpPr>
        <p:spPr bwMode="auto">
          <a:xfrm>
            <a:off x="3124200" y="4953000"/>
            <a:ext cx="2284413" cy="457200"/>
          </a:xfrm>
          <a:prstGeom prst="rect">
            <a:avLst/>
          </a:prstGeom>
          <a:noFill/>
          <a:ln w="9525">
            <a:noFill/>
            <a:miter lim="800000"/>
            <a:headEnd/>
            <a:tailEnd/>
          </a:ln>
        </p:spPr>
        <p:txBody>
          <a:bodyPr wrap="none">
            <a:spAutoFit/>
          </a:bodyPr>
          <a:lstStyle/>
          <a:p>
            <a:r>
              <a:rPr lang="en-US" sz="2400" b="1" i="1" dirty="0">
                <a:solidFill>
                  <a:srgbClr val="996600"/>
                </a:solidFill>
              </a:rPr>
              <a:t>Hidden Layer</a:t>
            </a:r>
            <a:r>
              <a:rPr lang="pt-BR" sz="2400" b="1" i="1" dirty="0">
                <a:solidFill>
                  <a:srgbClr val="996600"/>
                </a:solidFill>
              </a:rPr>
              <a:t>s</a:t>
            </a:r>
            <a:endParaRPr lang="en-US" sz="2400" dirty="0"/>
          </a:p>
        </p:txBody>
      </p:sp>
      <p:grpSp>
        <p:nvGrpSpPr>
          <p:cNvPr id="2" name="Group 1106"/>
          <p:cNvGrpSpPr>
            <a:grpSpLocks/>
          </p:cNvGrpSpPr>
          <p:nvPr/>
        </p:nvGrpSpPr>
        <p:grpSpPr bwMode="auto">
          <a:xfrm>
            <a:off x="1295400" y="2514600"/>
            <a:ext cx="6096000" cy="2362200"/>
            <a:chOff x="816" y="1584"/>
            <a:chExt cx="3840" cy="1488"/>
          </a:xfrm>
        </p:grpSpPr>
        <p:grpSp>
          <p:nvGrpSpPr>
            <p:cNvPr id="3" name="Group 1102"/>
            <p:cNvGrpSpPr>
              <a:grpSpLocks/>
            </p:cNvGrpSpPr>
            <p:nvPr/>
          </p:nvGrpSpPr>
          <p:grpSpPr bwMode="auto">
            <a:xfrm>
              <a:off x="1152" y="1584"/>
              <a:ext cx="3504" cy="1488"/>
              <a:chOff x="1152" y="1584"/>
              <a:chExt cx="3504" cy="1488"/>
            </a:xfrm>
          </p:grpSpPr>
          <p:sp>
            <p:nvSpPr>
              <p:cNvPr id="25614" name="Oval 1052"/>
              <p:cNvSpPr>
                <a:spLocks noChangeArrowheads="1"/>
              </p:cNvSpPr>
              <p:nvPr/>
            </p:nvSpPr>
            <p:spPr bwMode="auto">
              <a:xfrm>
                <a:off x="3888" y="2496"/>
                <a:ext cx="240" cy="240"/>
              </a:xfrm>
              <a:prstGeom prst="ellipse">
                <a:avLst/>
              </a:prstGeom>
              <a:solidFill>
                <a:srgbClr val="0099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15" name="Oval 1053"/>
              <p:cNvSpPr>
                <a:spLocks noChangeArrowheads="1"/>
              </p:cNvSpPr>
              <p:nvPr/>
            </p:nvSpPr>
            <p:spPr bwMode="auto">
              <a:xfrm>
                <a:off x="3888" y="1872"/>
                <a:ext cx="240" cy="240"/>
              </a:xfrm>
              <a:prstGeom prst="ellipse">
                <a:avLst/>
              </a:prstGeom>
              <a:solidFill>
                <a:srgbClr val="0099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16" name="Oval 1033"/>
              <p:cNvSpPr>
                <a:spLocks noChangeArrowheads="1"/>
              </p:cNvSpPr>
              <p:nvPr/>
            </p:nvSpPr>
            <p:spPr bwMode="auto">
              <a:xfrm>
                <a:off x="1968" y="1584"/>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17" name="Oval 1034"/>
              <p:cNvSpPr>
                <a:spLocks noChangeArrowheads="1"/>
              </p:cNvSpPr>
              <p:nvPr/>
            </p:nvSpPr>
            <p:spPr bwMode="auto">
              <a:xfrm>
                <a:off x="1968" y="1968"/>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18" name="Oval 1035"/>
              <p:cNvSpPr>
                <a:spLocks noChangeArrowheads="1"/>
              </p:cNvSpPr>
              <p:nvPr/>
            </p:nvSpPr>
            <p:spPr bwMode="auto">
              <a:xfrm>
                <a:off x="1968" y="2400"/>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19" name="Oval 1036"/>
              <p:cNvSpPr>
                <a:spLocks noChangeArrowheads="1"/>
              </p:cNvSpPr>
              <p:nvPr/>
            </p:nvSpPr>
            <p:spPr bwMode="auto">
              <a:xfrm>
                <a:off x="1968" y="2832"/>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0" name="Rectangle 1037"/>
              <p:cNvSpPr>
                <a:spLocks noChangeArrowheads="1"/>
              </p:cNvSpPr>
              <p:nvPr/>
            </p:nvSpPr>
            <p:spPr bwMode="auto">
              <a:xfrm>
                <a:off x="1152" y="1920"/>
                <a:ext cx="144" cy="144"/>
              </a:xfrm>
              <a:prstGeom prst="rect">
                <a:avLst/>
              </a:prstGeom>
              <a:solidFill>
                <a:srgbClr val="0000FF"/>
              </a:solidFill>
              <a:ln w="9525">
                <a:solidFill>
                  <a:schemeClr val="tx1"/>
                </a:solidFill>
                <a:miter lim="800000"/>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1" name="Rectangle 1038"/>
              <p:cNvSpPr>
                <a:spLocks noChangeArrowheads="1"/>
              </p:cNvSpPr>
              <p:nvPr/>
            </p:nvSpPr>
            <p:spPr bwMode="auto">
              <a:xfrm>
                <a:off x="1152" y="2256"/>
                <a:ext cx="144" cy="144"/>
              </a:xfrm>
              <a:prstGeom prst="rect">
                <a:avLst/>
              </a:prstGeom>
              <a:solidFill>
                <a:srgbClr val="0000FF"/>
              </a:solidFill>
              <a:ln w="9525">
                <a:solidFill>
                  <a:schemeClr val="tx1"/>
                </a:solidFill>
                <a:miter lim="800000"/>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2" name="Rectangle 1039"/>
              <p:cNvSpPr>
                <a:spLocks noChangeArrowheads="1"/>
              </p:cNvSpPr>
              <p:nvPr/>
            </p:nvSpPr>
            <p:spPr bwMode="auto">
              <a:xfrm>
                <a:off x="1152" y="2640"/>
                <a:ext cx="144" cy="144"/>
              </a:xfrm>
              <a:prstGeom prst="rect">
                <a:avLst/>
              </a:prstGeom>
              <a:solidFill>
                <a:srgbClr val="0000FF"/>
              </a:solidFill>
              <a:ln w="9525">
                <a:solidFill>
                  <a:schemeClr val="tx1"/>
                </a:solidFill>
                <a:miter lim="800000"/>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3" name="Line 1040"/>
              <p:cNvSpPr>
                <a:spLocks noChangeShapeType="1"/>
              </p:cNvSpPr>
              <p:nvPr/>
            </p:nvSpPr>
            <p:spPr bwMode="auto">
              <a:xfrm flipV="1">
                <a:off x="1296" y="1728"/>
                <a:ext cx="672" cy="24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4" name="Line 1041"/>
              <p:cNvSpPr>
                <a:spLocks noChangeShapeType="1"/>
              </p:cNvSpPr>
              <p:nvPr/>
            </p:nvSpPr>
            <p:spPr bwMode="auto">
              <a:xfrm>
                <a:off x="1296" y="1968"/>
                <a:ext cx="672" cy="96"/>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5" name="Line 1042"/>
              <p:cNvSpPr>
                <a:spLocks noChangeShapeType="1"/>
              </p:cNvSpPr>
              <p:nvPr/>
            </p:nvSpPr>
            <p:spPr bwMode="auto">
              <a:xfrm>
                <a:off x="1296" y="1968"/>
                <a:ext cx="672" cy="528"/>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6" name="Line 1043"/>
              <p:cNvSpPr>
                <a:spLocks noChangeShapeType="1"/>
              </p:cNvSpPr>
              <p:nvPr/>
            </p:nvSpPr>
            <p:spPr bwMode="auto">
              <a:xfrm>
                <a:off x="1296" y="1968"/>
                <a:ext cx="672" cy="96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7" name="Line 1044"/>
              <p:cNvSpPr>
                <a:spLocks noChangeShapeType="1"/>
              </p:cNvSpPr>
              <p:nvPr/>
            </p:nvSpPr>
            <p:spPr bwMode="auto">
              <a:xfrm flipV="1">
                <a:off x="1296" y="1728"/>
                <a:ext cx="672" cy="576"/>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8" name="Line 1045"/>
              <p:cNvSpPr>
                <a:spLocks noChangeShapeType="1"/>
              </p:cNvSpPr>
              <p:nvPr/>
            </p:nvSpPr>
            <p:spPr bwMode="auto">
              <a:xfrm>
                <a:off x="1296" y="2304"/>
                <a:ext cx="672" cy="624"/>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29" name="Line 1046"/>
              <p:cNvSpPr>
                <a:spLocks noChangeShapeType="1"/>
              </p:cNvSpPr>
              <p:nvPr/>
            </p:nvSpPr>
            <p:spPr bwMode="auto">
              <a:xfrm flipV="1">
                <a:off x="1296" y="2112"/>
                <a:ext cx="672" cy="576"/>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0" name="Line 1047"/>
              <p:cNvSpPr>
                <a:spLocks noChangeShapeType="1"/>
              </p:cNvSpPr>
              <p:nvPr/>
            </p:nvSpPr>
            <p:spPr bwMode="auto">
              <a:xfrm flipV="1">
                <a:off x="1296" y="2544"/>
                <a:ext cx="672" cy="144"/>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1" name="Line 1048"/>
              <p:cNvSpPr>
                <a:spLocks noChangeShapeType="1"/>
              </p:cNvSpPr>
              <p:nvPr/>
            </p:nvSpPr>
            <p:spPr bwMode="auto">
              <a:xfrm>
                <a:off x="1296" y="2688"/>
                <a:ext cx="672" cy="24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2" name="Line 1049"/>
              <p:cNvSpPr>
                <a:spLocks noChangeShapeType="1"/>
              </p:cNvSpPr>
              <p:nvPr/>
            </p:nvSpPr>
            <p:spPr bwMode="auto">
              <a:xfrm flipV="1">
                <a:off x="1296" y="2064"/>
                <a:ext cx="672" cy="24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3" name="Line 1050"/>
              <p:cNvSpPr>
                <a:spLocks noChangeShapeType="1"/>
              </p:cNvSpPr>
              <p:nvPr/>
            </p:nvSpPr>
            <p:spPr bwMode="auto">
              <a:xfrm>
                <a:off x="1296" y="2304"/>
                <a:ext cx="672" cy="192"/>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4" name="Line 1051"/>
              <p:cNvSpPr>
                <a:spLocks noChangeShapeType="1"/>
              </p:cNvSpPr>
              <p:nvPr/>
            </p:nvSpPr>
            <p:spPr bwMode="auto">
              <a:xfrm flipV="1">
                <a:off x="1296" y="1728"/>
                <a:ext cx="672" cy="96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5" name="Line 1062"/>
              <p:cNvSpPr>
                <a:spLocks noChangeShapeType="1"/>
              </p:cNvSpPr>
              <p:nvPr/>
            </p:nvSpPr>
            <p:spPr bwMode="auto">
              <a:xfrm flipV="1">
                <a:off x="4128" y="2016"/>
                <a:ext cx="528" cy="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6" name="Line 1063"/>
              <p:cNvSpPr>
                <a:spLocks noChangeShapeType="1"/>
              </p:cNvSpPr>
              <p:nvPr/>
            </p:nvSpPr>
            <p:spPr bwMode="auto">
              <a:xfrm flipV="1">
                <a:off x="4128" y="2640"/>
                <a:ext cx="528" cy="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7" name="Oval 1065"/>
              <p:cNvSpPr>
                <a:spLocks noChangeArrowheads="1"/>
              </p:cNvSpPr>
              <p:nvPr/>
            </p:nvSpPr>
            <p:spPr bwMode="auto">
              <a:xfrm>
                <a:off x="3120" y="1584"/>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8" name="Oval 1066"/>
              <p:cNvSpPr>
                <a:spLocks noChangeArrowheads="1"/>
              </p:cNvSpPr>
              <p:nvPr/>
            </p:nvSpPr>
            <p:spPr bwMode="auto">
              <a:xfrm>
                <a:off x="3120" y="2832"/>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39" name="Oval 1067"/>
              <p:cNvSpPr>
                <a:spLocks noChangeArrowheads="1"/>
              </p:cNvSpPr>
              <p:nvPr/>
            </p:nvSpPr>
            <p:spPr bwMode="auto">
              <a:xfrm>
                <a:off x="3120" y="2400"/>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0" name="Oval 1068"/>
              <p:cNvSpPr>
                <a:spLocks noChangeArrowheads="1"/>
              </p:cNvSpPr>
              <p:nvPr/>
            </p:nvSpPr>
            <p:spPr bwMode="auto">
              <a:xfrm>
                <a:off x="3120" y="1968"/>
                <a:ext cx="240" cy="240"/>
              </a:xfrm>
              <a:prstGeom prst="ellipse">
                <a:avLst/>
              </a:prstGeom>
              <a:solidFill>
                <a:srgbClr val="996600"/>
              </a:solidFill>
              <a:ln w="9525">
                <a:solidFill>
                  <a:schemeClr val="tx1"/>
                </a:solidFill>
                <a:round/>
                <a:headEnd/>
                <a:tailEn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4" name="Group 1070"/>
              <p:cNvGrpSpPr>
                <a:grpSpLocks/>
              </p:cNvGrpSpPr>
              <p:nvPr/>
            </p:nvGrpSpPr>
            <p:grpSpPr bwMode="auto">
              <a:xfrm>
                <a:off x="3360" y="1728"/>
                <a:ext cx="528" cy="1248"/>
                <a:chOff x="2592" y="1776"/>
                <a:chExt cx="528" cy="1248"/>
              </a:xfrm>
            </p:grpSpPr>
            <p:sp>
              <p:nvSpPr>
                <p:cNvPr id="25662" name="Line 1071"/>
                <p:cNvSpPr>
                  <a:spLocks noChangeShapeType="1"/>
                </p:cNvSpPr>
                <p:nvPr/>
              </p:nvSpPr>
              <p:spPr bwMode="auto">
                <a:xfrm>
                  <a:off x="2592" y="1776"/>
                  <a:ext cx="528" cy="288"/>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3" name="Line 1072"/>
                <p:cNvSpPr>
                  <a:spLocks noChangeShapeType="1"/>
                </p:cNvSpPr>
                <p:nvPr/>
              </p:nvSpPr>
              <p:spPr bwMode="auto">
                <a:xfrm>
                  <a:off x="2592" y="1776"/>
                  <a:ext cx="528" cy="864"/>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4" name="Line 1073"/>
                <p:cNvSpPr>
                  <a:spLocks noChangeShapeType="1"/>
                </p:cNvSpPr>
                <p:nvPr/>
              </p:nvSpPr>
              <p:spPr bwMode="auto">
                <a:xfrm flipV="1">
                  <a:off x="2592" y="2064"/>
                  <a:ext cx="528" cy="48"/>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5" name="Line 1074"/>
                <p:cNvSpPr>
                  <a:spLocks noChangeShapeType="1"/>
                </p:cNvSpPr>
                <p:nvPr/>
              </p:nvSpPr>
              <p:spPr bwMode="auto">
                <a:xfrm>
                  <a:off x="2592" y="2112"/>
                  <a:ext cx="528" cy="528"/>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6" name="Line 1075"/>
                <p:cNvSpPr>
                  <a:spLocks noChangeShapeType="1"/>
                </p:cNvSpPr>
                <p:nvPr/>
              </p:nvSpPr>
              <p:spPr bwMode="auto">
                <a:xfrm flipV="1">
                  <a:off x="2592" y="2064"/>
                  <a:ext cx="528" cy="48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7" name="Line 1076"/>
                <p:cNvSpPr>
                  <a:spLocks noChangeShapeType="1"/>
                </p:cNvSpPr>
                <p:nvPr/>
              </p:nvSpPr>
              <p:spPr bwMode="auto">
                <a:xfrm>
                  <a:off x="2592" y="2544"/>
                  <a:ext cx="528" cy="144"/>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8" name="Line 1077"/>
                <p:cNvSpPr>
                  <a:spLocks noChangeShapeType="1"/>
                </p:cNvSpPr>
                <p:nvPr/>
              </p:nvSpPr>
              <p:spPr bwMode="auto">
                <a:xfrm flipV="1">
                  <a:off x="2592" y="2064"/>
                  <a:ext cx="528" cy="960"/>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9" name="Line 1078"/>
                <p:cNvSpPr>
                  <a:spLocks noChangeShapeType="1"/>
                </p:cNvSpPr>
                <p:nvPr/>
              </p:nvSpPr>
              <p:spPr bwMode="auto">
                <a:xfrm flipV="1">
                  <a:off x="2592" y="2640"/>
                  <a:ext cx="528" cy="384"/>
                </a:xfrm>
                <a:prstGeom prst="line">
                  <a:avLst/>
                </a:prstGeom>
                <a:noFill/>
                <a:ln w="9525">
                  <a:solidFill>
                    <a:schemeClr val="tx1"/>
                  </a:solidFill>
                  <a:round/>
                  <a:headEnd/>
                  <a:tailEnd type="triangle" w="med" len="med"/>
                </a:ln>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5642" name="Line 1081"/>
              <p:cNvSpPr>
                <a:spLocks noChangeShapeType="1"/>
              </p:cNvSpPr>
              <p:nvPr/>
            </p:nvSpPr>
            <p:spPr bwMode="auto">
              <a:xfrm>
                <a:off x="2208" y="1728"/>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3" name="Line 1083"/>
              <p:cNvSpPr>
                <a:spLocks noChangeShapeType="1"/>
              </p:cNvSpPr>
              <p:nvPr/>
            </p:nvSpPr>
            <p:spPr bwMode="auto">
              <a:xfrm>
                <a:off x="2208" y="1728"/>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4" name="Line 1084"/>
              <p:cNvSpPr>
                <a:spLocks noChangeShapeType="1"/>
              </p:cNvSpPr>
              <p:nvPr/>
            </p:nvSpPr>
            <p:spPr bwMode="auto">
              <a:xfrm>
                <a:off x="2208" y="2544"/>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5" name="Line 1085"/>
              <p:cNvSpPr>
                <a:spLocks noChangeShapeType="1"/>
              </p:cNvSpPr>
              <p:nvPr/>
            </p:nvSpPr>
            <p:spPr bwMode="auto">
              <a:xfrm>
                <a:off x="2208" y="2976"/>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6" name="Line 1086"/>
              <p:cNvSpPr>
                <a:spLocks noChangeShapeType="1"/>
              </p:cNvSpPr>
              <p:nvPr/>
            </p:nvSpPr>
            <p:spPr bwMode="auto">
              <a:xfrm>
                <a:off x="2208" y="2112"/>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7" name="Line 1087"/>
              <p:cNvSpPr>
                <a:spLocks noChangeShapeType="1"/>
              </p:cNvSpPr>
              <p:nvPr/>
            </p:nvSpPr>
            <p:spPr bwMode="auto">
              <a:xfrm>
                <a:off x="2208" y="2544"/>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8" name="Line 1088"/>
              <p:cNvSpPr>
                <a:spLocks noChangeShapeType="1"/>
              </p:cNvSpPr>
              <p:nvPr/>
            </p:nvSpPr>
            <p:spPr bwMode="auto">
              <a:xfrm flipV="1">
                <a:off x="2208" y="2400"/>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49" name="Line 1089"/>
              <p:cNvSpPr>
                <a:spLocks noChangeShapeType="1"/>
              </p:cNvSpPr>
              <p:nvPr/>
            </p:nvSpPr>
            <p:spPr bwMode="auto">
              <a:xfrm flipV="1">
                <a:off x="2208" y="2832"/>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0" name="Line 1090"/>
              <p:cNvSpPr>
                <a:spLocks noChangeShapeType="1"/>
              </p:cNvSpPr>
              <p:nvPr/>
            </p:nvSpPr>
            <p:spPr bwMode="auto">
              <a:xfrm>
                <a:off x="2208" y="2112"/>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1" name="Line 1091"/>
              <p:cNvSpPr>
                <a:spLocks noChangeShapeType="1"/>
              </p:cNvSpPr>
              <p:nvPr/>
            </p:nvSpPr>
            <p:spPr bwMode="auto">
              <a:xfrm flipV="1">
                <a:off x="2736" y="2112"/>
                <a:ext cx="384"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2" name="Line 1092"/>
              <p:cNvSpPr>
                <a:spLocks noChangeShapeType="1"/>
              </p:cNvSpPr>
              <p:nvPr/>
            </p:nvSpPr>
            <p:spPr bwMode="auto">
              <a:xfrm flipV="1">
                <a:off x="2208" y="1968"/>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3" name="Line 1093"/>
              <p:cNvSpPr>
                <a:spLocks noChangeShapeType="1"/>
              </p:cNvSpPr>
              <p:nvPr/>
            </p:nvSpPr>
            <p:spPr bwMode="auto">
              <a:xfrm>
                <a:off x="2736" y="1728"/>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4" name="Line 1094"/>
              <p:cNvSpPr>
                <a:spLocks noChangeShapeType="1"/>
              </p:cNvSpPr>
              <p:nvPr/>
            </p:nvSpPr>
            <p:spPr bwMode="auto">
              <a:xfrm>
                <a:off x="2736" y="2112"/>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5" name="Line 1095"/>
              <p:cNvSpPr>
                <a:spLocks noChangeShapeType="1"/>
              </p:cNvSpPr>
              <p:nvPr/>
            </p:nvSpPr>
            <p:spPr bwMode="auto">
              <a:xfrm>
                <a:off x="2736" y="2544"/>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6" name="Line 1096"/>
              <p:cNvSpPr>
                <a:spLocks noChangeShapeType="1"/>
              </p:cNvSpPr>
              <p:nvPr/>
            </p:nvSpPr>
            <p:spPr bwMode="auto">
              <a:xfrm>
                <a:off x="2736" y="2976"/>
                <a:ext cx="384" cy="0"/>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7" name="Line 1097"/>
              <p:cNvSpPr>
                <a:spLocks noChangeShapeType="1"/>
              </p:cNvSpPr>
              <p:nvPr/>
            </p:nvSpPr>
            <p:spPr bwMode="auto">
              <a:xfrm>
                <a:off x="2736" y="2832"/>
                <a:ext cx="384"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8" name="Line 1098"/>
              <p:cNvSpPr>
                <a:spLocks noChangeShapeType="1"/>
              </p:cNvSpPr>
              <p:nvPr/>
            </p:nvSpPr>
            <p:spPr bwMode="auto">
              <a:xfrm flipV="1">
                <a:off x="2832" y="1728"/>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59" name="Line 1099"/>
              <p:cNvSpPr>
                <a:spLocks noChangeShapeType="1"/>
              </p:cNvSpPr>
              <p:nvPr/>
            </p:nvSpPr>
            <p:spPr bwMode="auto">
              <a:xfrm flipV="1">
                <a:off x="2784" y="2544"/>
                <a:ext cx="336"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0" name="Line 1100"/>
              <p:cNvSpPr>
                <a:spLocks noChangeShapeType="1"/>
              </p:cNvSpPr>
              <p:nvPr/>
            </p:nvSpPr>
            <p:spPr bwMode="auto">
              <a:xfrm>
                <a:off x="2736" y="2400"/>
                <a:ext cx="384" cy="144"/>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61" name="Line 1101"/>
              <p:cNvSpPr>
                <a:spLocks noChangeShapeType="1"/>
              </p:cNvSpPr>
              <p:nvPr/>
            </p:nvSpPr>
            <p:spPr bwMode="auto">
              <a:xfrm>
                <a:off x="2688" y="1920"/>
                <a:ext cx="432" cy="192"/>
              </a:xfrm>
              <a:prstGeom prst="line">
                <a:avLst/>
              </a:prstGeom>
              <a:noFill/>
              <a:ln w="9525">
                <a:solidFill>
                  <a:schemeClr val="tx1"/>
                </a:solidFill>
                <a:prstDash val="sysDot"/>
                <a:round/>
                <a:headEnd/>
                <a:tailEn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5611" name="Line 1103"/>
            <p:cNvSpPr>
              <a:spLocks noChangeShapeType="1"/>
            </p:cNvSpPr>
            <p:nvPr/>
          </p:nvSpPr>
          <p:spPr bwMode="auto">
            <a:xfrm>
              <a:off x="816" y="1968"/>
              <a:ext cx="336" cy="0"/>
            </a:xfrm>
            <a:prstGeom prst="line">
              <a:avLst/>
            </a:prstGeom>
            <a:noFill/>
            <a:ln w="9525">
              <a:solidFill>
                <a:schemeClr val="tx1"/>
              </a:solidFill>
              <a:round/>
              <a:headEnd/>
              <a:tailEnd type="triangle" w="med" len="me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12" name="Line 1104"/>
            <p:cNvSpPr>
              <a:spLocks noChangeShapeType="1"/>
            </p:cNvSpPr>
            <p:nvPr/>
          </p:nvSpPr>
          <p:spPr bwMode="auto">
            <a:xfrm>
              <a:off x="816" y="2736"/>
              <a:ext cx="336" cy="0"/>
            </a:xfrm>
            <a:prstGeom prst="line">
              <a:avLst/>
            </a:prstGeom>
            <a:noFill/>
            <a:ln w="9525">
              <a:solidFill>
                <a:schemeClr val="tx1"/>
              </a:solidFill>
              <a:round/>
              <a:headEnd/>
              <a:tailEnd type="triangle" w="med" len="me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13" name="Line 1105"/>
            <p:cNvSpPr>
              <a:spLocks noChangeShapeType="1"/>
            </p:cNvSpPr>
            <p:nvPr/>
          </p:nvSpPr>
          <p:spPr bwMode="auto">
            <a:xfrm>
              <a:off x="816" y="2352"/>
              <a:ext cx="336" cy="0"/>
            </a:xfrm>
            <a:prstGeom prst="line">
              <a:avLst/>
            </a:prstGeom>
            <a:noFill/>
            <a:ln w="9525">
              <a:solidFill>
                <a:schemeClr val="tx1"/>
              </a:solidFill>
              <a:round/>
              <a:headEnd/>
              <a:tailEnd type="triangle" w="med" len="med"/>
            </a:ln>
          </p:spPr>
          <p:txBody>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676400"/>
            <a:ext cx="8153400" cy="2862322"/>
          </a:xfrm>
          <a:prstGeom prst="rect">
            <a:avLst/>
          </a:prstGeom>
        </p:spPr>
        <p:txBody>
          <a:bodyPr wrap="square">
            <a:spAutoFit/>
          </a:bodyPr>
          <a:lstStyle/>
          <a:p>
            <a:pPr>
              <a:buFontTx/>
              <a:buNone/>
            </a:pPr>
            <a:r>
              <a:rPr lang="en-US" sz="3600" dirty="0" smtClean="0"/>
              <a:t>1.	set </a:t>
            </a:r>
            <a:r>
              <a:rPr lang="en-US" sz="3600" dirty="0" err="1" smtClean="0"/>
              <a:t>w</a:t>
            </a:r>
            <a:r>
              <a:rPr lang="en-US" sz="3600" baseline="-25000" dirty="0" err="1" smtClean="0"/>
              <a:t>ij</a:t>
            </a:r>
            <a:r>
              <a:rPr lang="en-US" sz="3600" dirty="0" smtClean="0"/>
              <a:t> = 0  1 &lt;= </a:t>
            </a:r>
            <a:r>
              <a:rPr lang="en-US" sz="3600" dirty="0" err="1" smtClean="0"/>
              <a:t>i</a:t>
            </a:r>
            <a:r>
              <a:rPr lang="en-US" sz="3600" dirty="0" smtClean="0"/>
              <a:t> &lt;= n, 1 &lt;= j &lt;= m</a:t>
            </a:r>
          </a:p>
          <a:p>
            <a:pPr>
              <a:buFontTx/>
              <a:buNone/>
            </a:pPr>
            <a:r>
              <a:rPr lang="en-US" sz="3600" dirty="0" smtClean="0"/>
              <a:t>	for each training pair </a:t>
            </a:r>
            <a:r>
              <a:rPr lang="en-US" sz="3600" b="1" dirty="0" smtClean="0"/>
              <a:t>s:t</a:t>
            </a:r>
          </a:p>
          <a:p>
            <a:pPr>
              <a:buFontTx/>
              <a:buNone/>
            </a:pPr>
            <a:r>
              <a:rPr lang="en-US" sz="3600" dirty="0" smtClean="0"/>
              <a:t>2.			x</a:t>
            </a:r>
            <a:r>
              <a:rPr lang="en-US" sz="3600" baseline="-25000" dirty="0" smtClean="0"/>
              <a:t>i</a:t>
            </a:r>
            <a:r>
              <a:rPr lang="en-US" sz="3600" dirty="0" smtClean="0"/>
              <a:t> = </a:t>
            </a:r>
            <a:r>
              <a:rPr lang="en-US" sz="3600" dirty="0" err="1" smtClean="0"/>
              <a:t>s</a:t>
            </a:r>
            <a:r>
              <a:rPr lang="en-US" sz="3600" baseline="-25000" dirty="0" err="1" smtClean="0"/>
              <a:t>i</a:t>
            </a:r>
            <a:endParaRPr lang="en-US" sz="3600" baseline="-25000" dirty="0" smtClean="0"/>
          </a:p>
          <a:p>
            <a:pPr>
              <a:buFontTx/>
              <a:buNone/>
            </a:pPr>
            <a:r>
              <a:rPr lang="en-US" sz="3600" dirty="0" smtClean="0"/>
              <a:t>3.			</a:t>
            </a:r>
            <a:r>
              <a:rPr lang="en-US" sz="3600" dirty="0" err="1" smtClean="0"/>
              <a:t>y</a:t>
            </a:r>
            <a:r>
              <a:rPr lang="en-US" sz="3600" baseline="-25000" dirty="0" err="1" smtClean="0"/>
              <a:t>j</a:t>
            </a:r>
            <a:r>
              <a:rPr lang="en-US" sz="3600" dirty="0" smtClean="0"/>
              <a:t> = </a:t>
            </a:r>
            <a:r>
              <a:rPr lang="en-US" sz="3600" dirty="0" err="1" smtClean="0"/>
              <a:t>t</a:t>
            </a:r>
            <a:r>
              <a:rPr lang="en-US" sz="3600" baseline="-25000" dirty="0" err="1" smtClean="0"/>
              <a:t>j</a:t>
            </a:r>
            <a:endParaRPr lang="en-US" sz="3600" baseline="-25000" dirty="0" smtClean="0"/>
          </a:p>
          <a:p>
            <a:pPr>
              <a:buFontTx/>
              <a:buNone/>
            </a:pPr>
            <a:r>
              <a:rPr lang="en-US" sz="3600" dirty="0" smtClean="0"/>
              <a:t>4.			</a:t>
            </a:r>
            <a:r>
              <a:rPr lang="en-US" sz="3600" dirty="0" err="1" smtClean="0"/>
              <a:t>w</a:t>
            </a:r>
            <a:r>
              <a:rPr lang="en-US" sz="3600" baseline="-25000" dirty="0" err="1" smtClean="0"/>
              <a:t>ij</a:t>
            </a:r>
            <a:r>
              <a:rPr lang="en-US" sz="3600" dirty="0" smtClean="0"/>
              <a:t>(new) = </a:t>
            </a:r>
            <a:r>
              <a:rPr lang="en-US" sz="3600" dirty="0" err="1" smtClean="0"/>
              <a:t>w</a:t>
            </a:r>
            <a:r>
              <a:rPr lang="en-US" sz="3600" baseline="-25000" dirty="0" err="1" smtClean="0"/>
              <a:t>ij</a:t>
            </a:r>
            <a:r>
              <a:rPr lang="en-US" sz="3600" dirty="0" smtClean="0"/>
              <a:t>(old) + </a:t>
            </a:r>
            <a:r>
              <a:rPr lang="en-US" sz="3600" dirty="0" err="1" smtClean="0"/>
              <a:t>x</a:t>
            </a:r>
            <a:r>
              <a:rPr lang="en-US" sz="3600" baseline="-25000" dirty="0" err="1" smtClean="0"/>
              <a:t>i</a:t>
            </a:r>
            <a:r>
              <a:rPr lang="en-US" sz="3600" dirty="0" err="1" smtClean="0"/>
              <a:t>y</a:t>
            </a:r>
            <a:r>
              <a:rPr lang="en-US" sz="3600" baseline="-25000" dirty="0" err="1" smtClean="0"/>
              <a:t>j</a:t>
            </a:r>
            <a:endParaRPr lang="en-US" sz="3600" baseline="-25000" dirty="0"/>
          </a:p>
        </p:txBody>
      </p:sp>
      <p:sp>
        <p:nvSpPr>
          <p:cNvPr id="5" name="Rectangle 4"/>
          <p:cNvSpPr/>
          <p:nvPr/>
        </p:nvSpPr>
        <p:spPr>
          <a:xfrm>
            <a:off x="685800" y="457200"/>
            <a:ext cx="7315200" cy="707886"/>
          </a:xfrm>
          <a:prstGeom prst="rect">
            <a:avLst/>
          </a:prstGeom>
        </p:spPr>
        <p:txBody>
          <a:bodyPr wrap="square">
            <a:spAutoFit/>
          </a:bodyPr>
          <a:lstStyle/>
          <a:p>
            <a:pPr lvl="0" algn="ctr">
              <a:spcBef>
                <a:spcPct val="0"/>
              </a:spcBef>
              <a:defRPr/>
            </a:pPr>
            <a:r>
              <a:rPr lang="en-US" sz="4000" b="1" dirty="0" err="1" smtClean="0"/>
              <a:t>Hebb</a:t>
            </a:r>
            <a:r>
              <a:rPr lang="en-US" sz="4000" b="1" dirty="0" smtClean="0"/>
              <a:t> Rule for Pattern Association</a:t>
            </a:r>
            <a:endParaRPr lang="en-US" sz="4000"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nb-NO" dirty="0" smtClean="0"/>
              <a:t>Auto-Associative Memory</a:t>
            </a:r>
            <a:endParaRPr lang="en-IN"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lgn="just"/>
            <a:r>
              <a:rPr lang="en-IN" dirty="0" smtClean="0"/>
              <a:t>     Auto-associative memories are content based memories which can recall a stored sequence when they are presented with a fragment or a noisy version of it. </a:t>
            </a:r>
          </a:p>
          <a:p>
            <a:pPr algn="just"/>
            <a:r>
              <a:rPr lang="en-IN" dirty="0" smtClean="0"/>
              <a:t>     They are very effective in de-noising the input or removing interference from the input which makes them a promising first step in solving the cocktail party problem. </a:t>
            </a:r>
          </a:p>
          <a:p>
            <a:pPr algn="just"/>
            <a:r>
              <a:rPr lang="en-IN" dirty="0" smtClean="0"/>
              <a:t>      The simplest version of auto-associative memory is linear associate which is a 2-layer feed-forward fully connected neural network where the output is constructed in a single feed-forward computation. The figure below illustrates its basic connectivity</a:t>
            </a: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Alternative or linear Associative </a:t>
            </a:r>
            <a:endParaRPr lang="en-IN" dirty="0"/>
          </a:p>
        </p:txBody>
      </p:sp>
      <p:sp>
        <p:nvSpPr>
          <p:cNvPr id="4" name="Rectangle 3"/>
          <p:cNvSpPr>
            <a:spLocks noGrp="1" noChangeArrowheads="1"/>
          </p:cNvSpPr>
          <p:nvPr>
            <p:ph idx="1"/>
          </p:nvPr>
        </p:nvSpPr>
        <p:spPr/>
        <p:txBody>
          <a:bodyPr/>
          <a:lstStyle/>
          <a:p>
            <a:r>
              <a:rPr lang="en-US" dirty="0"/>
              <a:t>s</a:t>
            </a:r>
            <a:r>
              <a:rPr lang="en-US" baseline="-25000" dirty="0"/>
              <a:t>1</a:t>
            </a:r>
            <a:r>
              <a:rPr lang="en-US" dirty="0"/>
              <a:t> = (1 -1 -1), s</a:t>
            </a:r>
            <a:r>
              <a:rPr lang="en-US" baseline="-25000" dirty="0"/>
              <a:t>2</a:t>
            </a:r>
            <a:r>
              <a:rPr lang="en-US" dirty="0"/>
              <a:t> = (-1 1 1)</a:t>
            </a:r>
          </a:p>
          <a:p>
            <a:r>
              <a:rPr lang="en-US" dirty="0"/>
              <a:t>t</a:t>
            </a:r>
            <a:r>
              <a:rPr lang="en-US" baseline="-25000" dirty="0"/>
              <a:t>1</a:t>
            </a:r>
            <a:r>
              <a:rPr lang="en-US" dirty="0"/>
              <a:t> = (1 -1), t</a:t>
            </a:r>
            <a:r>
              <a:rPr lang="en-US" baseline="-25000" dirty="0"/>
              <a:t>2</a:t>
            </a:r>
            <a:r>
              <a:rPr lang="en-US" dirty="0"/>
              <a:t> = (-1 1)</a:t>
            </a:r>
          </a:p>
          <a:p>
            <a:endParaRPr lang="en-US" dirty="0"/>
          </a:p>
          <a:p>
            <a:pPr>
              <a:buFontTx/>
              <a:buNone/>
            </a:pPr>
            <a:r>
              <a:rPr lang="en-US" dirty="0"/>
              <a:t>   1 -1      1 -1               2  -2</a:t>
            </a:r>
          </a:p>
          <a:p>
            <a:pPr>
              <a:buFontTx/>
              <a:buNone/>
            </a:pPr>
            <a:r>
              <a:rPr lang="en-US" dirty="0"/>
              <a:t>  -1  1     -1  1      =      -2   2</a:t>
            </a:r>
          </a:p>
          <a:p>
            <a:pPr>
              <a:buFontTx/>
              <a:buNone/>
            </a:pPr>
            <a:r>
              <a:rPr lang="en-US" dirty="0"/>
              <a:t>  -1  1                          -2   2</a:t>
            </a:r>
          </a:p>
          <a:p>
            <a:endParaRPr lang="en-US" dirty="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IN" dirty="0"/>
          </a:p>
        </p:txBody>
      </p:sp>
      <p:sp>
        <p:nvSpPr>
          <p:cNvPr id="4" name="Rectangle 3"/>
          <p:cNvSpPr>
            <a:spLocks noGrp="1" noChangeArrowheads="1"/>
          </p:cNvSpPr>
          <p:nvPr>
            <p:ph idx="1"/>
          </p:nvPr>
        </p:nvSpPr>
        <p:spPr/>
        <p:txBody>
          <a:bodyPr/>
          <a:lstStyle/>
          <a:p>
            <a:pPr>
              <a:lnSpc>
                <a:spcPct val="90000"/>
              </a:lnSpc>
            </a:pPr>
            <a:r>
              <a:rPr lang="en-US" dirty="0"/>
              <a:t>s</a:t>
            </a:r>
            <a:r>
              <a:rPr lang="en-US" baseline="-25000" dirty="0"/>
              <a:t>1</a:t>
            </a:r>
            <a:r>
              <a:rPr lang="en-US" dirty="0"/>
              <a:t> = (1 -1 -1), s</a:t>
            </a:r>
            <a:r>
              <a:rPr lang="en-US" baseline="-25000" dirty="0"/>
              <a:t>2</a:t>
            </a:r>
            <a:r>
              <a:rPr lang="en-US" dirty="0"/>
              <a:t> = (-1 1 1)</a:t>
            </a:r>
          </a:p>
          <a:p>
            <a:pPr>
              <a:lnSpc>
                <a:spcPct val="90000"/>
              </a:lnSpc>
            </a:pPr>
            <a:r>
              <a:rPr lang="en-US" dirty="0"/>
              <a:t>t</a:t>
            </a:r>
            <a:r>
              <a:rPr lang="en-US" baseline="-25000" dirty="0"/>
              <a:t>1</a:t>
            </a:r>
            <a:r>
              <a:rPr lang="en-US" dirty="0"/>
              <a:t> = (1 -1), t</a:t>
            </a:r>
            <a:r>
              <a:rPr lang="en-US" baseline="-25000" dirty="0"/>
              <a:t>2</a:t>
            </a:r>
            <a:r>
              <a:rPr lang="en-US" dirty="0"/>
              <a:t> = (-1 1)</a:t>
            </a:r>
          </a:p>
          <a:p>
            <a:pPr>
              <a:lnSpc>
                <a:spcPct val="90000"/>
              </a:lnSpc>
            </a:pPr>
            <a:r>
              <a:rPr lang="en-US" dirty="0"/>
              <a:t>w</a:t>
            </a:r>
            <a:r>
              <a:rPr lang="en-US" baseline="-25000" dirty="0"/>
              <a:t>11</a:t>
            </a:r>
            <a:r>
              <a:rPr lang="en-US" dirty="0"/>
              <a:t> = 1*1 + (-1)(-1) = 2</a:t>
            </a:r>
          </a:p>
          <a:p>
            <a:pPr>
              <a:lnSpc>
                <a:spcPct val="90000"/>
              </a:lnSpc>
            </a:pPr>
            <a:r>
              <a:rPr lang="en-US" dirty="0"/>
              <a:t>w</a:t>
            </a:r>
            <a:r>
              <a:rPr lang="en-US" baseline="-25000" dirty="0"/>
              <a:t>12</a:t>
            </a:r>
            <a:r>
              <a:rPr lang="en-US" dirty="0"/>
              <a:t> = 1*(-1) + (-1)1 = -2</a:t>
            </a:r>
          </a:p>
          <a:p>
            <a:pPr>
              <a:lnSpc>
                <a:spcPct val="90000"/>
              </a:lnSpc>
            </a:pPr>
            <a:r>
              <a:rPr lang="en-US" dirty="0"/>
              <a:t>w</a:t>
            </a:r>
            <a:r>
              <a:rPr lang="en-US" baseline="-25000" dirty="0"/>
              <a:t>21</a:t>
            </a:r>
            <a:r>
              <a:rPr lang="en-US" dirty="0"/>
              <a:t> = (-1)1+ 1(-1) = -2</a:t>
            </a:r>
          </a:p>
          <a:p>
            <a:pPr>
              <a:lnSpc>
                <a:spcPct val="90000"/>
              </a:lnSpc>
            </a:pPr>
            <a:r>
              <a:rPr lang="en-US" dirty="0"/>
              <a:t>w</a:t>
            </a:r>
            <a:r>
              <a:rPr lang="en-US" baseline="-25000" dirty="0"/>
              <a:t>22</a:t>
            </a:r>
            <a:r>
              <a:rPr lang="en-US" dirty="0"/>
              <a:t> = (-1)(-1) + 1(1) = 2</a:t>
            </a:r>
          </a:p>
          <a:p>
            <a:pPr>
              <a:lnSpc>
                <a:spcPct val="90000"/>
              </a:lnSpc>
            </a:pPr>
            <a:r>
              <a:rPr lang="en-US" dirty="0"/>
              <a:t>w</a:t>
            </a:r>
            <a:r>
              <a:rPr lang="en-US" baseline="-25000" dirty="0"/>
              <a:t>31</a:t>
            </a:r>
            <a:r>
              <a:rPr lang="en-US" dirty="0"/>
              <a:t> = (-1)1 + 1(-1) = -2</a:t>
            </a:r>
          </a:p>
          <a:p>
            <a:pPr>
              <a:lnSpc>
                <a:spcPct val="90000"/>
              </a:lnSpc>
            </a:pPr>
            <a:r>
              <a:rPr lang="en-US" dirty="0"/>
              <a:t>w</a:t>
            </a:r>
            <a:r>
              <a:rPr lang="en-US" baseline="-25000" dirty="0"/>
              <a:t>32</a:t>
            </a:r>
            <a:r>
              <a:rPr lang="en-US" dirty="0"/>
              <a:t> = (-1)(-1) + 1*1 = 2</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Final Network</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3810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f(y</a:t>
            </a:r>
            <a:r>
              <a:rPr kumimoji="0" lang="en-US" sz="3200" b="0" i="0" u="none" strike="noStrike" kern="1200" cap="none" spc="0" normalizeH="0" baseline="-25000" noProof="0" smtClean="0">
                <a:ln>
                  <a:noFill/>
                </a:ln>
                <a:solidFill>
                  <a:schemeClr val="tx1"/>
                </a:solidFill>
                <a:effectLst/>
                <a:uLnTx/>
                <a:uFillTx/>
                <a:latin typeface="+mn-lt"/>
                <a:ea typeface="+mn-ea"/>
                <a:cs typeface="+mn-cs"/>
              </a:rPr>
              <a:t>in</a:t>
            </a:r>
            <a:r>
              <a:rPr kumimoji="0" lang="en-US" sz="3200" b="0" i="0" u="none" strike="noStrike" kern="1200" cap="none" spc="0" normalizeH="0" baseline="0" noProof="0" smtClean="0">
                <a:ln>
                  <a:noFill/>
                </a:ln>
                <a:solidFill>
                  <a:schemeClr val="tx1"/>
                </a:solidFill>
                <a:effectLst/>
                <a:uLnTx/>
                <a:uFillTx/>
                <a:latin typeface="+mn-lt"/>
                <a:ea typeface="+mn-ea"/>
                <a:cs typeface="+mn-cs"/>
              </a:rPr>
              <a:t>) = 1 if y</a:t>
            </a:r>
            <a:r>
              <a:rPr kumimoji="0" lang="en-US" sz="3200" b="0" i="0" u="none" strike="noStrike" kern="1200" cap="none" spc="0" normalizeH="0" baseline="-25000" noProof="0" smtClean="0">
                <a:ln>
                  <a:noFill/>
                </a:ln>
                <a:solidFill>
                  <a:schemeClr val="tx1"/>
                </a:solidFill>
                <a:effectLst/>
                <a:uLnTx/>
                <a:uFillTx/>
                <a:latin typeface="+mn-lt"/>
                <a:ea typeface="+mn-ea"/>
                <a:cs typeface="+mn-cs"/>
              </a:rPr>
              <a:t>in</a:t>
            </a:r>
            <a:r>
              <a:rPr kumimoji="0" lang="en-US" sz="3200" b="0" i="0" u="none" strike="noStrike" kern="1200" cap="none" spc="0" normalizeH="0" baseline="0" noProof="0" smtClean="0">
                <a:ln>
                  <a:noFill/>
                </a:ln>
                <a:solidFill>
                  <a:schemeClr val="tx1"/>
                </a:solidFill>
                <a:effectLst/>
                <a:uLnTx/>
                <a:uFillTx/>
                <a:latin typeface="+mn-lt"/>
                <a:ea typeface="+mn-ea"/>
                <a:cs typeface="+mn-cs"/>
              </a:rPr>
              <a:t> &gt; 0, 0 if y</a:t>
            </a:r>
            <a:r>
              <a:rPr kumimoji="0" lang="en-US" sz="3200" b="0" i="0" u="none" strike="noStrike" kern="1200" cap="none" spc="0" normalizeH="0" baseline="-25000" noProof="0" smtClean="0">
                <a:ln>
                  <a:noFill/>
                </a:ln>
                <a:solidFill>
                  <a:schemeClr val="tx1"/>
                </a:solidFill>
                <a:effectLst/>
                <a:uLnTx/>
                <a:uFillTx/>
                <a:latin typeface="+mn-lt"/>
                <a:ea typeface="+mn-ea"/>
                <a:cs typeface="+mn-cs"/>
              </a:rPr>
              <a:t>in</a:t>
            </a:r>
            <a:r>
              <a:rPr kumimoji="0" lang="en-US" sz="3200" b="0" i="0" u="none" strike="noStrike" kern="1200" cap="none" spc="0" normalizeH="0" baseline="0" noProof="0" smtClean="0">
                <a:ln>
                  <a:noFill/>
                </a:ln>
                <a:solidFill>
                  <a:schemeClr val="tx1"/>
                </a:solidFill>
                <a:effectLst/>
                <a:uLnTx/>
                <a:uFillTx/>
                <a:latin typeface="+mn-lt"/>
                <a:ea typeface="+mn-ea"/>
                <a:cs typeface="+mn-cs"/>
              </a:rPr>
              <a:t> = 0, else -1</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Oval 4"/>
          <p:cNvSpPr>
            <a:spLocks noChangeArrowheads="1"/>
          </p:cNvSpPr>
          <p:nvPr/>
        </p:nvSpPr>
        <p:spPr bwMode="auto">
          <a:xfrm>
            <a:off x="2438400" y="2895600"/>
            <a:ext cx="609600" cy="533400"/>
          </a:xfrm>
          <a:prstGeom prst="ellipse">
            <a:avLst/>
          </a:prstGeom>
          <a:solidFill>
            <a:schemeClr val="accent1"/>
          </a:solidFill>
          <a:ln w="9525">
            <a:solidFill>
              <a:schemeClr val="tx1"/>
            </a:solidFill>
            <a:round/>
            <a:headEnd/>
            <a:tailEnd/>
          </a:ln>
          <a:effectLst/>
        </p:spPr>
        <p:txBody>
          <a:bodyPr wrap="none" anchor="ctr"/>
          <a:lstStyle/>
          <a:p>
            <a:pPr algn="ctr"/>
            <a:r>
              <a:rPr lang="en-US"/>
              <a:t>x</a:t>
            </a:r>
            <a:r>
              <a:rPr lang="en-US" baseline="-25000"/>
              <a:t>1</a:t>
            </a:r>
          </a:p>
        </p:txBody>
      </p:sp>
      <p:sp>
        <p:nvSpPr>
          <p:cNvPr id="7" name="Oval 5"/>
          <p:cNvSpPr>
            <a:spLocks noChangeArrowheads="1"/>
          </p:cNvSpPr>
          <p:nvPr/>
        </p:nvSpPr>
        <p:spPr bwMode="auto">
          <a:xfrm>
            <a:off x="2438400" y="4191000"/>
            <a:ext cx="609600" cy="533400"/>
          </a:xfrm>
          <a:prstGeom prst="ellipse">
            <a:avLst/>
          </a:prstGeom>
          <a:solidFill>
            <a:schemeClr val="accent1"/>
          </a:solidFill>
          <a:ln w="9525">
            <a:solidFill>
              <a:schemeClr val="tx1"/>
            </a:solidFill>
            <a:round/>
            <a:headEnd/>
            <a:tailEnd/>
          </a:ln>
          <a:effectLst/>
        </p:spPr>
        <p:txBody>
          <a:bodyPr wrap="none" anchor="ctr"/>
          <a:lstStyle/>
          <a:p>
            <a:pPr algn="ctr"/>
            <a:r>
              <a:rPr lang="en-US"/>
              <a:t>x</a:t>
            </a:r>
            <a:r>
              <a:rPr lang="en-US" baseline="-25000"/>
              <a:t>2</a:t>
            </a:r>
          </a:p>
        </p:txBody>
      </p:sp>
      <p:sp>
        <p:nvSpPr>
          <p:cNvPr id="8" name="Oval 6"/>
          <p:cNvSpPr>
            <a:spLocks noChangeArrowheads="1"/>
          </p:cNvSpPr>
          <p:nvPr/>
        </p:nvSpPr>
        <p:spPr bwMode="auto">
          <a:xfrm>
            <a:off x="2438400" y="5486400"/>
            <a:ext cx="609600" cy="533400"/>
          </a:xfrm>
          <a:prstGeom prst="ellipse">
            <a:avLst/>
          </a:prstGeom>
          <a:solidFill>
            <a:schemeClr val="accent1"/>
          </a:solidFill>
          <a:ln w="9525">
            <a:solidFill>
              <a:schemeClr val="tx1"/>
            </a:solidFill>
            <a:round/>
            <a:headEnd/>
            <a:tailEnd/>
          </a:ln>
          <a:effectLst/>
        </p:spPr>
        <p:txBody>
          <a:bodyPr wrap="none" anchor="ctr"/>
          <a:lstStyle/>
          <a:p>
            <a:pPr algn="ctr"/>
            <a:r>
              <a:rPr lang="en-US"/>
              <a:t>x</a:t>
            </a:r>
            <a:r>
              <a:rPr lang="en-US" baseline="-25000"/>
              <a:t>3</a:t>
            </a:r>
          </a:p>
        </p:txBody>
      </p:sp>
      <p:sp>
        <p:nvSpPr>
          <p:cNvPr id="9" name="Oval 7"/>
          <p:cNvSpPr>
            <a:spLocks noChangeArrowheads="1"/>
          </p:cNvSpPr>
          <p:nvPr/>
        </p:nvSpPr>
        <p:spPr bwMode="auto">
          <a:xfrm>
            <a:off x="5410200" y="4800600"/>
            <a:ext cx="609600" cy="533400"/>
          </a:xfrm>
          <a:prstGeom prst="ellipse">
            <a:avLst/>
          </a:prstGeom>
          <a:solidFill>
            <a:schemeClr val="accent1"/>
          </a:solidFill>
          <a:ln w="9525">
            <a:solidFill>
              <a:schemeClr val="tx1"/>
            </a:solidFill>
            <a:round/>
            <a:headEnd/>
            <a:tailEnd/>
          </a:ln>
          <a:effectLst/>
        </p:spPr>
        <p:txBody>
          <a:bodyPr wrap="none" anchor="ctr"/>
          <a:lstStyle/>
          <a:p>
            <a:pPr algn="ctr"/>
            <a:r>
              <a:rPr lang="en-US"/>
              <a:t>y</a:t>
            </a:r>
            <a:r>
              <a:rPr lang="en-US" baseline="-25000"/>
              <a:t>2</a:t>
            </a:r>
          </a:p>
        </p:txBody>
      </p:sp>
      <p:sp>
        <p:nvSpPr>
          <p:cNvPr id="10" name="Oval 8"/>
          <p:cNvSpPr>
            <a:spLocks noChangeArrowheads="1"/>
          </p:cNvSpPr>
          <p:nvPr/>
        </p:nvSpPr>
        <p:spPr bwMode="auto">
          <a:xfrm>
            <a:off x="5334000" y="3352800"/>
            <a:ext cx="609600" cy="533400"/>
          </a:xfrm>
          <a:prstGeom prst="ellipse">
            <a:avLst/>
          </a:prstGeom>
          <a:solidFill>
            <a:schemeClr val="accent1"/>
          </a:solidFill>
          <a:ln w="9525">
            <a:solidFill>
              <a:schemeClr val="tx1"/>
            </a:solidFill>
            <a:round/>
            <a:headEnd/>
            <a:tailEnd/>
          </a:ln>
          <a:effectLst/>
        </p:spPr>
        <p:txBody>
          <a:bodyPr wrap="none" anchor="ctr"/>
          <a:lstStyle/>
          <a:p>
            <a:pPr algn="ctr"/>
            <a:r>
              <a:rPr lang="en-US"/>
              <a:t>y</a:t>
            </a:r>
            <a:r>
              <a:rPr lang="en-US" baseline="-25000"/>
              <a:t>1</a:t>
            </a:r>
          </a:p>
        </p:txBody>
      </p:sp>
      <p:sp>
        <p:nvSpPr>
          <p:cNvPr id="11" name="Line 10"/>
          <p:cNvSpPr>
            <a:spLocks noChangeShapeType="1"/>
          </p:cNvSpPr>
          <p:nvPr/>
        </p:nvSpPr>
        <p:spPr bwMode="auto">
          <a:xfrm>
            <a:off x="3200400" y="3200400"/>
            <a:ext cx="1981200" cy="381000"/>
          </a:xfrm>
          <a:prstGeom prst="line">
            <a:avLst/>
          </a:prstGeom>
          <a:noFill/>
          <a:ln w="9525">
            <a:solidFill>
              <a:schemeClr val="tx1"/>
            </a:solidFill>
            <a:round/>
            <a:headEnd/>
            <a:tailEnd/>
          </a:ln>
          <a:effectLst/>
        </p:spPr>
        <p:txBody>
          <a:bodyPr/>
          <a:lstStyle/>
          <a:p>
            <a:endParaRPr lang="en-IN"/>
          </a:p>
        </p:txBody>
      </p:sp>
      <p:sp>
        <p:nvSpPr>
          <p:cNvPr id="12" name="Line 11"/>
          <p:cNvSpPr>
            <a:spLocks noChangeShapeType="1"/>
          </p:cNvSpPr>
          <p:nvPr/>
        </p:nvSpPr>
        <p:spPr bwMode="auto">
          <a:xfrm>
            <a:off x="3124200" y="3352800"/>
            <a:ext cx="2209800" cy="1524000"/>
          </a:xfrm>
          <a:prstGeom prst="line">
            <a:avLst/>
          </a:prstGeom>
          <a:noFill/>
          <a:ln w="9525">
            <a:solidFill>
              <a:schemeClr val="tx1"/>
            </a:solidFill>
            <a:round/>
            <a:headEnd/>
            <a:tailEnd/>
          </a:ln>
          <a:effectLst/>
        </p:spPr>
        <p:txBody>
          <a:bodyPr/>
          <a:lstStyle/>
          <a:p>
            <a:endParaRPr lang="en-IN"/>
          </a:p>
        </p:txBody>
      </p:sp>
      <p:sp>
        <p:nvSpPr>
          <p:cNvPr id="13" name="Line 12"/>
          <p:cNvSpPr>
            <a:spLocks noChangeShapeType="1"/>
          </p:cNvSpPr>
          <p:nvPr/>
        </p:nvSpPr>
        <p:spPr bwMode="auto">
          <a:xfrm flipV="1">
            <a:off x="3200400" y="3810000"/>
            <a:ext cx="2057400" cy="609600"/>
          </a:xfrm>
          <a:prstGeom prst="line">
            <a:avLst/>
          </a:prstGeom>
          <a:noFill/>
          <a:ln w="9525">
            <a:solidFill>
              <a:schemeClr val="tx1"/>
            </a:solidFill>
            <a:round/>
            <a:headEnd/>
            <a:tailEnd/>
          </a:ln>
          <a:effectLst/>
        </p:spPr>
        <p:txBody>
          <a:bodyPr/>
          <a:lstStyle/>
          <a:p>
            <a:endParaRPr lang="en-IN"/>
          </a:p>
        </p:txBody>
      </p:sp>
      <p:sp>
        <p:nvSpPr>
          <p:cNvPr id="14" name="Line 13"/>
          <p:cNvSpPr>
            <a:spLocks noChangeShapeType="1"/>
          </p:cNvSpPr>
          <p:nvPr/>
        </p:nvSpPr>
        <p:spPr bwMode="auto">
          <a:xfrm>
            <a:off x="3124200" y="4572000"/>
            <a:ext cx="2209800" cy="533400"/>
          </a:xfrm>
          <a:prstGeom prst="line">
            <a:avLst/>
          </a:prstGeom>
          <a:noFill/>
          <a:ln w="9525">
            <a:solidFill>
              <a:schemeClr val="tx1"/>
            </a:solidFill>
            <a:round/>
            <a:headEnd/>
            <a:tailEnd/>
          </a:ln>
          <a:effectLst/>
        </p:spPr>
        <p:txBody>
          <a:bodyPr/>
          <a:lstStyle/>
          <a:p>
            <a:endParaRPr lang="en-IN"/>
          </a:p>
        </p:txBody>
      </p:sp>
      <p:sp>
        <p:nvSpPr>
          <p:cNvPr id="15" name="Line 14"/>
          <p:cNvSpPr>
            <a:spLocks noChangeShapeType="1"/>
          </p:cNvSpPr>
          <p:nvPr/>
        </p:nvSpPr>
        <p:spPr bwMode="auto">
          <a:xfrm flipV="1">
            <a:off x="3048000" y="3886200"/>
            <a:ext cx="2362200" cy="1752600"/>
          </a:xfrm>
          <a:prstGeom prst="line">
            <a:avLst/>
          </a:prstGeom>
          <a:noFill/>
          <a:ln w="9525">
            <a:solidFill>
              <a:schemeClr val="tx1"/>
            </a:solidFill>
            <a:round/>
            <a:headEnd/>
            <a:tailEnd/>
          </a:ln>
          <a:effectLst/>
        </p:spPr>
        <p:txBody>
          <a:bodyPr/>
          <a:lstStyle/>
          <a:p>
            <a:endParaRPr lang="en-IN"/>
          </a:p>
        </p:txBody>
      </p:sp>
      <p:sp>
        <p:nvSpPr>
          <p:cNvPr id="16" name="Line 15"/>
          <p:cNvSpPr>
            <a:spLocks noChangeShapeType="1"/>
          </p:cNvSpPr>
          <p:nvPr/>
        </p:nvSpPr>
        <p:spPr bwMode="auto">
          <a:xfrm flipV="1">
            <a:off x="3200400" y="5257800"/>
            <a:ext cx="2209800" cy="533400"/>
          </a:xfrm>
          <a:prstGeom prst="line">
            <a:avLst/>
          </a:prstGeom>
          <a:noFill/>
          <a:ln w="9525">
            <a:solidFill>
              <a:schemeClr val="tx1"/>
            </a:solidFill>
            <a:round/>
            <a:headEnd/>
            <a:tailEnd/>
          </a:ln>
          <a:effectLst/>
        </p:spPr>
        <p:txBody>
          <a:bodyPr/>
          <a:lstStyle/>
          <a:p>
            <a:endParaRPr lang="en-IN"/>
          </a:p>
        </p:txBody>
      </p:sp>
      <p:sp>
        <p:nvSpPr>
          <p:cNvPr id="17" name="Text Box 17"/>
          <p:cNvSpPr txBox="1">
            <a:spLocks noChangeArrowheads="1"/>
          </p:cNvSpPr>
          <p:nvPr/>
        </p:nvSpPr>
        <p:spPr bwMode="auto">
          <a:xfrm>
            <a:off x="3489325" y="2779713"/>
            <a:ext cx="311150" cy="366712"/>
          </a:xfrm>
          <a:prstGeom prst="rect">
            <a:avLst/>
          </a:prstGeom>
          <a:noFill/>
          <a:ln w="9525">
            <a:noFill/>
            <a:miter lim="800000"/>
            <a:headEnd/>
            <a:tailEnd/>
          </a:ln>
          <a:effectLst/>
        </p:spPr>
        <p:txBody>
          <a:bodyPr wrap="none">
            <a:spAutoFit/>
          </a:bodyPr>
          <a:lstStyle/>
          <a:p>
            <a:r>
              <a:rPr lang="en-US"/>
              <a:t>2</a:t>
            </a:r>
          </a:p>
        </p:txBody>
      </p:sp>
      <p:sp>
        <p:nvSpPr>
          <p:cNvPr id="18" name="Text Box 20"/>
          <p:cNvSpPr txBox="1">
            <a:spLocks noChangeArrowheads="1"/>
          </p:cNvSpPr>
          <p:nvPr/>
        </p:nvSpPr>
        <p:spPr bwMode="auto">
          <a:xfrm>
            <a:off x="3565525" y="4379913"/>
            <a:ext cx="311150" cy="366712"/>
          </a:xfrm>
          <a:prstGeom prst="rect">
            <a:avLst/>
          </a:prstGeom>
          <a:noFill/>
          <a:ln w="9525">
            <a:noFill/>
            <a:miter lim="800000"/>
            <a:headEnd/>
            <a:tailEnd/>
          </a:ln>
          <a:effectLst/>
        </p:spPr>
        <p:txBody>
          <a:bodyPr wrap="none">
            <a:spAutoFit/>
          </a:bodyPr>
          <a:lstStyle/>
          <a:p>
            <a:r>
              <a:rPr lang="en-US"/>
              <a:t>2</a:t>
            </a:r>
          </a:p>
        </p:txBody>
      </p:sp>
      <p:sp>
        <p:nvSpPr>
          <p:cNvPr id="19" name="Text Box 21"/>
          <p:cNvSpPr txBox="1">
            <a:spLocks noChangeArrowheads="1"/>
          </p:cNvSpPr>
          <p:nvPr/>
        </p:nvSpPr>
        <p:spPr bwMode="auto">
          <a:xfrm>
            <a:off x="3108325" y="5065713"/>
            <a:ext cx="387350" cy="366712"/>
          </a:xfrm>
          <a:prstGeom prst="rect">
            <a:avLst/>
          </a:prstGeom>
          <a:noFill/>
          <a:ln w="9525">
            <a:noFill/>
            <a:miter lim="800000"/>
            <a:headEnd/>
            <a:tailEnd/>
          </a:ln>
          <a:effectLst/>
        </p:spPr>
        <p:txBody>
          <a:bodyPr wrap="none">
            <a:spAutoFit/>
          </a:bodyPr>
          <a:lstStyle/>
          <a:p>
            <a:r>
              <a:rPr lang="en-US"/>
              <a:t>-2</a:t>
            </a:r>
          </a:p>
        </p:txBody>
      </p:sp>
      <p:sp>
        <p:nvSpPr>
          <p:cNvPr id="20" name="Text Box 22"/>
          <p:cNvSpPr txBox="1">
            <a:spLocks noChangeArrowheads="1"/>
          </p:cNvSpPr>
          <p:nvPr/>
        </p:nvSpPr>
        <p:spPr bwMode="auto">
          <a:xfrm>
            <a:off x="3489325" y="5827713"/>
            <a:ext cx="311150" cy="366712"/>
          </a:xfrm>
          <a:prstGeom prst="rect">
            <a:avLst/>
          </a:prstGeom>
          <a:noFill/>
          <a:ln w="9525">
            <a:noFill/>
            <a:miter lim="800000"/>
            <a:headEnd/>
            <a:tailEnd/>
          </a:ln>
          <a:effectLst/>
        </p:spPr>
        <p:txBody>
          <a:bodyPr wrap="none">
            <a:spAutoFit/>
          </a:bodyPr>
          <a:lstStyle/>
          <a:p>
            <a:r>
              <a:rPr lang="en-US"/>
              <a:t>2</a:t>
            </a:r>
          </a:p>
        </p:txBody>
      </p:sp>
      <p:sp>
        <p:nvSpPr>
          <p:cNvPr id="21" name="Text Box 23"/>
          <p:cNvSpPr txBox="1">
            <a:spLocks noChangeArrowheads="1"/>
          </p:cNvSpPr>
          <p:nvPr/>
        </p:nvSpPr>
        <p:spPr bwMode="auto">
          <a:xfrm>
            <a:off x="3260725" y="3922713"/>
            <a:ext cx="387350" cy="366712"/>
          </a:xfrm>
          <a:prstGeom prst="rect">
            <a:avLst/>
          </a:prstGeom>
          <a:noFill/>
          <a:ln w="9525">
            <a:noFill/>
            <a:miter lim="800000"/>
            <a:headEnd/>
            <a:tailEnd/>
          </a:ln>
          <a:effectLst/>
        </p:spPr>
        <p:txBody>
          <a:bodyPr wrap="none">
            <a:spAutoFit/>
          </a:bodyPr>
          <a:lstStyle/>
          <a:p>
            <a:r>
              <a:rPr lang="en-US"/>
              <a:t>-2</a:t>
            </a:r>
          </a:p>
        </p:txBody>
      </p:sp>
      <p:sp>
        <p:nvSpPr>
          <p:cNvPr id="22" name="Text Box 24"/>
          <p:cNvSpPr txBox="1">
            <a:spLocks noChangeArrowheads="1"/>
          </p:cNvSpPr>
          <p:nvPr/>
        </p:nvSpPr>
        <p:spPr bwMode="auto">
          <a:xfrm>
            <a:off x="3717925" y="3465513"/>
            <a:ext cx="387350" cy="366712"/>
          </a:xfrm>
          <a:prstGeom prst="rect">
            <a:avLst/>
          </a:prstGeom>
          <a:noFill/>
          <a:ln w="9525">
            <a:noFill/>
            <a:miter lim="800000"/>
            <a:headEnd/>
            <a:tailEnd/>
          </a:ln>
          <a:effectLst/>
        </p:spPr>
        <p:txBody>
          <a:bodyPr wrap="none">
            <a:spAutoFit/>
          </a:bodyPr>
          <a:lstStyle/>
          <a:p>
            <a:r>
              <a:rPr lang="en-US"/>
              <a:t>-2</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a:t>Exercises</a:t>
            </a:r>
          </a:p>
        </p:txBody>
      </p:sp>
      <p:sp>
        <p:nvSpPr>
          <p:cNvPr id="5" name="Rectangle 3"/>
          <p:cNvSpPr>
            <a:spLocks noGrp="1" noChangeArrowheads="1"/>
          </p:cNvSpPr>
          <p:nvPr>
            <p:ph idx="1"/>
          </p:nvPr>
        </p:nvSpPr>
        <p:spPr/>
        <p:txBody>
          <a:bodyPr/>
          <a:lstStyle/>
          <a:p>
            <a:r>
              <a:rPr lang="en-US" dirty="0"/>
              <a:t>What happens if (-1 -1 -1) is tested?  This vector has one mistake.</a:t>
            </a:r>
          </a:p>
          <a:p>
            <a:r>
              <a:rPr lang="en-US" dirty="0"/>
              <a:t>What happens if (0 -1 -1) is tested?  This vector has one piece of missing data.</a:t>
            </a:r>
          </a:p>
          <a:p>
            <a:r>
              <a:rPr lang="en-US" dirty="0"/>
              <a:t>Show an example of training data that is not learnable.  Show the learned network.</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Capacity(AAM)</a:t>
            </a:r>
            <a:endParaRPr lang="en-IN" dirty="0"/>
          </a:p>
        </p:txBody>
      </p:sp>
      <p:sp>
        <p:nvSpPr>
          <p:cNvPr id="4" name="Rectangle 3"/>
          <p:cNvSpPr>
            <a:spLocks noGrp="1" noChangeArrowheads="1"/>
          </p:cNvSpPr>
          <p:nvPr>
            <p:ph idx="1"/>
          </p:nvPr>
        </p:nvSpPr>
        <p:spPr/>
        <p:txBody>
          <a:bodyPr/>
          <a:lstStyle/>
          <a:p>
            <a:r>
              <a:rPr lang="en-US" dirty="0"/>
              <a:t>2 vectors (1 1 1), (-1 -1 -1)</a:t>
            </a:r>
          </a:p>
          <a:p>
            <a:r>
              <a:rPr lang="en-US" dirty="0"/>
              <a:t>Recall is perfect</a:t>
            </a:r>
          </a:p>
          <a:p>
            <a:endParaRPr lang="en-US" dirty="0"/>
          </a:p>
          <a:p>
            <a:pPr>
              <a:buFontTx/>
              <a:buNone/>
            </a:pPr>
            <a:r>
              <a:rPr lang="en-US" dirty="0"/>
              <a:t>    1  -1       1   1   1            0   2   2</a:t>
            </a:r>
          </a:p>
          <a:p>
            <a:pPr>
              <a:buFontTx/>
              <a:buNone/>
            </a:pPr>
            <a:r>
              <a:rPr lang="en-US" dirty="0"/>
              <a:t>    1  -1      -1  -1  -1    =     2   0   2</a:t>
            </a:r>
          </a:p>
          <a:p>
            <a:pPr>
              <a:buFontTx/>
              <a:buNone/>
            </a:pPr>
            <a:r>
              <a:rPr lang="en-US" dirty="0"/>
              <a:t>    1  -1                               2   2   0</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IN" dirty="0"/>
          </a:p>
        </p:txBody>
      </p:sp>
      <p:sp>
        <p:nvSpPr>
          <p:cNvPr id="4" name="Rectangle 3"/>
          <p:cNvSpPr>
            <a:spLocks noGrp="1" noChangeArrowheads="1"/>
          </p:cNvSpPr>
          <p:nvPr>
            <p:ph idx="1"/>
          </p:nvPr>
        </p:nvSpPr>
        <p:spPr/>
        <p:txBody>
          <a:bodyPr/>
          <a:lstStyle/>
          <a:p>
            <a:r>
              <a:rPr lang="en-US" dirty="0"/>
              <a:t>What happens if (1 1 1) is presented?</a:t>
            </a:r>
          </a:p>
          <a:p>
            <a:r>
              <a:rPr lang="en-US" dirty="0"/>
              <a:t>What happens if (0 1 1) is presented?</a:t>
            </a:r>
          </a:p>
          <a:p>
            <a:r>
              <a:rPr lang="en-US" dirty="0"/>
              <a:t>What happens if (0 0 1) is presented?</a:t>
            </a:r>
          </a:p>
          <a:p>
            <a:r>
              <a:rPr lang="en-US" dirty="0"/>
              <a:t>What happens if (-1 1 1) is presented?</a:t>
            </a:r>
          </a:p>
          <a:p>
            <a:r>
              <a:rPr lang="en-US" dirty="0"/>
              <a:t>What happens if (-1 -1 1) is presented?</a:t>
            </a:r>
          </a:p>
          <a:p>
            <a:r>
              <a:rPr lang="en-US" dirty="0"/>
              <a:t>Why are the diagonals set to 0?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Capacity(AAM)</a:t>
            </a:r>
            <a:endParaRPr lang="en-IN" dirty="0"/>
          </a:p>
        </p:txBody>
      </p:sp>
      <p:sp>
        <p:nvSpPr>
          <p:cNvPr id="4" name="Rectangle 3"/>
          <p:cNvSpPr>
            <a:spLocks noGrp="1" noChangeArrowheads="1"/>
          </p:cNvSpPr>
          <p:nvPr>
            <p:ph idx="1"/>
          </p:nvPr>
        </p:nvSpPr>
        <p:spPr/>
        <p:txBody>
          <a:bodyPr/>
          <a:lstStyle/>
          <a:p>
            <a:r>
              <a:rPr lang="en-US" dirty="0"/>
              <a:t>3 vectors: (1 1 1), (-1 -1 -1), (1 -1 1)</a:t>
            </a:r>
          </a:p>
          <a:p>
            <a:r>
              <a:rPr lang="en-US" dirty="0"/>
              <a:t>Recall is no longer perfect</a:t>
            </a:r>
          </a:p>
          <a:p>
            <a:endParaRPr lang="en-US" dirty="0"/>
          </a:p>
          <a:p>
            <a:pPr>
              <a:buFontTx/>
              <a:buNone/>
            </a:pPr>
            <a:r>
              <a:rPr lang="en-US" dirty="0"/>
              <a:t>   1  -1   1      1   1   1            0   1   3</a:t>
            </a:r>
          </a:p>
          <a:p>
            <a:pPr>
              <a:buFontTx/>
              <a:buNone/>
            </a:pPr>
            <a:r>
              <a:rPr lang="en-US" dirty="0"/>
              <a:t>   1  -1  -1     -1  -1  -1   =      1   0   1</a:t>
            </a:r>
          </a:p>
          <a:p>
            <a:pPr>
              <a:buFontTx/>
              <a:buNone/>
            </a:pPr>
            <a:r>
              <a:rPr lang="en-US" dirty="0"/>
              <a:t>   1  -1   1      1  -1   1            3   1   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Procedure</a:t>
            </a:r>
            <a:endParaRPr lang="en-IN" dirty="0"/>
          </a:p>
        </p:txBody>
      </p:sp>
      <p:sp>
        <p:nvSpPr>
          <p:cNvPr id="4" name="Rectangle 3"/>
          <p:cNvSpPr>
            <a:spLocks noGrp="1" noChangeArrowheads="1"/>
          </p:cNvSpPr>
          <p:nvPr>
            <p:ph idx="1"/>
          </p:nvPr>
        </p:nvSpPr>
        <p:spPr/>
        <p:txBody>
          <a:bodyPr/>
          <a:lstStyle/>
          <a:p>
            <a:pPr>
              <a:buFontTx/>
              <a:buNone/>
            </a:pPr>
            <a:r>
              <a:rPr lang="en-US" dirty="0"/>
              <a:t>1.		initialize weights using </a:t>
            </a:r>
            <a:r>
              <a:rPr lang="en-US" dirty="0" err="1"/>
              <a:t>Hebb</a:t>
            </a:r>
            <a:r>
              <a:rPr lang="en-US" dirty="0"/>
              <a:t> learning</a:t>
            </a:r>
          </a:p>
          <a:p>
            <a:pPr>
              <a:buFontTx/>
              <a:buNone/>
            </a:pPr>
            <a:r>
              <a:rPr lang="en-US" dirty="0"/>
              <a:t>2.		for each test vector do</a:t>
            </a:r>
          </a:p>
          <a:p>
            <a:pPr>
              <a:buFontTx/>
              <a:buNone/>
            </a:pPr>
            <a:r>
              <a:rPr lang="en-US" dirty="0"/>
              <a:t>3.			set x</a:t>
            </a:r>
            <a:r>
              <a:rPr lang="en-US" baseline="-25000" dirty="0"/>
              <a:t>i</a:t>
            </a:r>
            <a:r>
              <a:rPr lang="en-US" dirty="0"/>
              <a:t> = </a:t>
            </a:r>
            <a:r>
              <a:rPr lang="en-US" dirty="0" err="1"/>
              <a:t>s</a:t>
            </a:r>
            <a:r>
              <a:rPr lang="en-US" baseline="-25000" dirty="0" err="1"/>
              <a:t>i</a:t>
            </a:r>
            <a:endParaRPr lang="en-US" baseline="-25000" dirty="0"/>
          </a:p>
          <a:p>
            <a:pPr>
              <a:buFontTx/>
              <a:buNone/>
            </a:pPr>
            <a:r>
              <a:rPr lang="en-US" dirty="0"/>
              <a:t>4.			calculate </a:t>
            </a:r>
            <a:r>
              <a:rPr lang="en-US" dirty="0" err="1"/>
              <a:t>t</a:t>
            </a:r>
            <a:r>
              <a:rPr lang="en-US" baseline="-25000" dirty="0" err="1"/>
              <a:t>i</a:t>
            </a:r>
            <a:endParaRPr lang="en-US" baseline="-25000" dirty="0"/>
          </a:p>
          <a:p>
            <a:pPr>
              <a:buFontTx/>
              <a:buNone/>
            </a:pPr>
            <a:r>
              <a:rPr lang="en-US" dirty="0"/>
              <a:t>5.			set </a:t>
            </a:r>
            <a:r>
              <a:rPr lang="en-US" dirty="0" err="1"/>
              <a:t>s</a:t>
            </a:r>
            <a:r>
              <a:rPr lang="en-US" baseline="-25000" dirty="0" err="1"/>
              <a:t>i</a:t>
            </a:r>
            <a:r>
              <a:rPr lang="en-US" baseline="-25000" dirty="0"/>
              <a:t> </a:t>
            </a:r>
            <a:r>
              <a:rPr lang="en-US" dirty="0"/>
              <a:t>= </a:t>
            </a:r>
            <a:r>
              <a:rPr lang="en-US" dirty="0" err="1"/>
              <a:t>t</a:t>
            </a:r>
            <a:r>
              <a:rPr lang="en-US" baseline="-25000" dirty="0" err="1"/>
              <a:t>i</a:t>
            </a:r>
            <a:endParaRPr lang="en-US" baseline="-25000" dirty="0"/>
          </a:p>
          <a:p>
            <a:pPr>
              <a:buFontTx/>
              <a:buNone/>
            </a:pPr>
            <a:r>
              <a:rPr lang="en-US" dirty="0"/>
              <a:t>6.             go to step 4 if the </a:t>
            </a:r>
            <a:r>
              <a:rPr lang="en-US" b="1" dirty="0"/>
              <a:t>s</a:t>
            </a:r>
            <a:r>
              <a:rPr lang="en-US" dirty="0"/>
              <a:t> vector is new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ChangeArrowheads="1"/>
          </p:cNvSpPr>
          <p:nvPr/>
        </p:nvSpPr>
        <p:spPr bwMode="auto">
          <a:xfrm>
            <a:off x="1143000" y="228600"/>
            <a:ext cx="7315200" cy="1066800"/>
          </a:xfrm>
          <a:prstGeom prst="rect">
            <a:avLst/>
          </a:prstGeom>
          <a:noFill/>
          <a:ln w="12700">
            <a:noFill/>
            <a:miter lim="800000"/>
            <a:headEnd/>
            <a:tailEnd/>
          </a:ln>
        </p:spPr>
        <p:txBody>
          <a:bodyPr lIns="90488" tIns="44450" rIns="90488" bIns="44450" anchor="ctr"/>
          <a:lstStyle/>
          <a:p>
            <a:pPr eaLnBrk="0" hangingPunct="0"/>
            <a:r>
              <a:rPr lang="en-GB" sz="4400" b="1" dirty="0"/>
              <a:t>Types of Layers</a:t>
            </a:r>
          </a:p>
        </p:txBody>
      </p:sp>
      <p:sp>
        <p:nvSpPr>
          <p:cNvPr id="40964" name="Rectangle 3"/>
          <p:cNvSpPr>
            <a:spLocks noChangeArrowheads="1"/>
          </p:cNvSpPr>
          <p:nvPr/>
        </p:nvSpPr>
        <p:spPr bwMode="auto">
          <a:xfrm>
            <a:off x="609600" y="1219200"/>
            <a:ext cx="8229600" cy="48006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r>
              <a:rPr lang="en-GB" sz="2200" dirty="0">
                <a:solidFill>
                  <a:srgbClr val="FF0000"/>
                </a:solidFill>
              </a:rPr>
              <a:t>The input layer</a:t>
            </a:r>
            <a:r>
              <a:rPr lang="en-GB" sz="2200" dirty="0"/>
              <a:t>.</a:t>
            </a:r>
          </a:p>
          <a:p>
            <a:pPr marL="742950" lvl="1" indent="-285750" eaLnBrk="0" hangingPunct="0">
              <a:spcBef>
                <a:spcPct val="20000"/>
              </a:spcBef>
              <a:buFontTx/>
              <a:buChar char="–"/>
            </a:pPr>
            <a:r>
              <a:rPr lang="en-GB" sz="2200" dirty="0"/>
              <a:t>Introduces input values into the network.</a:t>
            </a:r>
          </a:p>
          <a:p>
            <a:pPr marL="742950" lvl="1" indent="-285750" eaLnBrk="0" hangingPunct="0">
              <a:spcBef>
                <a:spcPct val="20000"/>
              </a:spcBef>
              <a:buFontTx/>
              <a:buChar char="–"/>
            </a:pPr>
            <a:r>
              <a:rPr lang="en-GB" sz="2200" dirty="0"/>
              <a:t>No activation function or other processing.</a:t>
            </a:r>
          </a:p>
          <a:p>
            <a:pPr marL="342900" indent="-342900" eaLnBrk="0" hangingPunct="0">
              <a:spcBef>
                <a:spcPct val="20000"/>
              </a:spcBef>
              <a:buFontTx/>
              <a:buChar char="•"/>
            </a:pPr>
            <a:r>
              <a:rPr lang="en-GB" sz="2200" dirty="0">
                <a:solidFill>
                  <a:srgbClr val="FF0000"/>
                </a:solidFill>
              </a:rPr>
              <a:t>The hidden layer(s</a:t>
            </a:r>
            <a:r>
              <a:rPr lang="en-GB" sz="2200" dirty="0" smtClean="0">
                <a:solidFill>
                  <a:srgbClr val="FF0000"/>
                </a:solidFill>
              </a:rPr>
              <a:t>).(Many Number of Layers)</a:t>
            </a:r>
            <a:endParaRPr lang="en-GB" sz="2200" dirty="0">
              <a:solidFill>
                <a:srgbClr val="FF0000"/>
              </a:solidFill>
            </a:endParaRPr>
          </a:p>
          <a:p>
            <a:pPr marL="742950" lvl="1" indent="-285750" eaLnBrk="0" hangingPunct="0">
              <a:spcBef>
                <a:spcPct val="20000"/>
              </a:spcBef>
              <a:buFontTx/>
              <a:buChar char="–"/>
            </a:pPr>
            <a:r>
              <a:rPr lang="en-GB" sz="2200" dirty="0"/>
              <a:t>Perform classification of features</a:t>
            </a:r>
          </a:p>
          <a:p>
            <a:pPr marL="742950" lvl="1" indent="-285750" eaLnBrk="0" hangingPunct="0">
              <a:spcBef>
                <a:spcPct val="20000"/>
              </a:spcBef>
              <a:buFontTx/>
              <a:buChar char="–"/>
            </a:pPr>
            <a:r>
              <a:rPr lang="en-GB" sz="2200" dirty="0"/>
              <a:t>Two hidden layers are sufficient to solve any problem</a:t>
            </a:r>
          </a:p>
          <a:p>
            <a:pPr marL="742950" lvl="1" indent="-285750" eaLnBrk="0" hangingPunct="0">
              <a:spcBef>
                <a:spcPct val="20000"/>
              </a:spcBef>
              <a:buFontTx/>
              <a:buChar char="–"/>
            </a:pPr>
            <a:r>
              <a:rPr lang="en-GB" sz="2200" dirty="0"/>
              <a:t>Features imply more layers may be </a:t>
            </a:r>
            <a:r>
              <a:rPr lang="en-GB" sz="2200" dirty="0" smtClean="0"/>
              <a:t>better</a:t>
            </a:r>
          </a:p>
          <a:p>
            <a:pPr marL="742950" lvl="1" indent="-285750" eaLnBrk="0" hangingPunct="0">
              <a:spcBef>
                <a:spcPct val="20000"/>
              </a:spcBef>
              <a:buFontTx/>
              <a:buChar char="–"/>
            </a:pPr>
            <a:r>
              <a:rPr lang="en-GB" sz="2200" dirty="0" smtClean="0"/>
              <a:t>activation function or other processing</a:t>
            </a:r>
            <a:endParaRPr lang="en-GB" sz="2200" dirty="0"/>
          </a:p>
          <a:p>
            <a:pPr marL="342900" indent="-342900" eaLnBrk="0" hangingPunct="0">
              <a:spcBef>
                <a:spcPct val="20000"/>
              </a:spcBef>
              <a:buFontTx/>
              <a:buChar char="•"/>
            </a:pPr>
            <a:r>
              <a:rPr lang="en-GB" sz="2200" dirty="0">
                <a:solidFill>
                  <a:srgbClr val="FF0000"/>
                </a:solidFill>
              </a:rPr>
              <a:t>The output layer.</a:t>
            </a:r>
          </a:p>
          <a:p>
            <a:pPr marL="742950" lvl="1" indent="-285750" eaLnBrk="0" hangingPunct="0">
              <a:spcBef>
                <a:spcPct val="20000"/>
              </a:spcBef>
              <a:buFontTx/>
              <a:buChar char="–"/>
            </a:pPr>
            <a:r>
              <a:rPr lang="en-GB" sz="2200" dirty="0"/>
              <a:t>Functionally just like the hidden </a:t>
            </a:r>
            <a:r>
              <a:rPr lang="en-GB" sz="2200" dirty="0" smtClean="0"/>
              <a:t>layers</a:t>
            </a:r>
          </a:p>
          <a:p>
            <a:pPr marL="742950" lvl="1" indent="-285750" eaLnBrk="0" hangingPunct="0">
              <a:spcBef>
                <a:spcPct val="20000"/>
              </a:spcBef>
              <a:buFontTx/>
              <a:buChar char="–"/>
            </a:pPr>
            <a:r>
              <a:rPr lang="en-GB" sz="2200" dirty="0" smtClean="0"/>
              <a:t>activation function or other processing</a:t>
            </a:r>
            <a:endParaRPr lang="en-GB" sz="2200" dirty="0"/>
          </a:p>
          <a:p>
            <a:pPr marL="742950" lvl="1" indent="-285750" eaLnBrk="0" hangingPunct="0">
              <a:spcBef>
                <a:spcPct val="20000"/>
              </a:spcBef>
              <a:buFontTx/>
              <a:buChar char="–"/>
            </a:pPr>
            <a:r>
              <a:rPr lang="en-GB" sz="2200" dirty="0"/>
              <a:t>Outputs are passed on to the world outside the neural network.</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IN" dirty="0"/>
          </a:p>
        </p:txBody>
      </p:sp>
      <p:sp>
        <p:nvSpPr>
          <p:cNvPr id="4" name="Rectangle 3"/>
          <p:cNvSpPr>
            <a:spLocks noGrp="1" noChangeArrowheads="1"/>
          </p:cNvSpPr>
          <p:nvPr>
            <p:ph idx="1"/>
          </p:nvPr>
        </p:nvSpPr>
        <p:spPr/>
        <p:txBody>
          <a:bodyPr/>
          <a:lstStyle/>
          <a:p>
            <a:r>
              <a:rPr lang="en-US" dirty="0"/>
              <a:t>1 piece of missing data: (0 1 -1)</a:t>
            </a:r>
          </a:p>
          <a:p>
            <a:r>
              <a:rPr lang="en-US" dirty="0"/>
              <a:t>2 pieces of missing data: (0 0 -1)</a:t>
            </a:r>
          </a:p>
          <a:p>
            <a:r>
              <a:rPr lang="en-US" dirty="0"/>
              <a:t>3 pieces of missing data: (0 0 0)</a:t>
            </a:r>
          </a:p>
          <a:p>
            <a:r>
              <a:rPr lang="en-US" dirty="0"/>
              <a:t>1 mistake: (-1 1 -1)</a:t>
            </a:r>
          </a:p>
          <a:p>
            <a:r>
              <a:rPr lang="en-US" dirty="0"/>
              <a:t>2 mistakes: (-1 -1 -1)</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28600"/>
            <a:ext cx="7772400" cy="457200"/>
          </a:xfrm>
        </p:spPr>
        <p:txBody>
          <a:bodyPr>
            <a:normAutofit fontScale="90000"/>
          </a:bodyPr>
          <a:lstStyle/>
          <a:p>
            <a:r>
              <a:rPr lang="en-US" sz="3200"/>
              <a:t>Matrix Representation</a:t>
            </a:r>
            <a:endParaRPr lang="en-US"/>
          </a:p>
        </p:txBody>
      </p:sp>
      <p:sp>
        <p:nvSpPr>
          <p:cNvPr id="29699" name="Rectangle 1027"/>
          <p:cNvSpPr>
            <a:spLocks noGrp="1" noChangeArrowheads="1"/>
          </p:cNvSpPr>
          <p:nvPr>
            <p:ph type="body" idx="1"/>
          </p:nvPr>
        </p:nvSpPr>
        <p:spPr>
          <a:xfrm>
            <a:off x="609600" y="838200"/>
            <a:ext cx="7772400" cy="2895600"/>
          </a:xfrm>
        </p:spPr>
        <p:txBody>
          <a:bodyPr>
            <a:normAutofit lnSpcReduction="10000"/>
          </a:bodyPr>
          <a:lstStyle/>
          <a:p>
            <a:pPr>
              <a:lnSpc>
                <a:spcPct val="90000"/>
              </a:lnSpc>
              <a:buFontTx/>
              <a:buNone/>
            </a:pPr>
            <a:r>
              <a:rPr lang="en-US" sz="1800"/>
              <a:t>Let X = matrix of input patterns, where each ROW is a pattern.  So x</a:t>
            </a:r>
            <a:r>
              <a:rPr lang="en-US" sz="1800" baseline="-25000"/>
              <a:t>k,i</a:t>
            </a:r>
            <a:r>
              <a:rPr lang="en-US" sz="1800"/>
              <a:t> = the ith bit of the kth pattern.</a:t>
            </a:r>
          </a:p>
          <a:p>
            <a:pPr>
              <a:lnSpc>
                <a:spcPct val="90000"/>
              </a:lnSpc>
              <a:buFontTx/>
              <a:buNone/>
            </a:pPr>
            <a:r>
              <a:rPr lang="en-US" sz="1800"/>
              <a:t>Let Y = matrix of output patterns, where each ROW is a pattern.  So y</a:t>
            </a:r>
            <a:r>
              <a:rPr lang="en-US" sz="1800" baseline="-25000"/>
              <a:t>k,j</a:t>
            </a:r>
            <a:r>
              <a:rPr lang="en-US" sz="1800"/>
              <a:t> = the jth bit of the kth pattern.</a:t>
            </a:r>
          </a:p>
          <a:p>
            <a:pPr>
              <a:lnSpc>
                <a:spcPct val="90000"/>
              </a:lnSpc>
              <a:buFontTx/>
              <a:buNone/>
            </a:pPr>
            <a:r>
              <a:rPr lang="en-US" sz="1800"/>
              <a:t>Then, avg correlation between input bit i and output bit j across all patterns is:  </a:t>
            </a:r>
          </a:p>
          <a:p>
            <a:pPr>
              <a:lnSpc>
                <a:spcPct val="90000"/>
              </a:lnSpc>
              <a:buFontTx/>
              <a:buNone/>
            </a:pPr>
            <a:r>
              <a:rPr lang="en-US" sz="1800"/>
              <a:t>1/P (x</a:t>
            </a:r>
            <a:r>
              <a:rPr lang="en-US" sz="1800" baseline="-25000"/>
              <a:t>1,i</a:t>
            </a:r>
            <a:r>
              <a:rPr lang="en-US" sz="1800"/>
              <a:t>y</a:t>
            </a:r>
            <a:r>
              <a:rPr lang="en-US" sz="1800" baseline="-25000"/>
              <a:t>1,j </a:t>
            </a:r>
            <a:r>
              <a:rPr lang="en-US" sz="1800"/>
              <a:t>+ x</a:t>
            </a:r>
            <a:r>
              <a:rPr lang="en-US" sz="1800" baseline="-25000"/>
              <a:t>2,i</a:t>
            </a:r>
            <a:r>
              <a:rPr lang="en-US" sz="1800"/>
              <a:t>y</a:t>
            </a:r>
            <a:r>
              <a:rPr lang="en-US" sz="1800" baseline="-25000"/>
              <a:t>2,j</a:t>
            </a:r>
            <a:r>
              <a:rPr lang="en-US" sz="1800"/>
              <a:t> + … + x</a:t>
            </a:r>
            <a:r>
              <a:rPr lang="en-US" sz="1800" baseline="-25000"/>
              <a:t>p,i</a:t>
            </a:r>
            <a:r>
              <a:rPr lang="en-US" sz="1800"/>
              <a:t>y</a:t>
            </a:r>
            <a:r>
              <a:rPr lang="en-US" sz="1800" baseline="-25000"/>
              <a:t>p,j</a:t>
            </a:r>
            <a:r>
              <a:rPr lang="en-US" sz="1800"/>
              <a:t>)  =  w</a:t>
            </a:r>
            <a:r>
              <a:rPr lang="en-US" sz="1800" baseline="-25000"/>
              <a:t>i,j</a:t>
            </a:r>
          </a:p>
          <a:p>
            <a:pPr>
              <a:lnSpc>
                <a:spcPct val="90000"/>
              </a:lnSpc>
              <a:buFontTx/>
              <a:buNone/>
            </a:pPr>
            <a:endParaRPr lang="en-US" sz="1800"/>
          </a:p>
          <a:p>
            <a:pPr>
              <a:lnSpc>
                <a:spcPct val="90000"/>
              </a:lnSpc>
              <a:buFontTx/>
              <a:buNone/>
            </a:pPr>
            <a:r>
              <a:rPr lang="en-US" sz="1800" u="sng"/>
              <a:t>To calculate all weights:</a:t>
            </a:r>
            <a:endParaRPr lang="en-US" sz="1800"/>
          </a:p>
          <a:p>
            <a:pPr>
              <a:lnSpc>
                <a:spcPct val="90000"/>
              </a:lnSpc>
              <a:buFontTx/>
              <a:buNone/>
            </a:pPr>
            <a:r>
              <a:rPr lang="en-US" sz="1800"/>
              <a:t>	Hetero Assoc:	W = X</a:t>
            </a:r>
            <a:r>
              <a:rPr lang="en-US" sz="1800" baseline="30000"/>
              <a:t>T</a:t>
            </a:r>
            <a:r>
              <a:rPr lang="en-US" sz="1800"/>
              <a:t>Y</a:t>
            </a:r>
          </a:p>
          <a:p>
            <a:pPr>
              <a:lnSpc>
                <a:spcPct val="90000"/>
              </a:lnSpc>
              <a:buFontTx/>
              <a:buNone/>
            </a:pPr>
            <a:r>
              <a:rPr lang="en-US" sz="1800"/>
              <a:t>	Auto Assoc:	W = X</a:t>
            </a:r>
            <a:r>
              <a:rPr lang="en-US" sz="1800" baseline="30000"/>
              <a:t>T</a:t>
            </a:r>
            <a:r>
              <a:rPr lang="en-US" sz="1800"/>
              <a:t>X</a:t>
            </a:r>
            <a:endParaRPr lang="en-US" sz="1800" baseline="-25000"/>
          </a:p>
        </p:txBody>
      </p:sp>
      <p:grpSp>
        <p:nvGrpSpPr>
          <p:cNvPr id="2" name="Group 1032"/>
          <p:cNvGrpSpPr>
            <a:grpSpLocks/>
          </p:cNvGrpSpPr>
          <p:nvPr/>
        </p:nvGrpSpPr>
        <p:grpSpPr bwMode="auto">
          <a:xfrm>
            <a:off x="838200" y="5105400"/>
            <a:ext cx="2133600" cy="1519238"/>
            <a:chOff x="528" y="3216"/>
            <a:chExt cx="1344" cy="957"/>
          </a:xfrm>
        </p:grpSpPr>
        <p:sp>
          <p:nvSpPr>
            <p:cNvPr id="29700" name="Text Box 1028"/>
            <p:cNvSpPr txBox="1">
              <a:spLocks noChangeArrowheads="1"/>
            </p:cNvSpPr>
            <p:nvPr/>
          </p:nvSpPr>
          <p:spPr bwMode="auto">
            <a:xfrm>
              <a:off x="528" y="3216"/>
              <a:ext cx="1344" cy="237"/>
            </a:xfrm>
            <a:prstGeom prst="rect">
              <a:avLst/>
            </a:prstGeom>
            <a:noFill/>
            <a:ln w="9525">
              <a:solidFill>
                <a:schemeClr val="accent2"/>
              </a:solidFill>
              <a:miter lim="800000"/>
              <a:headEnd/>
              <a:tailEnd/>
            </a:ln>
            <a:effectLst/>
          </p:spPr>
          <p:txBody>
            <a:bodyPr>
              <a:spAutoFit/>
            </a:bodyPr>
            <a:lstStyle/>
            <a:p>
              <a:pPr>
                <a:spcBef>
                  <a:spcPct val="50000"/>
                </a:spcBef>
              </a:pPr>
              <a:r>
                <a:rPr lang="en-US" sz="1800">
                  <a:solidFill>
                    <a:schemeClr val="accent2"/>
                  </a:solidFill>
                </a:rPr>
                <a:t>In Pattern 1: x</a:t>
              </a:r>
              <a:r>
                <a:rPr lang="en-US" sz="1800" baseline="-25000">
                  <a:solidFill>
                    <a:schemeClr val="accent2"/>
                  </a:solidFill>
                </a:rPr>
                <a:t>1,1</a:t>
              </a:r>
              <a:r>
                <a:rPr lang="en-US" sz="1800">
                  <a:solidFill>
                    <a:schemeClr val="accent2"/>
                  </a:solidFill>
                </a:rPr>
                <a:t>..x</a:t>
              </a:r>
              <a:r>
                <a:rPr lang="en-US" sz="1800" baseline="-25000">
                  <a:solidFill>
                    <a:schemeClr val="accent2"/>
                  </a:solidFill>
                </a:rPr>
                <a:t>1,n</a:t>
              </a:r>
              <a:endParaRPr lang="en-US" sz="1800">
                <a:solidFill>
                  <a:schemeClr val="accent2"/>
                </a:solidFill>
              </a:endParaRPr>
            </a:p>
          </p:txBody>
        </p:sp>
        <p:sp>
          <p:nvSpPr>
            <p:cNvPr id="29701" name="Text Box 1029"/>
            <p:cNvSpPr txBox="1">
              <a:spLocks noChangeArrowheads="1"/>
            </p:cNvSpPr>
            <p:nvPr/>
          </p:nvSpPr>
          <p:spPr bwMode="auto">
            <a:xfrm>
              <a:off x="528" y="3504"/>
              <a:ext cx="1344" cy="237"/>
            </a:xfrm>
            <a:prstGeom prst="rect">
              <a:avLst/>
            </a:prstGeom>
            <a:noFill/>
            <a:ln w="9525">
              <a:solidFill>
                <a:srgbClr val="FF0000"/>
              </a:solidFill>
              <a:miter lim="800000"/>
              <a:headEnd/>
              <a:tailEnd/>
            </a:ln>
            <a:effectLst/>
          </p:spPr>
          <p:txBody>
            <a:bodyPr>
              <a:spAutoFit/>
            </a:bodyPr>
            <a:lstStyle/>
            <a:p>
              <a:pPr>
                <a:spcBef>
                  <a:spcPct val="50000"/>
                </a:spcBef>
              </a:pPr>
              <a:r>
                <a:rPr lang="en-US" sz="1800">
                  <a:solidFill>
                    <a:srgbClr val="FF0000"/>
                  </a:solidFill>
                </a:rPr>
                <a:t>In Pattern 2: x</a:t>
              </a:r>
              <a:r>
                <a:rPr lang="en-US" sz="1800" baseline="-25000">
                  <a:solidFill>
                    <a:srgbClr val="FF0000"/>
                  </a:solidFill>
                </a:rPr>
                <a:t>2,1</a:t>
              </a:r>
              <a:r>
                <a:rPr lang="en-US" sz="1800">
                  <a:solidFill>
                    <a:srgbClr val="FF0000"/>
                  </a:solidFill>
                </a:rPr>
                <a:t>..x</a:t>
              </a:r>
              <a:r>
                <a:rPr lang="en-US" sz="1800" baseline="-25000">
                  <a:solidFill>
                    <a:srgbClr val="FF0000"/>
                  </a:solidFill>
                </a:rPr>
                <a:t>2,n</a:t>
              </a:r>
              <a:endParaRPr lang="en-US" sz="1800"/>
            </a:p>
          </p:txBody>
        </p:sp>
        <p:sp>
          <p:nvSpPr>
            <p:cNvPr id="29702" name="Text Box 1030"/>
            <p:cNvSpPr txBox="1">
              <a:spLocks noChangeArrowheads="1"/>
            </p:cNvSpPr>
            <p:nvPr/>
          </p:nvSpPr>
          <p:spPr bwMode="auto">
            <a:xfrm>
              <a:off x="528" y="3936"/>
              <a:ext cx="1344" cy="237"/>
            </a:xfrm>
            <a:prstGeom prst="rect">
              <a:avLst/>
            </a:prstGeom>
            <a:noFill/>
            <a:ln w="9525">
              <a:solidFill>
                <a:srgbClr val="008000"/>
              </a:solidFill>
              <a:miter lim="800000"/>
              <a:headEnd/>
              <a:tailEnd/>
            </a:ln>
            <a:effectLst/>
          </p:spPr>
          <p:txBody>
            <a:bodyPr>
              <a:spAutoFit/>
            </a:bodyPr>
            <a:lstStyle/>
            <a:p>
              <a:pPr>
                <a:spcBef>
                  <a:spcPct val="50000"/>
                </a:spcBef>
              </a:pPr>
              <a:r>
                <a:rPr lang="en-US" sz="1800">
                  <a:solidFill>
                    <a:srgbClr val="008040"/>
                  </a:solidFill>
                </a:rPr>
                <a:t>In Pattern p: x</a:t>
              </a:r>
              <a:r>
                <a:rPr lang="en-US" sz="1800" baseline="-25000">
                  <a:solidFill>
                    <a:srgbClr val="008040"/>
                  </a:solidFill>
                </a:rPr>
                <a:t>1,1</a:t>
              </a:r>
              <a:r>
                <a:rPr lang="en-US" sz="1800">
                  <a:solidFill>
                    <a:srgbClr val="008040"/>
                  </a:solidFill>
                </a:rPr>
                <a:t>..x</a:t>
              </a:r>
              <a:r>
                <a:rPr lang="en-US" sz="1800" baseline="-25000">
                  <a:solidFill>
                    <a:srgbClr val="008040"/>
                  </a:solidFill>
                </a:rPr>
                <a:t>1,n</a:t>
              </a:r>
              <a:endParaRPr lang="en-US" sz="1800"/>
            </a:p>
          </p:txBody>
        </p:sp>
        <p:sp>
          <p:nvSpPr>
            <p:cNvPr id="29703" name="Text Box 1031"/>
            <p:cNvSpPr txBox="1">
              <a:spLocks noChangeArrowheads="1"/>
            </p:cNvSpPr>
            <p:nvPr/>
          </p:nvSpPr>
          <p:spPr bwMode="auto">
            <a:xfrm>
              <a:off x="1104" y="3696"/>
              <a:ext cx="169" cy="288"/>
            </a:xfrm>
            <a:prstGeom prst="rect">
              <a:avLst/>
            </a:prstGeom>
            <a:noFill/>
            <a:ln w="9525">
              <a:noFill/>
              <a:miter lim="800000"/>
              <a:headEnd/>
              <a:tailEnd/>
            </a:ln>
            <a:effectLst/>
          </p:spPr>
          <p:txBody>
            <a:bodyPr wrap="none">
              <a:spAutoFit/>
            </a:bodyPr>
            <a:lstStyle/>
            <a:p>
              <a:r>
                <a:rPr lang="en-US"/>
                <a:t>:</a:t>
              </a:r>
            </a:p>
          </p:txBody>
        </p:sp>
      </p:grpSp>
      <p:sp>
        <p:nvSpPr>
          <p:cNvPr id="29705" name="Text Box 1033"/>
          <p:cNvSpPr txBox="1">
            <a:spLocks noChangeArrowheads="1"/>
          </p:cNvSpPr>
          <p:nvPr/>
        </p:nvSpPr>
        <p:spPr bwMode="auto">
          <a:xfrm>
            <a:off x="1600200" y="4038600"/>
            <a:ext cx="404813" cy="457200"/>
          </a:xfrm>
          <a:prstGeom prst="rect">
            <a:avLst/>
          </a:prstGeom>
          <a:noFill/>
          <a:ln w="9525">
            <a:noFill/>
            <a:miter lim="800000"/>
            <a:headEnd/>
            <a:tailEnd/>
          </a:ln>
          <a:effectLst/>
        </p:spPr>
        <p:txBody>
          <a:bodyPr wrap="none">
            <a:spAutoFit/>
          </a:bodyPr>
          <a:lstStyle/>
          <a:p>
            <a:r>
              <a:rPr lang="en-US" b="1"/>
              <a:t>X</a:t>
            </a:r>
          </a:p>
        </p:txBody>
      </p:sp>
      <p:sp>
        <p:nvSpPr>
          <p:cNvPr id="29706" name="Rectangle 1034"/>
          <p:cNvSpPr>
            <a:spLocks noChangeArrowheads="1"/>
          </p:cNvSpPr>
          <p:nvPr/>
        </p:nvSpPr>
        <p:spPr bwMode="auto">
          <a:xfrm>
            <a:off x="4038600" y="5029200"/>
            <a:ext cx="381000" cy="1524000"/>
          </a:xfrm>
          <a:prstGeom prst="rect">
            <a:avLst/>
          </a:prstGeom>
          <a:noFill/>
          <a:ln w="28575">
            <a:solidFill>
              <a:schemeClr val="accent2"/>
            </a:solidFill>
            <a:miter lim="800000"/>
            <a:headEnd/>
            <a:tailEnd/>
          </a:ln>
          <a:effectLst/>
        </p:spPr>
        <p:txBody>
          <a:bodyPr wrap="none" anchor="ctr"/>
          <a:lstStyle/>
          <a:p>
            <a:pPr algn="ctr"/>
            <a:r>
              <a:rPr lang="en-US" sz="1600" b="1"/>
              <a:t>X</a:t>
            </a:r>
            <a:r>
              <a:rPr lang="en-US" sz="1600" b="1" baseline="-25000"/>
              <a:t>1,i</a:t>
            </a:r>
            <a:endParaRPr lang="en-US"/>
          </a:p>
        </p:txBody>
      </p:sp>
      <p:sp>
        <p:nvSpPr>
          <p:cNvPr id="29709" name="Text Box 1037"/>
          <p:cNvSpPr txBox="1">
            <a:spLocks noChangeArrowheads="1"/>
          </p:cNvSpPr>
          <p:nvPr/>
        </p:nvSpPr>
        <p:spPr bwMode="auto">
          <a:xfrm>
            <a:off x="4860925" y="5375275"/>
            <a:ext cx="336550" cy="457200"/>
          </a:xfrm>
          <a:prstGeom prst="rect">
            <a:avLst/>
          </a:prstGeom>
          <a:noFill/>
          <a:ln w="9525">
            <a:noFill/>
            <a:miter lim="800000"/>
            <a:headEnd/>
            <a:tailEnd/>
          </a:ln>
          <a:effectLst/>
        </p:spPr>
        <p:txBody>
          <a:bodyPr wrap="none">
            <a:spAutoFit/>
          </a:bodyPr>
          <a:lstStyle/>
          <a:p>
            <a:r>
              <a:rPr lang="en-US"/>
              <a:t>..</a:t>
            </a:r>
          </a:p>
        </p:txBody>
      </p:sp>
      <p:sp>
        <p:nvSpPr>
          <p:cNvPr id="29710" name="Text Box 1038"/>
          <p:cNvSpPr txBox="1">
            <a:spLocks noChangeArrowheads="1"/>
          </p:cNvSpPr>
          <p:nvPr/>
        </p:nvSpPr>
        <p:spPr bwMode="auto">
          <a:xfrm>
            <a:off x="3946525" y="4557713"/>
            <a:ext cx="1633538" cy="336550"/>
          </a:xfrm>
          <a:prstGeom prst="rect">
            <a:avLst/>
          </a:prstGeom>
          <a:noFill/>
          <a:ln w="9525">
            <a:noFill/>
            <a:miter lim="800000"/>
            <a:headEnd/>
            <a:tailEnd/>
          </a:ln>
          <a:effectLst/>
        </p:spPr>
        <p:txBody>
          <a:bodyPr wrap="none">
            <a:spAutoFit/>
          </a:bodyPr>
          <a:lstStyle/>
          <a:p>
            <a:r>
              <a:rPr lang="en-US" sz="1600" b="1"/>
              <a:t>P1      P2         Pp</a:t>
            </a:r>
            <a:endParaRPr lang="en-US"/>
          </a:p>
        </p:txBody>
      </p:sp>
      <p:sp>
        <p:nvSpPr>
          <p:cNvPr id="29711" name="Text Box 1039"/>
          <p:cNvSpPr txBox="1">
            <a:spLocks noChangeArrowheads="1"/>
          </p:cNvSpPr>
          <p:nvPr/>
        </p:nvSpPr>
        <p:spPr bwMode="auto">
          <a:xfrm>
            <a:off x="4419600" y="3962400"/>
            <a:ext cx="539750" cy="457200"/>
          </a:xfrm>
          <a:prstGeom prst="rect">
            <a:avLst/>
          </a:prstGeom>
          <a:noFill/>
          <a:ln w="9525">
            <a:noFill/>
            <a:miter lim="800000"/>
            <a:headEnd/>
            <a:tailEnd/>
          </a:ln>
          <a:effectLst/>
        </p:spPr>
        <p:txBody>
          <a:bodyPr wrap="none">
            <a:spAutoFit/>
          </a:bodyPr>
          <a:lstStyle/>
          <a:p>
            <a:r>
              <a:rPr lang="en-US" b="1"/>
              <a:t>X</a:t>
            </a:r>
            <a:r>
              <a:rPr lang="en-US" b="1" baseline="30000"/>
              <a:t>T</a:t>
            </a:r>
            <a:endParaRPr lang="en-US"/>
          </a:p>
        </p:txBody>
      </p:sp>
      <p:sp>
        <p:nvSpPr>
          <p:cNvPr id="29713" name="Rectangle 1041"/>
          <p:cNvSpPr>
            <a:spLocks noChangeArrowheads="1"/>
          </p:cNvSpPr>
          <p:nvPr/>
        </p:nvSpPr>
        <p:spPr bwMode="auto">
          <a:xfrm>
            <a:off x="4495800" y="5029200"/>
            <a:ext cx="381000" cy="1524000"/>
          </a:xfrm>
          <a:prstGeom prst="rect">
            <a:avLst/>
          </a:prstGeom>
          <a:noFill/>
          <a:ln w="28575">
            <a:solidFill>
              <a:srgbClr val="FF0000"/>
            </a:solidFill>
            <a:miter lim="800000"/>
            <a:headEnd/>
            <a:tailEnd/>
          </a:ln>
          <a:effectLst/>
        </p:spPr>
        <p:txBody>
          <a:bodyPr wrap="none" anchor="ctr"/>
          <a:lstStyle/>
          <a:p>
            <a:pPr algn="ctr"/>
            <a:r>
              <a:rPr lang="en-US" sz="1600" b="1"/>
              <a:t>X</a:t>
            </a:r>
            <a:r>
              <a:rPr lang="en-US" sz="1600" b="1" baseline="-25000"/>
              <a:t>2,i</a:t>
            </a:r>
            <a:endParaRPr lang="en-US"/>
          </a:p>
        </p:txBody>
      </p:sp>
      <p:sp>
        <p:nvSpPr>
          <p:cNvPr id="29714" name="Rectangle 1042"/>
          <p:cNvSpPr>
            <a:spLocks noChangeArrowheads="1"/>
          </p:cNvSpPr>
          <p:nvPr/>
        </p:nvSpPr>
        <p:spPr bwMode="auto">
          <a:xfrm>
            <a:off x="5181600" y="5029200"/>
            <a:ext cx="381000" cy="1524000"/>
          </a:xfrm>
          <a:prstGeom prst="rect">
            <a:avLst/>
          </a:prstGeom>
          <a:noFill/>
          <a:ln w="28575">
            <a:solidFill>
              <a:srgbClr val="008000"/>
            </a:solidFill>
            <a:miter lim="800000"/>
            <a:headEnd/>
            <a:tailEnd/>
          </a:ln>
          <a:effectLst/>
        </p:spPr>
        <p:txBody>
          <a:bodyPr wrap="none" anchor="ctr"/>
          <a:lstStyle/>
          <a:p>
            <a:pPr algn="ctr"/>
            <a:r>
              <a:rPr lang="en-US" sz="1600" b="1"/>
              <a:t>X</a:t>
            </a:r>
            <a:r>
              <a:rPr lang="en-US" sz="1600" b="1" baseline="-25000"/>
              <a:t>p,i</a:t>
            </a:r>
            <a:endParaRPr lang="en-US"/>
          </a:p>
        </p:txBody>
      </p:sp>
      <p:sp>
        <p:nvSpPr>
          <p:cNvPr id="29715" name="Freeform 1043"/>
          <p:cNvSpPr>
            <a:spLocks/>
          </p:cNvSpPr>
          <p:nvPr/>
        </p:nvSpPr>
        <p:spPr bwMode="auto">
          <a:xfrm>
            <a:off x="3884613" y="5468938"/>
            <a:ext cx="1838325" cy="666750"/>
          </a:xfrm>
          <a:custGeom>
            <a:avLst/>
            <a:gdLst/>
            <a:ahLst/>
            <a:cxnLst>
              <a:cxn ang="0">
                <a:pos x="1148" y="94"/>
              </a:cxn>
              <a:cxn ang="0">
                <a:pos x="960" y="47"/>
              </a:cxn>
              <a:cxn ang="0">
                <a:pos x="866" y="19"/>
              </a:cxn>
              <a:cxn ang="0">
                <a:pos x="706" y="0"/>
              </a:cxn>
              <a:cxn ang="0">
                <a:pos x="292" y="47"/>
              </a:cxn>
              <a:cxn ang="0">
                <a:pos x="38" y="131"/>
              </a:cxn>
              <a:cxn ang="0">
                <a:pos x="0" y="216"/>
              </a:cxn>
              <a:cxn ang="0">
                <a:pos x="377" y="357"/>
              </a:cxn>
              <a:cxn ang="0">
                <a:pos x="885" y="367"/>
              </a:cxn>
              <a:cxn ang="0">
                <a:pos x="1054" y="339"/>
              </a:cxn>
              <a:cxn ang="0">
                <a:pos x="1111" y="291"/>
              </a:cxn>
              <a:cxn ang="0">
                <a:pos x="1120" y="263"/>
              </a:cxn>
              <a:cxn ang="0">
                <a:pos x="1139" y="235"/>
              </a:cxn>
              <a:cxn ang="0">
                <a:pos x="1148" y="94"/>
              </a:cxn>
            </a:cxnLst>
            <a:rect l="0" t="0" r="r" b="b"/>
            <a:pathLst>
              <a:path w="1158" h="420">
                <a:moveTo>
                  <a:pt x="1148" y="94"/>
                </a:moveTo>
                <a:cubicBezTo>
                  <a:pt x="1080" y="71"/>
                  <a:pt x="1030" y="55"/>
                  <a:pt x="960" y="47"/>
                </a:cubicBezTo>
                <a:cubicBezTo>
                  <a:pt x="929" y="35"/>
                  <a:pt x="898" y="24"/>
                  <a:pt x="866" y="19"/>
                </a:cubicBezTo>
                <a:cubicBezTo>
                  <a:pt x="812" y="10"/>
                  <a:pt x="706" y="0"/>
                  <a:pt x="706" y="0"/>
                </a:cubicBezTo>
                <a:cubicBezTo>
                  <a:pt x="566" y="12"/>
                  <a:pt x="430" y="30"/>
                  <a:pt x="292" y="47"/>
                </a:cubicBezTo>
                <a:cubicBezTo>
                  <a:pt x="207" y="74"/>
                  <a:pt x="114" y="82"/>
                  <a:pt x="38" y="131"/>
                </a:cubicBezTo>
                <a:cubicBezTo>
                  <a:pt x="19" y="159"/>
                  <a:pt x="10" y="183"/>
                  <a:pt x="0" y="216"/>
                </a:cubicBezTo>
                <a:cubicBezTo>
                  <a:pt x="34" y="393"/>
                  <a:pt x="244" y="352"/>
                  <a:pt x="377" y="357"/>
                </a:cubicBezTo>
                <a:cubicBezTo>
                  <a:pt x="555" y="420"/>
                  <a:pt x="647" y="378"/>
                  <a:pt x="885" y="367"/>
                </a:cubicBezTo>
                <a:cubicBezTo>
                  <a:pt x="941" y="355"/>
                  <a:pt x="999" y="356"/>
                  <a:pt x="1054" y="339"/>
                </a:cubicBezTo>
                <a:cubicBezTo>
                  <a:pt x="1118" y="240"/>
                  <a:pt x="1016" y="385"/>
                  <a:pt x="1111" y="291"/>
                </a:cubicBezTo>
                <a:cubicBezTo>
                  <a:pt x="1117" y="284"/>
                  <a:pt x="1115" y="271"/>
                  <a:pt x="1120" y="263"/>
                </a:cubicBezTo>
                <a:cubicBezTo>
                  <a:pt x="1125" y="252"/>
                  <a:pt x="1132" y="244"/>
                  <a:pt x="1139" y="235"/>
                </a:cubicBezTo>
                <a:cubicBezTo>
                  <a:pt x="1158" y="173"/>
                  <a:pt x="1157" y="172"/>
                  <a:pt x="1148" y="94"/>
                </a:cubicBezTo>
                <a:close/>
              </a:path>
            </a:pathLst>
          </a:custGeom>
          <a:noFill/>
          <a:ln w="38100" cmpd="sng">
            <a:solidFill>
              <a:schemeClr val="bg2"/>
            </a:solidFill>
            <a:round/>
            <a:headEnd/>
            <a:tailEnd/>
          </a:ln>
          <a:effectLst/>
        </p:spPr>
        <p:txBody>
          <a:bodyPr wrap="none" anchor="ctr"/>
          <a:lstStyle/>
          <a:p>
            <a:endParaRPr lang="en-IN"/>
          </a:p>
        </p:txBody>
      </p:sp>
      <p:grpSp>
        <p:nvGrpSpPr>
          <p:cNvPr id="3" name="Group 1044"/>
          <p:cNvGrpSpPr>
            <a:grpSpLocks/>
          </p:cNvGrpSpPr>
          <p:nvPr/>
        </p:nvGrpSpPr>
        <p:grpSpPr bwMode="auto">
          <a:xfrm>
            <a:off x="6400800" y="4953000"/>
            <a:ext cx="2514600" cy="1519238"/>
            <a:chOff x="528" y="3216"/>
            <a:chExt cx="1344" cy="957"/>
          </a:xfrm>
        </p:grpSpPr>
        <p:sp>
          <p:nvSpPr>
            <p:cNvPr id="29717" name="Text Box 1045"/>
            <p:cNvSpPr txBox="1">
              <a:spLocks noChangeArrowheads="1"/>
            </p:cNvSpPr>
            <p:nvPr/>
          </p:nvSpPr>
          <p:spPr bwMode="auto">
            <a:xfrm>
              <a:off x="528" y="3216"/>
              <a:ext cx="1344" cy="237"/>
            </a:xfrm>
            <a:prstGeom prst="rect">
              <a:avLst/>
            </a:prstGeom>
            <a:noFill/>
            <a:ln w="9525">
              <a:solidFill>
                <a:schemeClr val="accent2"/>
              </a:solidFill>
              <a:miter lim="800000"/>
              <a:headEnd/>
              <a:tailEnd/>
            </a:ln>
            <a:effectLst/>
          </p:spPr>
          <p:txBody>
            <a:bodyPr>
              <a:spAutoFit/>
            </a:bodyPr>
            <a:lstStyle/>
            <a:p>
              <a:pPr>
                <a:spcBef>
                  <a:spcPct val="50000"/>
                </a:spcBef>
              </a:pPr>
              <a:r>
                <a:rPr lang="en-US" sz="1800">
                  <a:solidFill>
                    <a:schemeClr val="accent2"/>
                  </a:solidFill>
                </a:rPr>
                <a:t>Out P1: y</a:t>
              </a:r>
              <a:r>
                <a:rPr lang="en-US" sz="1800" baseline="-25000">
                  <a:solidFill>
                    <a:schemeClr val="accent2"/>
                  </a:solidFill>
                </a:rPr>
                <a:t>1,1</a:t>
              </a:r>
              <a:r>
                <a:rPr lang="en-US" sz="1800">
                  <a:solidFill>
                    <a:schemeClr val="accent2"/>
                  </a:solidFill>
                </a:rPr>
                <a:t>.. y</a:t>
              </a:r>
              <a:r>
                <a:rPr lang="en-US" sz="1800" baseline="-25000">
                  <a:solidFill>
                    <a:schemeClr val="accent2"/>
                  </a:solidFill>
                </a:rPr>
                <a:t>1,j</a:t>
              </a:r>
              <a:r>
                <a:rPr lang="en-US" sz="1800">
                  <a:solidFill>
                    <a:schemeClr val="accent2"/>
                  </a:solidFill>
                </a:rPr>
                <a:t>……y</a:t>
              </a:r>
              <a:r>
                <a:rPr lang="en-US" sz="1800" baseline="-25000">
                  <a:solidFill>
                    <a:schemeClr val="accent2"/>
                  </a:solidFill>
                </a:rPr>
                <a:t>1,n</a:t>
              </a:r>
            </a:p>
          </p:txBody>
        </p:sp>
        <p:sp>
          <p:nvSpPr>
            <p:cNvPr id="29718" name="Text Box 1046"/>
            <p:cNvSpPr txBox="1">
              <a:spLocks noChangeArrowheads="1"/>
            </p:cNvSpPr>
            <p:nvPr/>
          </p:nvSpPr>
          <p:spPr bwMode="auto">
            <a:xfrm>
              <a:off x="528" y="3504"/>
              <a:ext cx="1344" cy="237"/>
            </a:xfrm>
            <a:prstGeom prst="rect">
              <a:avLst/>
            </a:prstGeom>
            <a:noFill/>
            <a:ln w="9525">
              <a:solidFill>
                <a:srgbClr val="FF0000"/>
              </a:solidFill>
              <a:miter lim="800000"/>
              <a:headEnd/>
              <a:tailEnd/>
            </a:ln>
            <a:effectLst/>
          </p:spPr>
          <p:txBody>
            <a:bodyPr>
              <a:spAutoFit/>
            </a:bodyPr>
            <a:lstStyle/>
            <a:p>
              <a:pPr>
                <a:spcBef>
                  <a:spcPct val="50000"/>
                </a:spcBef>
              </a:pPr>
              <a:r>
                <a:rPr lang="en-US" sz="1800">
                  <a:solidFill>
                    <a:srgbClr val="FF0000"/>
                  </a:solidFill>
                </a:rPr>
                <a:t>Out P2: y</a:t>
              </a:r>
              <a:r>
                <a:rPr lang="en-US" sz="1800" baseline="-25000">
                  <a:solidFill>
                    <a:srgbClr val="FF0000"/>
                  </a:solidFill>
                </a:rPr>
                <a:t>2,1</a:t>
              </a:r>
              <a:r>
                <a:rPr lang="en-US" sz="1800">
                  <a:solidFill>
                    <a:srgbClr val="FF0000"/>
                  </a:solidFill>
                </a:rPr>
                <a:t>.. y</a:t>
              </a:r>
              <a:r>
                <a:rPr lang="en-US" sz="1800" baseline="-25000">
                  <a:solidFill>
                    <a:srgbClr val="FF0000"/>
                  </a:solidFill>
                </a:rPr>
                <a:t>2,j</a:t>
              </a:r>
              <a:r>
                <a:rPr lang="en-US" sz="1800">
                  <a:solidFill>
                    <a:srgbClr val="FF0000"/>
                  </a:solidFill>
                </a:rPr>
                <a:t>……y</a:t>
              </a:r>
              <a:r>
                <a:rPr lang="en-US" sz="1800" baseline="-25000">
                  <a:solidFill>
                    <a:srgbClr val="FF0000"/>
                  </a:solidFill>
                </a:rPr>
                <a:t>2,n</a:t>
              </a:r>
            </a:p>
          </p:txBody>
        </p:sp>
        <p:sp>
          <p:nvSpPr>
            <p:cNvPr id="29719" name="Text Box 1047"/>
            <p:cNvSpPr txBox="1">
              <a:spLocks noChangeArrowheads="1"/>
            </p:cNvSpPr>
            <p:nvPr/>
          </p:nvSpPr>
          <p:spPr bwMode="auto">
            <a:xfrm>
              <a:off x="528" y="3936"/>
              <a:ext cx="1344" cy="237"/>
            </a:xfrm>
            <a:prstGeom prst="rect">
              <a:avLst/>
            </a:prstGeom>
            <a:noFill/>
            <a:ln w="9525">
              <a:solidFill>
                <a:srgbClr val="008000"/>
              </a:solidFill>
              <a:miter lim="800000"/>
              <a:headEnd/>
              <a:tailEnd/>
            </a:ln>
            <a:effectLst/>
          </p:spPr>
          <p:txBody>
            <a:bodyPr>
              <a:spAutoFit/>
            </a:bodyPr>
            <a:lstStyle/>
            <a:p>
              <a:pPr>
                <a:spcBef>
                  <a:spcPct val="50000"/>
                </a:spcBef>
              </a:pPr>
              <a:r>
                <a:rPr lang="en-US" sz="1800">
                  <a:solidFill>
                    <a:srgbClr val="008040"/>
                  </a:solidFill>
                </a:rPr>
                <a:t>Out P3: y</a:t>
              </a:r>
              <a:r>
                <a:rPr lang="en-US" sz="1800" baseline="-25000">
                  <a:solidFill>
                    <a:srgbClr val="008040"/>
                  </a:solidFill>
                </a:rPr>
                <a:t>p,1</a:t>
              </a:r>
              <a:r>
                <a:rPr lang="en-US" sz="1800">
                  <a:solidFill>
                    <a:srgbClr val="008040"/>
                  </a:solidFill>
                </a:rPr>
                <a:t>.. y</a:t>
              </a:r>
              <a:r>
                <a:rPr lang="en-US" sz="1800" baseline="-25000">
                  <a:solidFill>
                    <a:srgbClr val="008040"/>
                  </a:solidFill>
                </a:rPr>
                <a:t>p,j </a:t>
              </a:r>
              <a:r>
                <a:rPr lang="en-US" sz="1800">
                  <a:solidFill>
                    <a:srgbClr val="008040"/>
                  </a:solidFill>
                </a:rPr>
                <a:t>……y</a:t>
              </a:r>
              <a:r>
                <a:rPr lang="en-US" sz="1800" baseline="-25000">
                  <a:solidFill>
                    <a:srgbClr val="008040"/>
                  </a:solidFill>
                </a:rPr>
                <a:t>p,n</a:t>
              </a:r>
            </a:p>
          </p:txBody>
        </p:sp>
        <p:sp>
          <p:nvSpPr>
            <p:cNvPr id="29720" name="Text Box 1048"/>
            <p:cNvSpPr txBox="1">
              <a:spLocks noChangeArrowheads="1"/>
            </p:cNvSpPr>
            <p:nvPr/>
          </p:nvSpPr>
          <p:spPr bwMode="auto">
            <a:xfrm>
              <a:off x="1104" y="3696"/>
              <a:ext cx="144" cy="288"/>
            </a:xfrm>
            <a:prstGeom prst="rect">
              <a:avLst/>
            </a:prstGeom>
            <a:noFill/>
            <a:ln w="9525">
              <a:noFill/>
              <a:miter lim="800000"/>
              <a:headEnd/>
              <a:tailEnd/>
            </a:ln>
            <a:effectLst/>
          </p:spPr>
          <p:txBody>
            <a:bodyPr wrap="none">
              <a:spAutoFit/>
            </a:bodyPr>
            <a:lstStyle/>
            <a:p>
              <a:r>
                <a:rPr lang="en-US"/>
                <a:t>:</a:t>
              </a:r>
            </a:p>
          </p:txBody>
        </p:sp>
      </p:grpSp>
      <p:sp>
        <p:nvSpPr>
          <p:cNvPr id="29721" name="Text Box 1049"/>
          <p:cNvSpPr txBox="1">
            <a:spLocks noChangeArrowheads="1"/>
          </p:cNvSpPr>
          <p:nvPr/>
        </p:nvSpPr>
        <p:spPr bwMode="auto">
          <a:xfrm>
            <a:off x="7543800" y="3962400"/>
            <a:ext cx="404813" cy="457200"/>
          </a:xfrm>
          <a:prstGeom prst="rect">
            <a:avLst/>
          </a:prstGeom>
          <a:noFill/>
          <a:ln w="9525">
            <a:noFill/>
            <a:miter lim="800000"/>
            <a:headEnd/>
            <a:tailEnd/>
          </a:ln>
          <a:effectLst/>
        </p:spPr>
        <p:txBody>
          <a:bodyPr wrap="none">
            <a:spAutoFit/>
          </a:bodyPr>
          <a:lstStyle/>
          <a:p>
            <a:r>
              <a:rPr lang="en-US" b="1"/>
              <a:t>Y</a:t>
            </a:r>
          </a:p>
        </p:txBody>
      </p:sp>
      <p:sp>
        <p:nvSpPr>
          <p:cNvPr id="29723" name="Freeform 1051"/>
          <p:cNvSpPr>
            <a:spLocks/>
          </p:cNvSpPr>
          <p:nvPr/>
        </p:nvSpPr>
        <p:spPr bwMode="auto">
          <a:xfrm>
            <a:off x="7532688" y="4902200"/>
            <a:ext cx="639762" cy="1695450"/>
          </a:xfrm>
          <a:custGeom>
            <a:avLst/>
            <a:gdLst/>
            <a:ahLst/>
            <a:cxnLst>
              <a:cxn ang="0">
                <a:pos x="119" y="0"/>
              </a:cxn>
              <a:cxn ang="0">
                <a:pos x="103" y="24"/>
              </a:cxn>
              <a:cxn ang="0">
                <a:pos x="87" y="72"/>
              </a:cxn>
              <a:cxn ang="0">
                <a:pos x="167" y="1064"/>
              </a:cxn>
              <a:cxn ang="0">
                <a:pos x="319" y="1040"/>
              </a:cxn>
              <a:cxn ang="0">
                <a:pos x="335" y="1016"/>
              </a:cxn>
              <a:cxn ang="0">
                <a:pos x="367" y="1000"/>
              </a:cxn>
              <a:cxn ang="0">
                <a:pos x="375" y="856"/>
              </a:cxn>
              <a:cxn ang="0">
                <a:pos x="359" y="424"/>
              </a:cxn>
              <a:cxn ang="0">
                <a:pos x="351" y="304"/>
              </a:cxn>
              <a:cxn ang="0">
                <a:pos x="343" y="280"/>
              </a:cxn>
              <a:cxn ang="0">
                <a:pos x="287" y="96"/>
              </a:cxn>
              <a:cxn ang="0">
                <a:pos x="119" y="0"/>
              </a:cxn>
            </a:cxnLst>
            <a:rect l="0" t="0" r="r" b="b"/>
            <a:pathLst>
              <a:path w="403" h="1068">
                <a:moveTo>
                  <a:pt x="119" y="0"/>
                </a:moveTo>
                <a:cubicBezTo>
                  <a:pt x="113" y="8"/>
                  <a:pt x="106" y="15"/>
                  <a:pt x="103" y="24"/>
                </a:cubicBezTo>
                <a:cubicBezTo>
                  <a:pt x="96" y="39"/>
                  <a:pt x="87" y="72"/>
                  <a:pt x="87" y="72"/>
                </a:cubicBezTo>
                <a:cubicBezTo>
                  <a:pt x="87" y="149"/>
                  <a:pt x="0" y="814"/>
                  <a:pt x="167" y="1064"/>
                </a:cubicBezTo>
                <a:cubicBezTo>
                  <a:pt x="217" y="1057"/>
                  <a:pt x="276" y="1068"/>
                  <a:pt x="319" y="1040"/>
                </a:cubicBezTo>
                <a:cubicBezTo>
                  <a:pt x="327" y="1034"/>
                  <a:pt x="327" y="1022"/>
                  <a:pt x="335" y="1016"/>
                </a:cubicBezTo>
                <a:cubicBezTo>
                  <a:pt x="344" y="1008"/>
                  <a:pt x="356" y="1005"/>
                  <a:pt x="367" y="1000"/>
                </a:cubicBezTo>
                <a:cubicBezTo>
                  <a:pt x="393" y="921"/>
                  <a:pt x="384" y="968"/>
                  <a:pt x="375" y="856"/>
                </a:cubicBezTo>
                <a:cubicBezTo>
                  <a:pt x="379" y="721"/>
                  <a:pt x="403" y="557"/>
                  <a:pt x="359" y="424"/>
                </a:cubicBezTo>
                <a:cubicBezTo>
                  <a:pt x="356" y="384"/>
                  <a:pt x="355" y="343"/>
                  <a:pt x="351" y="304"/>
                </a:cubicBezTo>
                <a:cubicBezTo>
                  <a:pt x="350" y="295"/>
                  <a:pt x="343" y="288"/>
                  <a:pt x="343" y="280"/>
                </a:cubicBezTo>
                <a:cubicBezTo>
                  <a:pt x="333" y="198"/>
                  <a:pt x="354" y="141"/>
                  <a:pt x="287" y="96"/>
                </a:cubicBezTo>
                <a:cubicBezTo>
                  <a:pt x="245" y="12"/>
                  <a:pt x="208" y="0"/>
                  <a:pt x="119" y="0"/>
                </a:cubicBezTo>
                <a:close/>
              </a:path>
            </a:pathLst>
          </a:custGeom>
          <a:noFill/>
          <a:ln w="38100" cmpd="sng">
            <a:solidFill>
              <a:schemeClr val="bg2"/>
            </a:solidFill>
            <a:round/>
            <a:headEnd/>
            <a:tailEnd/>
          </a:ln>
          <a:effectLst/>
        </p:spPr>
        <p:txBody>
          <a:bodyPr wrap="none" anchor="ctr"/>
          <a:lstStyle/>
          <a:p>
            <a:endParaRPr lang="en-IN"/>
          </a:p>
        </p:txBody>
      </p:sp>
      <p:sp>
        <p:nvSpPr>
          <p:cNvPr id="29724" name="Freeform 1052"/>
          <p:cNvSpPr>
            <a:spLocks/>
          </p:cNvSpPr>
          <p:nvPr/>
        </p:nvSpPr>
        <p:spPr bwMode="auto">
          <a:xfrm>
            <a:off x="5651500" y="4322763"/>
            <a:ext cx="874713" cy="1252537"/>
          </a:xfrm>
          <a:custGeom>
            <a:avLst/>
            <a:gdLst/>
            <a:ahLst/>
            <a:cxnLst>
              <a:cxn ang="0">
                <a:pos x="0" y="789"/>
              </a:cxn>
              <a:cxn ang="0">
                <a:pos x="24" y="709"/>
              </a:cxn>
              <a:cxn ang="0">
                <a:pos x="72" y="637"/>
              </a:cxn>
              <a:cxn ang="0">
                <a:pos x="144" y="485"/>
              </a:cxn>
              <a:cxn ang="0">
                <a:pos x="256" y="261"/>
              </a:cxn>
              <a:cxn ang="0">
                <a:pos x="304" y="213"/>
              </a:cxn>
              <a:cxn ang="0">
                <a:pos x="344" y="165"/>
              </a:cxn>
              <a:cxn ang="0">
                <a:pos x="392" y="133"/>
              </a:cxn>
              <a:cxn ang="0">
                <a:pos x="400" y="101"/>
              </a:cxn>
              <a:cxn ang="0">
                <a:pos x="424" y="93"/>
              </a:cxn>
              <a:cxn ang="0">
                <a:pos x="472" y="61"/>
              </a:cxn>
              <a:cxn ang="0">
                <a:pos x="496" y="37"/>
              </a:cxn>
              <a:cxn ang="0">
                <a:pos x="528" y="21"/>
              </a:cxn>
            </a:cxnLst>
            <a:rect l="0" t="0" r="r" b="b"/>
            <a:pathLst>
              <a:path w="551" h="789">
                <a:moveTo>
                  <a:pt x="0" y="789"/>
                </a:moveTo>
                <a:cubicBezTo>
                  <a:pt x="4" y="771"/>
                  <a:pt x="16" y="720"/>
                  <a:pt x="24" y="709"/>
                </a:cubicBezTo>
                <a:cubicBezTo>
                  <a:pt x="40" y="685"/>
                  <a:pt x="62" y="664"/>
                  <a:pt x="72" y="637"/>
                </a:cubicBezTo>
                <a:cubicBezTo>
                  <a:pt x="89" y="583"/>
                  <a:pt x="121" y="535"/>
                  <a:pt x="144" y="485"/>
                </a:cubicBezTo>
                <a:cubicBezTo>
                  <a:pt x="177" y="409"/>
                  <a:pt x="182" y="309"/>
                  <a:pt x="256" y="261"/>
                </a:cubicBezTo>
                <a:cubicBezTo>
                  <a:pt x="293" y="204"/>
                  <a:pt x="244" y="272"/>
                  <a:pt x="304" y="213"/>
                </a:cubicBezTo>
                <a:cubicBezTo>
                  <a:pt x="350" y="166"/>
                  <a:pt x="285" y="210"/>
                  <a:pt x="344" y="165"/>
                </a:cubicBezTo>
                <a:cubicBezTo>
                  <a:pt x="359" y="153"/>
                  <a:pt x="392" y="133"/>
                  <a:pt x="392" y="133"/>
                </a:cubicBezTo>
                <a:cubicBezTo>
                  <a:pt x="394" y="122"/>
                  <a:pt x="393" y="109"/>
                  <a:pt x="400" y="101"/>
                </a:cubicBezTo>
                <a:cubicBezTo>
                  <a:pt x="405" y="94"/>
                  <a:pt x="416" y="97"/>
                  <a:pt x="424" y="93"/>
                </a:cubicBezTo>
                <a:cubicBezTo>
                  <a:pt x="440" y="83"/>
                  <a:pt x="458" y="74"/>
                  <a:pt x="472" y="61"/>
                </a:cubicBezTo>
                <a:cubicBezTo>
                  <a:pt x="480" y="53"/>
                  <a:pt x="486" y="43"/>
                  <a:pt x="496" y="37"/>
                </a:cubicBezTo>
                <a:cubicBezTo>
                  <a:pt x="551" y="0"/>
                  <a:pt x="501" y="47"/>
                  <a:pt x="528" y="21"/>
                </a:cubicBezTo>
              </a:path>
            </a:pathLst>
          </a:custGeom>
          <a:noFill/>
          <a:ln w="9525">
            <a:solidFill>
              <a:schemeClr val="tx1"/>
            </a:solidFill>
            <a:round/>
            <a:headEnd/>
            <a:tailEnd/>
          </a:ln>
          <a:effectLst/>
        </p:spPr>
        <p:txBody>
          <a:bodyPr wrap="none" anchor="ctr"/>
          <a:lstStyle/>
          <a:p>
            <a:endParaRPr lang="en-IN"/>
          </a:p>
        </p:txBody>
      </p:sp>
      <p:sp>
        <p:nvSpPr>
          <p:cNvPr id="29725" name="Freeform 1053"/>
          <p:cNvSpPr>
            <a:spLocks/>
          </p:cNvSpPr>
          <p:nvPr/>
        </p:nvSpPr>
        <p:spPr bwMode="auto">
          <a:xfrm>
            <a:off x="6502400" y="4356100"/>
            <a:ext cx="1244600" cy="546100"/>
          </a:xfrm>
          <a:custGeom>
            <a:avLst/>
            <a:gdLst/>
            <a:ahLst/>
            <a:cxnLst>
              <a:cxn ang="0">
                <a:pos x="784" y="344"/>
              </a:cxn>
              <a:cxn ang="0">
                <a:pos x="696" y="272"/>
              </a:cxn>
              <a:cxn ang="0">
                <a:pos x="656" y="224"/>
              </a:cxn>
              <a:cxn ang="0">
                <a:pos x="624" y="184"/>
              </a:cxn>
              <a:cxn ang="0">
                <a:pos x="616" y="160"/>
              </a:cxn>
              <a:cxn ang="0">
                <a:pos x="472" y="120"/>
              </a:cxn>
              <a:cxn ang="0">
                <a:pos x="416" y="96"/>
              </a:cxn>
              <a:cxn ang="0">
                <a:pos x="272" y="64"/>
              </a:cxn>
              <a:cxn ang="0">
                <a:pos x="0" y="0"/>
              </a:cxn>
            </a:cxnLst>
            <a:rect l="0" t="0" r="r" b="b"/>
            <a:pathLst>
              <a:path w="784" h="344">
                <a:moveTo>
                  <a:pt x="784" y="344"/>
                </a:moveTo>
                <a:cubicBezTo>
                  <a:pt x="745" y="318"/>
                  <a:pt x="724" y="309"/>
                  <a:pt x="696" y="272"/>
                </a:cubicBezTo>
                <a:cubicBezTo>
                  <a:pt x="652" y="215"/>
                  <a:pt x="708" y="259"/>
                  <a:pt x="656" y="224"/>
                </a:cubicBezTo>
                <a:cubicBezTo>
                  <a:pt x="635" y="163"/>
                  <a:pt x="665" y="235"/>
                  <a:pt x="624" y="184"/>
                </a:cubicBezTo>
                <a:cubicBezTo>
                  <a:pt x="618" y="177"/>
                  <a:pt x="622" y="165"/>
                  <a:pt x="616" y="160"/>
                </a:cubicBezTo>
                <a:cubicBezTo>
                  <a:pt x="582" y="132"/>
                  <a:pt x="513" y="131"/>
                  <a:pt x="472" y="120"/>
                </a:cubicBezTo>
                <a:cubicBezTo>
                  <a:pt x="452" y="114"/>
                  <a:pt x="435" y="100"/>
                  <a:pt x="416" y="96"/>
                </a:cubicBezTo>
                <a:cubicBezTo>
                  <a:pt x="365" y="83"/>
                  <a:pt x="319" y="87"/>
                  <a:pt x="272" y="64"/>
                </a:cubicBezTo>
                <a:cubicBezTo>
                  <a:pt x="166" y="11"/>
                  <a:pt x="124" y="0"/>
                  <a:pt x="0" y="0"/>
                </a:cubicBezTo>
              </a:path>
            </a:pathLst>
          </a:custGeom>
          <a:noFill/>
          <a:ln w="9525">
            <a:solidFill>
              <a:schemeClr val="tx1"/>
            </a:solidFill>
            <a:round/>
            <a:headEnd/>
            <a:tailEnd/>
          </a:ln>
          <a:effectLst/>
        </p:spPr>
        <p:txBody>
          <a:bodyPr wrap="none" anchor="ctr"/>
          <a:lstStyle/>
          <a:p>
            <a:endParaRPr lang="en-IN"/>
          </a:p>
        </p:txBody>
      </p:sp>
      <p:sp>
        <p:nvSpPr>
          <p:cNvPr id="29726" name="Text Box 1054"/>
          <p:cNvSpPr txBox="1">
            <a:spLocks noChangeArrowheads="1"/>
          </p:cNvSpPr>
          <p:nvPr/>
        </p:nvSpPr>
        <p:spPr bwMode="auto">
          <a:xfrm>
            <a:off x="5943600" y="4038600"/>
            <a:ext cx="1162050" cy="336550"/>
          </a:xfrm>
          <a:prstGeom prst="rect">
            <a:avLst/>
          </a:prstGeom>
          <a:noFill/>
          <a:ln w="9525">
            <a:noFill/>
            <a:miter lim="800000"/>
            <a:headEnd/>
            <a:tailEnd/>
          </a:ln>
          <a:effectLst/>
        </p:spPr>
        <p:txBody>
          <a:bodyPr wrap="none">
            <a:spAutoFit/>
          </a:bodyPr>
          <a:lstStyle/>
          <a:p>
            <a:r>
              <a:rPr lang="en-US" sz="1600"/>
              <a:t>Dot product</a:t>
            </a:r>
            <a:endParaRPr lang="en-US"/>
          </a:p>
        </p:txBody>
      </p:sp>
      <p:sp>
        <p:nvSpPr>
          <p:cNvPr id="29727" name="Line 1055"/>
          <p:cNvSpPr>
            <a:spLocks noChangeShapeType="1"/>
          </p:cNvSpPr>
          <p:nvPr/>
        </p:nvSpPr>
        <p:spPr bwMode="auto">
          <a:xfrm>
            <a:off x="3733800" y="2590800"/>
            <a:ext cx="2590800" cy="1447800"/>
          </a:xfrm>
          <a:prstGeom prst="line">
            <a:avLst/>
          </a:prstGeom>
          <a:noFill/>
          <a:ln w="28575">
            <a:solidFill>
              <a:schemeClr val="tx1"/>
            </a:solidFill>
            <a:prstDash val="dash"/>
            <a:round/>
            <a:headEnd/>
            <a:tailEnd type="triangle" w="med" len="med"/>
          </a:ln>
          <a:effectLst/>
        </p:spPr>
        <p:txBody>
          <a:bodyPr wrap="none" anchor="ctr"/>
          <a:lstStyle/>
          <a:p>
            <a:endParaRPr lang="en-I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7772400" cy="381000"/>
          </a:xfrm>
        </p:spPr>
        <p:txBody>
          <a:bodyPr>
            <a:normAutofit fontScale="90000"/>
          </a:bodyPr>
          <a:lstStyle/>
          <a:p>
            <a:r>
              <a:rPr lang="nb-NO" sz="3600" dirty="0"/>
              <a:t>Auto-Associative Memory</a:t>
            </a:r>
            <a:endParaRPr lang="nb-NO" dirty="0"/>
          </a:p>
        </p:txBody>
      </p:sp>
      <p:sp>
        <p:nvSpPr>
          <p:cNvPr id="9253" name="Text Box 37"/>
          <p:cNvSpPr txBox="1">
            <a:spLocks noChangeArrowheads="1"/>
          </p:cNvSpPr>
          <p:nvPr/>
        </p:nvSpPr>
        <p:spPr bwMode="auto">
          <a:xfrm>
            <a:off x="914400" y="5410200"/>
            <a:ext cx="3816350" cy="1190625"/>
          </a:xfrm>
          <a:prstGeom prst="rect">
            <a:avLst/>
          </a:prstGeom>
          <a:noFill/>
          <a:ln w="9525">
            <a:noFill/>
            <a:miter lim="800000"/>
            <a:headEnd/>
            <a:tailEnd/>
          </a:ln>
          <a:effectLst/>
        </p:spPr>
        <p:txBody>
          <a:bodyPr wrap="none">
            <a:spAutoFit/>
          </a:bodyPr>
          <a:lstStyle/>
          <a:p>
            <a:pPr>
              <a:buFontTx/>
              <a:buChar char="•"/>
            </a:pPr>
            <a:r>
              <a:rPr lang="nb-NO" sz="1800"/>
              <a:t> 1 node per pattern unit</a:t>
            </a:r>
          </a:p>
          <a:p>
            <a:pPr>
              <a:buFontTx/>
              <a:buChar char="•"/>
            </a:pPr>
            <a:r>
              <a:rPr lang="nb-NO" sz="1800"/>
              <a:t> Fully connected: clique</a:t>
            </a:r>
          </a:p>
          <a:p>
            <a:pPr>
              <a:buFontTx/>
              <a:buChar char="•"/>
            </a:pPr>
            <a:r>
              <a:rPr lang="nb-NO" sz="1800"/>
              <a:t> Weights = avg correlations across</a:t>
            </a:r>
          </a:p>
          <a:p>
            <a:r>
              <a:rPr lang="nb-NO" sz="1800"/>
              <a:t>   all patterns of the corresponding units</a:t>
            </a:r>
            <a:endParaRPr lang="nb-NO"/>
          </a:p>
        </p:txBody>
      </p:sp>
      <p:grpSp>
        <p:nvGrpSpPr>
          <p:cNvPr id="2" name="Group 36"/>
          <p:cNvGrpSpPr>
            <a:grpSpLocks/>
          </p:cNvGrpSpPr>
          <p:nvPr/>
        </p:nvGrpSpPr>
        <p:grpSpPr bwMode="auto">
          <a:xfrm>
            <a:off x="1371600" y="3695700"/>
            <a:ext cx="1828800" cy="1524000"/>
            <a:chOff x="1344" y="2304"/>
            <a:chExt cx="1152" cy="960"/>
          </a:xfrm>
        </p:grpSpPr>
        <p:sp>
          <p:nvSpPr>
            <p:cNvPr id="9241" name="Oval 25"/>
            <p:cNvSpPr>
              <a:spLocks noChangeArrowheads="1"/>
            </p:cNvSpPr>
            <p:nvPr/>
          </p:nvSpPr>
          <p:spPr bwMode="auto">
            <a:xfrm>
              <a:off x="1344" y="2304"/>
              <a:ext cx="240" cy="240"/>
            </a:xfrm>
            <a:prstGeom prst="ellipse">
              <a:avLst/>
            </a:prstGeom>
            <a:solidFill>
              <a:schemeClr val="accent1"/>
            </a:solidFill>
            <a:ln w="9525">
              <a:solidFill>
                <a:schemeClr val="accent1"/>
              </a:solidFill>
              <a:round/>
              <a:headEnd/>
              <a:tailEnd/>
            </a:ln>
            <a:effectLst/>
          </p:spPr>
          <p:txBody>
            <a:bodyPr wrap="none" anchor="ctr"/>
            <a:lstStyle/>
            <a:p>
              <a:pPr algn="ctr"/>
              <a:r>
                <a:rPr lang="nb-NO" sz="1600"/>
                <a:t>1</a:t>
              </a:r>
              <a:endParaRPr lang="nb-NO"/>
            </a:p>
          </p:txBody>
        </p:sp>
        <p:sp>
          <p:nvSpPr>
            <p:cNvPr id="9243" name="Oval 27"/>
            <p:cNvSpPr>
              <a:spLocks noChangeArrowheads="1"/>
            </p:cNvSpPr>
            <p:nvPr/>
          </p:nvSpPr>
          <p:spPr bwMode="auto">
            <a:xfrm>
              <a:off x="1344" y="3024"/>
              <a:ext cx="240" cy="240"/>
            </a:xfrm>
            <a:prstGeom prst="ellipse">
              <a:avLst/>
            </a:prstGeom>
            <a:solidFill>
              <a:schemeClr val="accent1"/>
            </a:solidFill>
            <a:ln w="9525">
              <a:solidFill>
                <a:schemeClr val="accent1"/>
              </a:solidFill>
              <a:round/>
              <a:headEnd/>
              <a:tailEnd/>
            </a:ln>
            <a:effectLst/>
          </p:spPr>
          <p:txBody>
            <a:bodyPr wrap="none" anchor="ctr"/>
            <a:lstStyle/>
            <a:p>
              <a:pPr algn="ctr"/>
              <a:r>
                <a:rPr lang="nb-NO" sz="1600"/>
                <a:t>3</a:t>
              </a:r>
              <a:endParaRPr lang="nb-NO"/>
            </a:p>
          </p:txBody>
        </p:sp>
        <p:sp>
          <p:nvSpPr>
            <p:cNvPr id="9244" name="Oval 28"/>
            <p:cNvSpPr>
              <a:spLocks noChangeArrowheads="1"/>
            </p:cNvSpPr>
            <p:nvPr/>
          </p:nvSpPr>
          <p:spPr bwMode="auto">
            <a:xfrm>
              <a:off x="2256" y="2976"/>
              <a:ext cx="240" cy="240"/>
            </a:xfrm>
            <a:prstGeom prst="ellipse">
              <a:avLst/>
            </a:prstGeom>
            <a:solidFill>
              <a:schemeClr val="accent1"/>
            </a:solidFill>
            <a:ln w="9525">
              <a:solidFill>
                <a:schemeClr val="accent1"/>
              </a:solidFill>
              <a:round/>
              <a:headEnd/>
              <a:tailEnd/>
            </a:ln>
            <a:effectLst/>
          </p:spPr>
          <p:txBody>
            <a:bodyPr wrap="none" anchor="ctr"/>
            <a:lstStyle/>
            <a:p>
              <a:pPr algn="ctr"/>
              <a:r>
                <a:rPr lang="nb-NO" sz="1600"/>
                <a:t>4</a:t>
              </a:r>
              <a:endParaRPr lang="nb-NO"/>
            </a:p>
          </p:txBody>
        </p:sp>
        <p:sp>
          <p:nvSpPr>
            <p:cNvPr id="9245" name="Oval 29"/>
            <p:cNvSpPr>
              <a:spLocks noChangeArrowheads="1"/>
            </p:cNvSpPr>
            <p:nvPr/>
          </p:nvSpPr>
          <p:spPr bwMode="auto">
            <a:xfrm>
              <a:off x="2256" y="2304"/>
              <a:ext cx="240" cy="240"/>
            </a:xfrm>
            <a:prstGeom prst="ellipse">
              <a:avLst/>
            </a:prstGeom>
            <a:solidFill>
              <a:schemeClr val="accent1"/>
            </a:solidFill>
            <a:ln w="9525">
              <a:solidFill>
                <a:schemeClr val="accent1"/>
              </a:solidFill>
              <a:round/>
              <a:headEnd/>
              <a:tailEnd/>
            </a:ln>
            <a:effectLst/>
          </p:spPr>
          <p:txBody>
            <a:bodyPr wrap="none" anchor="ctr"/>
            <a:lstStyle/>
            <a:p>
              <a:pPr algn="ctr"/>
              <a:r>
                <a:rPr lang="nb-NO" sz="1600"/>
                <a:t>2</a:t>
              </a:r>
              <a:endParaRPr lang="nb-NO"/>
            </a:p>
          </p:txBody>
        </p:sp>
        <p:sp>
          <p:nvSpPr>
            <p:cNvPr id="9246" name="Line 30"/>
            <p:cNvSpPr>
              <a:spLocks noChangeShapeType="1"/>
            </p:cNvSpPr>
            <p:nvPr/>
          </p:nvSpPr>
          <p:spPr bwMode="auto">
            <a:xfrm flipV="1">
              <a:off x="1536" y="2496"/>
              <a:ext cx="720" cy="528"/>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9247" name="Line 31"/>
            <p:cNvSpPr>
              <a:spLocks noChangeShapeType="1"/>
            </p:cNvSpPr>
            <p:nvPr/>
          </p:nvSpPr>
          <p:spPr bwMode="auto">
            <a:xfrm flipV="1">
              <a:off x="1584" y="2448"/>
              <a:ext cx="672" cy="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9248" name="Line 32"/>
            <p:cNvSpPr>
              <a:spLocks noChangeShapeType="1"/>
            </p:cNvSpPr>
            <p:nvPr/>
          </p:nvSpPr>
          <p:spPr bwMode="auto">
            <a:xfrm flipV="1">
              <a:off x="1488" y="2544"/>
              <a:ext cx="0" cy="48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9249" name="Line 33"/>
            <p:cNvSpPr>
              <a:spLocks noChangeShapeType="1"/>
            </p:cNvSpPr>
            <p:nvPr/>
          </p:nvSpPr>
          <p:spPr bwMode="auto">
            <a:xfrm>
              <a:off x="1584" y="2496"/>
              <a:ext cx="720" cy="528"/>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9250" name="Line 34"/>
            <p:cNvSpPr>
              <a:spLocks noChangeShapeType="1"/>
            </p:cNvSpPr>
            <p:nvPr/>
          </p:nvSpPr>
          <p:spPr bwMode="auto">
            <a:xfrm flipV="1">
              <a:off x="1584" y="3120"/>
              <a:ext cx="672" cy="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9251" name="Line 35"/>
            <p:cNvSpPr>
              <a:spLocks noChangeShapeType="1"/>
            </p:cNvSpPr>
            <p:nvPr/>
          </p:nvSpPr>
          <p:spPr bwMode="auto">
            <a:xfrm flipV="1">
              <a:off x="2352" y="2544"/>
              <a:ext cx="0" cy="432"/>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grpSp>
      <p:sp>
        <p:nvSpPr>
          <p:cNvPr id="9260" name="Text Box 44"/>
          <p:cNvSpPr txBox="1">
            <a:spLocks noChangeArrowheads="1"/>
          </p:cNvSpPr>
          <p:nvPr/>
        </p:nvSpPr>
        <p:spPr bwMode="auto">
          <a:xfrm>
            <a:off x="76200" y="1066800"/>
            <a:ext cx="4529138" cy="396875"/>
          </a:xfrm>
          <a:prstGeom prst="rect">
            <a:avLst/>
          </a:prstGeom>
          <a:noFill/>
          <a:ln w="9525">
            <a:noFill/>
            <a:miter lim="800000"/>
            <a:headEnd/>
            <a:tailEnd/>
          </a:ln>
          <a:effectLst/>
        </p:spPr>
        <p:txBody>
          <a:bodyPr wrap="none">
            <a:spAutoFit/>
          </a:bodyPr>
          <a:lstStyle/>
          <a:p>
            <a:r>
              <a:rPr lang="nb-NO" sz="2000" dirty="0"/>
              <a:t>1. Auto-Associative Patterns to Remember</a:t>
            </a:r>
            <a:endParaRPr lang="nb-NO" dirty="0"/>
          </a:p>
        </p:txBody>
      </p:sp>
      <p:sp>
        <p:nvSpPr>
          <p:cNvPr id="9261" name="Text Box 45"/>
          <p:cNvSpPr txBox="1">
            <a:spLocks noChangeArrowheads="1"/>
          </p:cNvSpPr>
          <p:nvPr/>
        </p:nvSpPr>
        <p:spPr bwMode="auto">
          <a:xfrm>
            <a:off x="152400" y="3048000"/>
            <a:ext cx="4027488" cy="396875"/>
          </a:xfrm>
          <a:prstGeom prst="rect">
            <a:avLst/>
          </a:prstGeom>
          <a:noFill/>
          <a:ln w="9525">
            <a:noFill/>
            <a:miter lim="800000"/>
            <a:headEnd/>
            <a:tailEnd/>
          </a:ln>
          <a:effectLst/>
        </p:spPr>
        <p:txBody>
          <a:bodyPr wrap="none">
            <a:spAutoFit/>
          </a:bodyPr>
          <a:lstStyle/>
          <a:p>
            <a:r>
              <a:rPr lang="nb-NO" sz="2000"/>
              <a:t>2. Distributed Storage of All Patterns:</a:t>
            </a:r>
            <a:endParaRPr lang="nb-NO"/>
          </a:p>
        </p:txBody>
      </p:sp>
      <p:sp>
        <p:nvSpPr>
          <p:cNvPr id="9264" name="Rectangle 48"/>
          <p:cNvSpPr>
            <a:spLocks noChangeArrowheads="1"/>
          </p:cNvSpPr>
          <p:nvPr/>
        </p:nvSpPr>
        <p:spPr bwMode="auto">
          <a:xfrm>
            <a:off x="5334000" y="3048000"/>
            <a:ext cx="457200" cy="457200"/>
          </a:xfrm>
          <a:prstGeom prst="rect">
            <a:avLst/>
          </a:prstGeom>
          <a:solidFill>
            <a:schemeClr val="accent1"/>
          </a:solidFill>
          <a:ln w="9525">
            <a:solidFill>
              <a:schemeClr val="accent1"/>
            </a:solidFill>
            <a:miter lim="800000"/>
            <a:headEnd/>
            <a:tailEnd/>
          </a:ln>
          <a:effectLst/>
        </p:spPr>
        <p:txBody>
          <a:bodyPr wrap="none" anchor="ctr"/>
          <a:lstStyle/>
          <a:p>
            <a:endParaRPr lang="en-IN"/>
          </a:p>
        </p:txBody>
      </p:sp>
      <p:sp>
        <p:nvSpPr>
          <p:cNvPr id="9265" name="Rectangle 49"/>
          <p:cNvSpPr>
            <a:spLocks noChangeArrowheads="1"/>
          </p:cNvSpPr>
          <p:nvPr/>
        </p:nvSpPr>
        <p:spPr bwMode="auto">
          <a:xfrm>
            <a:off x="5791200" y="3505200"/>
            <a:ext cx="457200" cy="457200"/>
          </a:xfrm>
          <a:prstGeom prst="rect">
            <a:avLst/>
          </a:prstGeom>
          <a:solidFill>
            <a:schemeClr val="accent1"/>
          </a:solidFill>
          <a:ln w="9525">
            <a:solidFill>
              <a:schemeClr val="accent1"/>
            </a:solidFill>
            <a:miter lim="800000"/>
            <a:headEnd/>
            <a:tailEnd/>
          </a:ln>
          <a:effectLst/>
        </p:spPr>
        <p:txBody>
          <a:bodyPr wrap="none" anchor="ctr"/>
          <a:lstStyle/>
          <a:p>
            <a:endParaRPr lang="en-IN"/>
          </a:p>
        </p:txBody>
      </p:sp>
      <p:sp>
        <p:nvSpPr>
          <p:cNvPr id="9266" name="Rectangle 50"/>
          <p:cNvSpPr>
            <a:spLocks noChangeArrowheads="1"/>
          </p:cNvSpPr>
          <p:nvPr/>
        </p:nvSpPr>
        <p:spPr bwMode="auto">
          <a:xfrm>
            <a:off x="5334000" y="35052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67" name="Rectangle 51"/>
          <p:cNvSpPr>
            <a:spLocks noChangeArrowheads="1"/>
          </p:cNvSpPr>
          <p:nvPr/>
        </p:nvSpPr>
        <p:spPr bwMode="auto">
          <a:xfrm>
            <a:off x="5791200" y="30480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68" name="Text Box 52"/>
          <p:cNvSpPr txBox="1">
            <a:spLocks noChangeArrowheads="1"/>
          </p:cNvSpPr>
          <p:nvPr/>
        </p:nvSpPr>
        <p:spPr bwMode="auto">
          <a:xfrm>
            <a:off x="5394325" y="3109913"/>
            <a:ext cx="285750" cy="336550"/>
          </a:xfrm>
          <a:prstGeom prst="rect">
            <a:avLst/>
          </a:prstGeom>
          <a:noFill/>
          <a:ln w="9525">
            <a:noFill/>
            <a:miter lim="800000"/>
            <a:headEnd/>
            <a:tailEnd/>
          </a:ln>
          <a:effectLst/>
        </p:spPr>
        <p:txBody>
          <a:bodyPr wrap="none">
            <a:spAutoFit/>
          </a:bodyPr>
          <a:lstStyle/>
          <a:p>
            <a:r>
              <a:rPr lang="nb-NO" sz="1600"/>
              <a:t>1</a:t>
            </a:r>
            <a:endParaRPr lang="nb-NO"/>
          </a:p>
        </p:txBody>
      </p:sp>
      <p:sp>
        <p:nvSpPr>
          <p:cNvPr id="9269" name="Text Box 53"/>
          <p:cNvSpPr txBox="1">
            <a:spLocks noChangeArrowheads="1"/>
          </p:cNvSpPr>
          <p:nvPr/>
        </p:nvSpPr>
        <p:spPr bwMode="auto">
          <a:xfrm>
            <a:off x="5410200" y="3581400"/>
            <a:ext cx="285750" cy="336550"/>
          </a:xfrm>
          <a:prstGeom prst="rect">
            <a:avLst/>
          </a:prstGeom>
          <a:noFill/>
          <a:ln w="9525">
            <a:noFill/>
            <a:miter lim="800000"/>
            <a:headEnd/>
            <a:tailEnd/>
          </a:ln>
          <a:effectLst/>
        </p:spPr>
        <p:txBody>
          <a:bodyPr wrap="none">
            <a:spAutoFit/>
          </a:bodyPr>
          <a:lstStyle/>
          <a:p>
            <a:r>
              <a:rPr lang="nb-NO" sz="1600"/>
              <a:t>3</a:t>
            </a:r>
            <a:endParaRPr lang="nb-NO"/>
          </a:p>
        </p:txBody>
      </p:sp>
      <p:sp>
        <p:nvSpPr>
          <p:cNvPr id="9270" name="Text Box 54"/>
          <p:cNvSpPr txBox="1">
            <a:spLocks noChangeArrowheads="1"/>
          </p:cNvSpPr>
          <p:nvPr/>
        </p:nvSpPr>
        <p:spPr bwMode="auto">
          <a:xfrm>
            <a:off x="5867400" y="3581400"/>
            <a:ext cx="285750" cy="336550"/>
          </a:xfrm>
          <a:prstGeom prst="rect">
            <a:avLst/>
          </a:prstGeom>
          <a:noFill/>
          <a:ln w="9525">
            <a:noFill/>
            <a:miter lim="800000"/>
            <a:headEnd/>
            <a:tailEnd/>
          </a:ln>
          <a:effectLst/>
        </p:spPr>
        <p:txBody>
          <a:bodyPr wrap="none">
            <a:spAutoFit/>
          </a:bodyPr>
          <a:lstStyle/>
          <a:p>
            <a:r>
              <a:rPr lang="nb-NO" sz="1600"/>
              <a:t>4</a:t>
            </a:r>
            <a:endParaRPr lang="nb-NO"/>
          </a:p>
        </p:txBody>
      </p:sp>
      <p:sp>
        <p:nvSpPr>
          <p:cNvPr id="9271" name="Text Box 55"/>
          <p:cNvSpPr txBox="1">
            <a:spLocks noChangeArrowheads="1"/>
          </p:cNvSpPr>
          <p:nvPr/>
        </p:nvSpPr>
        <p:spPr bwMode="auto">
          <a:xfrm>
            <a:off x="5867400" y="3124200"/>
            <a:ext cx="285750" cy="336550"/>
          </a:xfrm>
          <a:prstGeom prst="rect">
            <a:avLst/>
          </a:prstGeom>
          <a:noFill/>
          <a:ln w="9525">
            <a:noFill/>
            <a:miter lim="800000"/>
            <a:headEnd/>
            <a:tailEnd/>
          </a:ln>
          <a:effectLst/>
        </p:spPr>
        <p:txBody>
          <a:bodyPr wrap="none">
            <a:spAutoFit/>
          </a:bodyPr>
          <a:lstStyle/>
          <a:p>
            <a:r>
              <a:rPr lang="nb-NO" sz="1600"/>
              <a:t>2</a:t>
            </a:r>
            <a:endParaRPr lang="nb-NO"/>
          </a:p>
        </p:txBody>
      </p:sp>
      <p:sp>
        <p:nvSpPr>
          <p:cNvPr id="9272" name="Rectangle 56"/>
          <p:cNvSpPr>
            <a:spLocks noChangeArrowheads="1"/>
          </p:cNvSpPr>
          <p:nvPr/>
        </p:nvSpPr>
        <p:spPr bwMode="auto">
          <a:xfrm>
            <a:off x="5334000" y="1828800"/>
            <a:ext cx="457200" cy="457200"/>
          </a:xfrm>
          <a:prstGeom prst="rect">
            <a:avLst/>
          </a:prstGeom>
          <a:solidFill>
            <a:schemeClr val="accent1"/>
          </a:solidFill>
          <a:ln w="9525">
            <a:solidFill>
              <a:schemeClr val="accent1"/>
            </a:solidFill>
            <a:miter lim="800000"/>
            <a:headEnd/>
            <a:tailEnd/>
          </a:ln>
          <a:effectLst/>
        </p:spPr>
        <p:txBody>
          <a:bodyPr wrap="none" anchor="ctr"/>
          <a:lstStyle/>
          <a:p>
            <a:endParaRPr lang="en-IN"/>
          </a:p>
        </p:txBody>
      </p:sp>
      <p:sp>
        <p:nvSpPr>
          <p:cNvPr id="9273" name="Rectangle 57"/>
          <p:cNvSpPr>
            <a:spLocks noChangeArrowheads="1"/>
          </p:cNvSpPr>
          <p:nvPr/>
        </p:nvSpPr>
        <p:spPr bwMode="auto">
          <a:xfrm>
            <a:off x="5791200" y="2286000"/>
            <a:ext cx="457200" cy="457200"/>
          </a:xfrm>
          <a:prstGeom prst="rect">
            <a:avLst/>
          </a:prstGeom>
          <a:solidFill>
            <a:schemeClr val="accent1"/>
          </a:solidFill>
          <a:ln w="9525">
            <a:solidFill>
              <a:schemeClr val="accent1"/>
            </a:solidFill>
            <a:miter lim="800000"/>
            <a:headEnd/>
            <a:tailEnd/>
          </a:ln>
          <a:effectLst/>
        </p:spPr>
        <p:txBody>
          <a:bodyPr wrap="none" anchor="ctr"/>
          <a:lstStyle/>
          <a:p>
            <a:endParaRPr lang="en-IN"/>
          </a:p>
        </p:txBody>
      </p:sp>
      <p:sp>
        <p:nvSpPr>
          <p:cNvPr id="9274" name="Rectangle 58"/>
          <p:cNvSpPr>
            <a:spLocks noChangeArrowheads="1"/>
          </p:cNvSpPr>
          <p:nvPr/>
        </p:nvSpPr>
        <p:spPr bwMode="auto">
          <a:xfrm>
            <a:off x="5334000" y="22860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75" name="Rectangle 59"/>
          <p:cNvSpPr>
            <a:spLocks noChangeArrowheads="1"/>
          </p:cNvSpPr>
          <p:nvPr/>
        </p:nvSpPr>
        <p:spPr bwMode="auto">
          <a:xfrm>
            <a:off x="5791200" y="1828800"/>
            <a:ext cx="457200" cy="457200"/>
          </a:xfrm>
          <a:prstGeom prst="rect">
            <a:avLst/>
          </a:prstGeom>
          <a:solidFill>
            <a:schemeClr val="accent1"/>
          </a:solidFill>
          <a:ln w="9525">
            <a:solidFill>
              <a:schemeClr val="accent1"/>
            </a:solidFill>
            <a:miter lim="800000"/>
            <a:headEnd/>
            <a:tailEnd/>
          </a:ln>
          <a:effectLst/>
        </p:spPr>
        <p:txBody>
          <a:bodyPr wrap="none" anchor="ctr"/>
          <a:lstStyle/>
          <a:p>
            <a:endParaRPr lang="en-IN"/>
          </a:p>
        </p:txBody>
      </p:sp>
      <p:sp>
        <p:nvSpPr>
          <p:cNvPr id="9276" name="Text Box 60"/>
          <p:cNvSpPr txBox="1">
            <a:spLocks noChangeArrowheads="1"/>
          </p:cNvSpPr>
          <p:nvPr/>
        </p:nvSpPr>
        <p:spPr bwMode="auto">
          <a:xfrm>
            <a:off x="5394325" y="1890713"/>
            <a:ext cx="285750" cy="336550"/>
          </a:xfrm>
          <a:prstGeom prst="rect">
            <a:avLst/>
          </a:prstGeom>
          <a:noFill/>
          <a:ln w="9525">
            <a:noFill/>
            <a:miter lim="800000"/>
            <a:headEnd/>
            <a:tailEnd/>
          </a:ln>
          <a:effectLst/>
        </p:spPr>
        <p:txBody>
          <a:bodyPr wrap="none">
            <a:spAutoFit/>
          </a:bodyPr>
          <a:lstStyle/>
          <a:p>
            <a:r>
              <a:rPr lang="nb-NO" sz="1600"/>
              <a:t>1</a:t>
            </a:r>
            <a:endParaRPr lang="nb-NO"/>
          </a:p>
        </p:txBody>
      </p:sp>
      <p:sp>
        <p:nvSpPr>
          <p:cNvPr id="9277" name="Text Box 61"/>
          <p:cNvSpPr txBox="1">
            <a:spLocks noChangeArrowheads="1"/>
          </p:cNvSpPr>
          <p:nvPr/>
        </p:nvSpPr>
        <p:spPr bwMode="auto">
          <a:xfrm>
            <a:off x="5410200" y="2362200"/>
            <a:ext cx="285750" cy="336550"/>
          </a:xfrm>
          <a:prstGeom prst="rect">
            <a:avLst/>
          </a:prstGeom>
          <a:solidFill>
            <a:schemeClr val="accent2"/>
          </a:solidFill>
          <a:ln w="9525">
            <a:noFill/>
            <a:miter lim="800000"/>
            <a:headEnd/>
            <a:tailEnd/>
          </a:ln>
          <a:effectLst/>
        </p:spPr>
        <p:txBody>
          <a:bodyPr wrap="none">
            <a:spAutoFit/>
          </a:bodyPr>
          <a:lstStyle/>
          <a:p>
            <a:r>
              <a:rPr lang="nb-NO" sz="1600"/>
              <a:t>3</a:t>
            </a:r>
            <a:endParaRPr lang="nb-NO"/>
          </a:p>
        </p:txBody>
      </p:sp>
      <p:sp>
        <p:nvSpPr>
          <p:cNvPr id="9278" name="Text Box 62"/>
          <p:cNvSpPr txBox="1">
            <a:spLocks noChangeArrowheads="1"/>
          </p:cNvSpPr>
          <p:nvPr/>
        </p:nvSpPr>
        <p:spPr bwMode="auto">
          <a:xfrm>
            <a:off x="5867400" y="2362200"/>
            <a:ext cx="285750" cy="336550"/>
          </a:xfrm>
          <a:prstGeom prst="rect">
            <a:avLst/>
          </a:prstGeom>
          <a:noFill/>
          <a:ln w="9525">
            <a:noFill/>
            <a:miter lim="800000"/>
            <a:headEnd/>
            <a:tailEnd/>
          </a:ln>
          <a:effectLst/>
        </p:spPr>
        <p:txBody>
          <a:bodyPr wrap="none">
            <a:spAutoFit/>
          </a:bodyPr>
          <a:lstStyle/>
          <a:p>
            <a:r>
              <a:rPr lang="nb-NO" sz="1600"/>
              <a:t>4</a:t>
            </a:r>
            <a:endParaRPr lang="nb-NO"/>
          </a:p>
        </p:txBody>
      </p:sp>
      <p:sp>
        <p:nvSpPr>
          <p:cNvPr id="9279" name="Text Box 63"/>
          <p:cNvSpPr txBox="1">
            <a:spLocks noChangeArrowheads="1"/>
          </p:cNvSpPr>
          <p:nvPr/>
        </p:nvSpPr>
        <p:spPr bwMode="auto">
          <a:xfrm>
            <a:off x="5867400" y="1905000"/>
            <a:ext cx="285750" cy="336550"/>
          </a:xfrm>
          <a:prstGeom prst="rect">
            <a:avLst/>
          </a:prstGeom>
          <a:noFill/>
          <a:ln w="9525">
            <a:noFill/>
            <a:miter lim="800000"/>
            <a:headEnd/>
            <a:tailEnd/>
          </a:ln>
          <a:effectLst/>
        </p:spPr>
        <p:txBody>
          <a:bodyPr wrap="none">
            <a:spAutoFit/>
          </a:bodyPr>
          <a:lstStyle/>
          <a:p>
            <a:r>
              <a:rPr lang="nb-NO" sz="1600"/>
              <a:t>2</a:t>
            </a:r>
            <a:endParaRPr lang="nb-NO"/>
          </a:p>
        </p:txBody>
      </p:sp>
      <p:sp>
        <p:nvSpPr>
          <p:cNvPr id="9291" name="Rectangle 75"/>
          <p:cNvSpPr>
            <a:spLocks noChangeArrowheads="1"/>
          </p:cNvSpPr>
          <p:nvPr/>
        </p:nvSpPr>
        <p:spPr bwMode="auto">
          <a:xfrm>
            <a:off x="5334000" y="4343400"/>
            <a:ext cx="457200" cy="457200"/>
          </a:xfrm>
          <a:prstGeom prst="rect">
            <a:avLst/>
          </a:prstGeom>
          <a:solidFill>
            <a:schemeClr val="accent1"/>
          </a:solidFill>
          <a:ln w="9525">
            <a:solidFill>
              <a:schemeClr val="accent1"/>
            </a:solidFill>
            <a:miter lim="800000"/>
            <a:headEnd/>
            <a:tailEnd/>
          </a:ln>
          <a:effectLst/>
        </p:spPr>
        <p:txBody>
          <a:bodyPr wrap="none" anchor="ctr"/>
          <a:lstStyle/>
          <a:p>
            <a:endParaRPr lang="en-IN"/>
          </a:p>
        </p:txBody>
      </p:sp>
      <p:sp>
        <p:nvSpPr>
          <p:cNvPr id="9292" name="Rectangle 76"/>
          <p:cNvSpPr>
            <a:spLocks noChangeArrowheads="1"/>
          </p:cNvSpPr>
          <p:nvPr/>
        </p:nvSpPr>
        <p:spPr bwMode="auto">
          <a:xfrm>
            <a:off x="5791200" y="4800600"/>
            <a:ext cx="457200" cy="457200"/>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9293" name="Rectangle 77"/>
          <p:cNvSpPr>
            <a:spLocks noChangeArrowheads="1"/>
          </p:cNvSpPr>
          <p:nvPr/>
        </p:nvSpPr>
        <p:spPr bwMode="auto">
          <a:xfrm>
            <a:off x="5334000" y="48006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94" name="Rectangle 78"/>
          <p:cNvSpPr>
            <a:spLocks noChangeArrowheads="1"/>
          </p:cNvSpPr>
          <p:nvPr/>
        </p:nvSpPr>
        <p:spPr bwMode="auto">
          <a:xfrm>
            <a:off x="5791200" y="43434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95" name="Text Box 79"/>
          <p:cNvSpPr txBox="1">
            <a:spLocks noChangeArrowheads="1"/>
          </p:cNvSpPr>
          <p:nvPr/>
        </p:nvSpPr>
        <p:spPr bwMode="auto">
          <a:xfrm>
            <a:off x="5394325" y="4405313"/>
            <a:ext cx="285750" cy="336550"/>
          </a:xfrm>
          <a:prstGeom prst="rect">
            <a:avLst/>
          </a:prstGeom>
          <a:noFill/>
          <a:ln w="9525">
            <a:noFill/>
            <a:miter lim="800000"/>
            <a:headEnd/>
            <a:tailEnd/>
          </a:ln>
          <a:effectLst/>
        </p:spPr>
        <p:txBody>
          <a:bodyPr wrap="none">
            <a:spAutoFit/>
          </a:bodyPr>
          <a:lstStyle/>
          <a:p>
            <a:r>
              <a:rPr lang="nb-NO" sz="1600"/>
              <a:t>1</a:t>
            </a:r>
            <a:endParaRPr lang="nb-NO"/>
          </a:p>
        </p:txBody>
      </p:sp>
      <p:sp>
        <p:nvSpPr>
          <p:cNvPr id="9296" name="Text Box 80"/>
          <p:cNvSpPr txBox="1">
            <a:spLocks noChangeArrowheads="1"/>
          </p:cNvSpPr>
          <p:nvPr/>
        </p:nvSpPr>
        <p:spPr bwMode="auto">
          <a:xfrm>
            <a:off x="5410200" y="4876800"/>
            <a:ext cx="285750" cy="336550"/>
          </a:xfrm>
          <a:prstGeom prst="rect">
            <a:avLst/>
          </a:prstGeom>
          <a:noFill/>
          <a:ln w="9525">
            <a:noFill/>
            <a:miter lim="800000"/>
            <a:headEnd/>
            <a:tailEnd/>
          </a:ln>
          <a:effectLst/>
        </p:spPr>
        <p:txBody>
          <a:bodyPr wrap="none">
            <a:spAutoFit/>
          </a:bodyPr>
          <a:lstStyle/>
          <a:p>
            <a:r>
              <a:rPr lang="nb-NO" sz="1600"/>
              <a:t>3</a:t>
            </a:r>
            <a:endParaRPr lang="nb-NO"/>
          </a:p>
        </p:txBody>
      </p:sp>
      <p:sp>
        <p:nvSpPr>
          <p:cNvPr id="9297" name="Text Box 81"/>
          <p:cNvSpPr txBox="1">
            <a:spLocks noChangeArrowheads="1"/>
          </p:cNvSpPr>
          <p:nvPr/>
        </p:nvSpPr>
        <p:spPr bwMode="auto">
          <a:xfrm>
            <a:off x="5867400" y="4876800"/>
            <a:ext cx="285750" cy="336550"/>
          </a:xfrm>
          <a:prstGeom prst="rect">
            <a:avLst/>
          </a:prstGeom>
          <a:noFill/>
          <a:ln w="9525">
            <a:noFill/>
            <a:miter lim="800000"/>
            <a:headEnd/>
            <a:tailEnd/>
          </a:ln>
          <a:effectLst/>
        </p:spPr>
        <p:txBody>
          <a:bodyPr wrap="none">
            <a:spAutoFit/>
          </a:bodyPr>
          <a:lstStyle/>
          <a:p>
            <a:r>
              <a:rPr lang="nb-NO" sz="1600"/>
              <a:t>4</a:t>
            </a:r>
            <a:endParaRPr lang="nb-NO"/>
          </a:p>
        </p:txBody>
      </p:sp>
      <p:sp>
        <p:nvSpPr>
          <p:cNvPr id="9298" name="Text Box 82"/>
          <p:cNvSpPr txBox="1">
            <a:spLocks noChangeArrowheads="1"/>
          </p:cNvSpPr>
          <p:nvPr/>
        </p:nvSpPr>
        <p:spPr bwMode="auto">
          <a:xfrm>
            <a:off x="5867400" y="4419600"/>
            <a:ext cx="285750" cy="336550"/>
          </a:xfrm>
          <a:prstGeom prst="rect">
            <a:avLst/>
          </a:prstGeom>
          <a:noFill/>
          <a:ln w="9525">
            <a:noFill/>
            <a:miter lim="800000"/>
            <a:headEnd/>
            <a:tailEnd/>
          </a:ln>
          <a:effectLst/>
        </p:spPr>
        <p:txBody>
          <a:bodyPr wrap="none">
            <a:spAutoFit/>
          </a:bodyPr>
          <a:lstStyle/>
          <a:p>
            <a:r>
              <a:rPr lang="nb-NO" sz="1600"/>
              <a:t>2</a:t>
            </a:r>
            <a:endParaRPr lang="nb-NO"/>
          </a:p>
        </p:txBody>
      </p:sp>
      <p:sp>
        <p:nvSpPr>
          <p:cNvPr id="9299" name="Rectangle 83"/>
          <p:cNvSpPr>
            <a:spLocks noChangeArrowheads="1"/>
          </p:cNvSpPr>
          <p:nvPr/>
        </p:nvSpPr>
        <p:spPr bwMode="auto">
          <a:xfrm>
            <a:off x="5334000" y="5715000"/>
            <a:ext cx="457200" cy="457200"/>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9300" name="Rectangle 84"/>
          <p:cNvSpPr>
            <a:spLocks noChangeArrowheads="1"/>
          </p:cNvSpPr>
          <p:nvPr/>
        </p:nvSpPr>
        <p:spPr bwMode="auto">
          <a:xfrm>
            <a:off x="5791200" y="6172200"/>
            <a:ext cx="457200" cy="457200"/>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9301" name="Rectangle 85"/>
          <p:cNvSpPr>
            <a:spLocks noChangeArrowheads="1"/>
          </p:cNvSpPr>
          <p:nvPr/>
        </p:nvSpPr>
        <p:spPr bwMode="auto">
          <a:xfrm>
            <a:off x="5334000" y="61722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302" name="Rectangle 86"/>
          <p:cNvSpPr>
            <a:spLocks noChangeArrowheads="1"/>
          </p:cNvSpPr>
          <p:nvPr/>
        </p:nvSpPr>
        <p:spPr bwMode="auto">
          <a:xfrm>
            <a:off x="5791200" y="57150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303" name="Text Box 87"/>
          <p:cNvSpPr txBox="1">
            <a:spLocks noChangeArrowheads="1"/>
          </p:cNvSpPr>
          <p:nvPr/>
        </p:nvSpPr>
        <p:spPr bwMode="auto">
          <a:xfrm>
            <a:off x="5394325" y="5776913"/>
            <a:ext cx="285750" cy="336550"/>
          </a:xfrm>
          <a:prstGeom prst="rect">
            <a:avLst/>
          </a:prstGeom>
          <a:noFill/>
          <a:ln w="9525">
            <a:noFill/>
            <a:miter lim="800000"/>
            <a:headEnd/>
            <a:tailEnd/>
          </a:ln>
          <a:effectLst/>
        </p:spPr>
        <p:txBody>
          <a:bodyPr wrap="none">
            <a:spAutoFit/>
          </a:bodyPr>
          <a:lstStyle/>
          <a:p>
            <a:r>
              <a:rPr lang="nb-NO" sz="1600"/>
              <a:t>1</a:t>
            </a:r>
            <a:endParaRPr lang="nb-NO"/>
          </a:p>
        </p:txBody>
      </p:sp>
      <p:sp>
        <p:nvSpPr>
          <p:cNvPr id="9304" name="Text Box 88"/>
          <p:cNvSpPr txBox="1">
            <a:spLocks noChangeArrowheads="1"/>
          </p:cNvSpPr>
          <p:nvPr/>
        </p:nvSpPr>
        <p:spPr bwMode="auto">
          <a:xfrm>
            <a:off x="5410200" y="6248400"/>
            <a:ext cx="285750" cy="336550"/>
          </a:xfrm>
          <a:prstGeom prst="rect">
            <a:avLst/>
          </a:prstGeom>
          <a:noFill/>
          <a:ln w="9525">
            <a:noFill/>
            <a:miter lim="800000"/>
            <a:headEnd/>
            <a:tailEnd/>
          </a:ln>
          <a:effectLst/>
        </p:spPr>
        <p:txBody>
          <a:bodyPr wrap="none">
            <a:spAutoFit/>
          </a:bodyPr>
          <a:lstStyle/>
          <a:p>
            <a:r>
              <a:rPr lang="nb-NO" sz="1600"/>
              <a:t>3</a:t>
            </a:r>
            <a:endParaRPr lang="nb-NO"/>
          </a:p>
        </p:txBody>
      </p:sp>
      <p:sp>
        <p:nvSpPr>
          <p:cNvPr id="9305" name="Text Box 89"/>
          <p:cNvSpPr txBox="1">
            <a:spLocks noChangeArrowheads="1"/>
          </p:cNvSpPr>
          <p:nvPr/>
        </p:nvSpPr>
        <p:spPr bwMode="auto">
          <a:xfrm>
            <a:off x="5867400" y="6248400"/>
            <a:ext cx="285750" cy="336550"/>
          </a:xfrm>
          <a:prstGeom prst="rect">
            <a:avLst/>
          </a:prstGeom>
          <a:noFill/>
          <a:ln w="9525">
            <a:noFill/>
            <a:miter lim="800000"/>
            <a:headEnd/>
            <a:tailEnd/>
          </a:ln>
          <a:effectLst/>
        </p:spPr>
        <p:txBody>
          <a:bodyPr wrap="none">
            <a:spAutoFit/>
          </a:bodyPr>
          <a:lstStyle/>
          <a:p>
            <a:r>
              <a:rPr lang="nb-NO" sz="1600"/>
              <a:t>4</a:t>
            </a:r>
            <a:endParaRPr lang="nb-NO"/>
          </a:p>
        </p:txBody>
      </p:sp>
      <p:sp>
        <p:nvSpPr>
          <p:cNvPr id="9306" name="Text Box 90"/>
          <p:cNvSpPr txBox="1">
            <a:spLocks noChangeArrowheads="1"/>
          </p:cNvSpPr>
          <p:nvPr/>
        </p:nvSpPr>
        <p:spPr bwMode="auto">
          <a:xfrm>
            <a:off x="5867400" y="5791200"/>
            <a:ext cx="285750" cy="336550"/>
          </a:xfrm>
          <a:prstGeom prst="rect">
            <a:avLst/>
          </a:prstGeom>
          <a:noFill/>
          <a:ln w="9525">
            <a:noFill/>
            <a:miter lim="800000"/>
            <a:headEnd/>
            <a:tailEnd/>
          </a:ln>
          <a:effectLst/>
        </p:spPr>
        <p:txBody>
          <a:bodyPr wrap="none">
            <a:spAutoFit/>
          </a:bodyPr>
          <a:lstStyle/>
          <a:p>
            <a:r>
              <a:rPr lang="nb-NO" sz="1600"/>
              <a:t>2</a:t>
            </a:r>
            <a:endParaRPr lang="nb-NO"/>
          </a:p>
        </p:txBody>
      </p:sp>
      <p:sp>
        <p:nvSpPr>
          <p:cNvPr id="9309" name="Text Box 93"/>
          <p:cNvSpPr txBox="1">
            <a:spLocks noChangeArrowheads="1"/>
          </p:cNvSpPr>
          <p:nvPr/>
        </p:nvSpPr>
        <p:spPr bwMode="auto">
          <a:xfrm>
            <a:off x="6172200" y="1143000"/>
            <a:ext cx="1603375" cy="457200"/>
          </a:xfrm>
          <a:prstGeom prst="rect">
            <a:avLst/>
          </a:prstGeom>
          <a:noFill/>
          <a:ln w="9525">
            <a:noFill/>
            <a:miter lim="800000"/>
            <a:headEnd/>
            <a:tailEnd/>
          </a:ln>
          <a:effectLst/>
        </p:spPr>
        <p:txBody>
          <a:bodyPr wrap="none">
            <a:spAutoFit/>
          </a:bodyPr>
          <a:lstStyle/>
          <a:p>
            <a:r>
              <a:rPr lang="nb-NO"/>
              <a:t>3. Retrieval</a:t>
            </a:r>
          </a:p>
        </p:txBody>
      </p:sp>
      <p:sp>
        <p:nvSpPr>
          <p:cNvPr id="9330" name="Oval 114"/>
          <p:cNvSpPr>
            <a:spLocks noChangeArrowheads="1"/>
          </p:cNvSpPr>
          <p:nvPr/>
        </p:nvSpPr>
        <p:spPr bwMode="auto">
          <a:xfrm>
            <a:off x="7086600" y="2971800"/>
            <a:ext cx="206375" cy="228600"/>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9331" name="Oval 115"/>
          <p:cNvSpPr>
            <a:spLocks noChangeArrowheads="1"/>
          </p:cNvSpPr>
          <p:nvPr/>
        </p:nvSpPr>
        <p:spPr bwMode="auto">
          <a:xfrm>
            <a:off x="7086600" y="3657600"/>
            <a:ext cx="206375" cy="228600"/>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9332" name="Oval 116"/>
          <p:cNvSpPr>
            <a:spLocks noChangeArrowheads="1"/>
          </p:cNvSpPr>
          <p:nvPr/>
        </p:nvSpPr>
        <p:spPr bwMode="auto">
          <a:xfrm>
            <a:off x="7870825" y="3611563"/>
            <a:ext cx="206375" cy="228600"/>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9333" name="Oval 117"/>
          <p:cNvSpPr>
            <a:spLocks noChangeArrowheads="1"/>
          </p:cNvSpPr>
          <p:nvPr/>
        </p:nvSpPr>
        <p:spPr bwMode="auto">
          <a:xfrm>
            <a:off x="7870825" y="2971800"/>
            <a:ext cx="206375" cy="228600"/>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9334" name="Line 118"/>
          <p:cNvSpPr>
            <a:spLocks noChangeShapeType="1"/>
          </p:cNvSpPr>
          <p:nvPr/>
        </p:nvSpPr>
        <p:spPr bwMode="auto">
          <a:xfrm flipV="1">
            <a:off x="7251700" y="3154363"/>
            <a:ext cx="619125" cy="50323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35" name="Line 119"/>
          <p:cNvSpPr>
            <a:spLocks noChangeShapeType="1"/>
          </p:cNvSpPr>
          <p:nvPr/>
        </p:nvSpPr>
        <p:spPr bwMode="auto">
          <a:xfrm flipV="1">
            <a:off x="7292975" y="310832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36" name="Line 120"/>
          <p:cNvSpPr>
            <a:spLocks noChangeShapeType="1"/>
          </p:cNvSpPr>
          <p:nvPr/>
        </p:nvSpPr>
        <p:spPr bwMode="auto">
          <a:xfrm flipV="1">
            <a:off x="7210425" y="3200400"/>
            <a:ext cx="0" cy="45720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37" name="Line 121"/>
          <p:cNvSpPr>
            <a:spLocks noChangeShapeType="1"/>
          </p:cNvSpPr>
          <p:nvPr/>
        </p:nvSpPr>
        <p:spPr bwMode="auto">
          <a:xfrm>
            <a:off x="7239000" y="3200400"/>
            <a:ext cx="609600" cy="457200"/>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38" name="Line 122"/>
          <p:cNvSpPr>
            <a:spLocks noChangeShapeType="1"/>
          </p:cNvSpPr>
          <p:nvPr/>
        </p:nvSpPr>
        <p:spPr bwMode="auto">
          <a:xfrm flipV="1">
            <a:off x="7292975" y="374967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39" name="Line 123"/>
          <p:cNvSpPr>
            <a:spLocks noChangeShapeType="1"/>
          </p:cNvSpPr>
          <p:nvPr/>
        </p:nvSpPr>
        <p:spPr bwMode="auto">
          <a:xfrm flipV="1">
            <a:off x="7953375" y="3200400"/>
            <a:ext cx="0" cy="411163"/>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47" name="Oval 131"/>
          <p:cNvSpPr>
            <a:spLocks noChangeArrowheads="1"/>
          </p:cNvSpPr>
          <p:nvPr/>
        </p:nvSpPr>
        <p:spPr bwMode="auto">
          <a:xfrm>
            <a:off x="7086600" y="4343400"/>
            <a:ext cx="206375" cy="228600"/>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9348" name="Oval 132"/>
          <p:cNvSpPr>
            <a:spLocks noChangeArrowheads="1"/>
          </p:cNvSpPr>
          <p:nvPr/>
        </p:nvSpPr>
        <p:spPr bwMode="auto">
          <a:xfrm>
            <a:off x="7086600" y="5029200"/>
            <a:ext cx="206375" cy="228600"/>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9349" name="Oval 133"/>
          <p:cNvSpPr>
            <a:spLocks noChangeArrowheads="1"/>
          </p:cNvSpPr>
          <p:nvPr/>
        </p:nvSpPr>
        <p:spPr bwMode="auto">
          <a:xfrm>
            <a:off x="7870825" y="4983163"/>
            <a:ext cx="206375" cy="228600"/>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9350" name="Oval 134"/>
          <p:cNvSpPr>
            <a:spLocks noChangeArrowheads="1"/>
          </p:cNvSpPr>
          <p:nvPr/>
        </p:nvSpPr>
        <p:spPr bwMode="auto">
          <a:xfrm>
            <a:off x="7870825" y="4343400"/>
            <a:ext cx="206375" cy="228600"/>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9351" name="Line 135"/>
          <p:cNvSpPr>
            <a:spLocks noChangeShapeType="1"/>
          </p:cNvSpPr>
          <p:nvPr/>
        </p:nvSpPr>
        <p:spPr bwMode="auto">
          <a:xfrm flipV="1">
            <a:off x="7251700" y="4525963"/>
            <a:ext cx="619125" cy="50323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52" name="Line 136"/>
          <p:cNvSpPr>
            <a:spLocks noChangeShapeType="1"/>
          </p:cNvSpPr>
          <p:nvPr/>
        </p:nvSpPr>
        <p:spPr bwMode="auto">
          <a:xfrm flipV="1">
            <a:off x="7292975" y="447992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53" name="Line 137"/>
          <p:cNvSpPr>
            <a:spLocks noChangeShapeType="1"/>
          </p:cNvSpPr>
          <p:nvPr/>
        </p:nvSpPr>
        <p:spPr bwMode="auto">
          <a:xfrm flipV="1">
            <a:off x="7210425" y="4572000"/>
            <a:ext cx="0" cy="45720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54" name="Line 138"/>
          <p:cNvSpPr>
            <a:spLocks noChangeShapeType="1"/>
          </p:cNvSpPr>
          <p:nvPr/>
        </p:nvSpPr>
        <p:spPr bwMode="auto">
          <a:xfrm>
            <a:off x="7292975" y="4525963"/>
            <a:ext cx="619125" cy="50323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55" name="Line 139"/>
          <p:cNvSpPr>
            <a:spLocks noChangeShapeType="1"/>
          </p:cNvSpPr>
          <p:nvPr/>
        </p:nvSpPr>
        <p:spPr bwMode="auto">
          <a:xfrm flipV="1">
            <a:off x="7292975" y="512127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56" name="Line 140"/>
          <p:cNvSpPr>
            <a:spLocks noChangeShapeType="1"/>
          </p:cNvSpPr>
          <p:nvPr/>
        </p:nvSpPr>
        <p:spPr bwMode="auto">
          <a:xfrm flipV="1">
            <a:off x="7953375" y="4572000"/>
            <a:ext cx="0" cy="411163"/>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57" name="Oval 141"/>
          <p:cNvSpPr>
            <a:spLocks noChangeArrowheads="1"/>
          </p:cNvSpPr>
          <p:nvPr/>
        </p:nvSpPr>
        <p:spPr bwMode="auto">
          <a:xfrm>
            <a:off x="7086600" y="5715000"/>
            <a:ext cx="206375" cy="228600"/>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9358" name="Oval 142"/>
          <p:cNvSpPr>
            <a:spLocks noChangeArrowheads="1"/>
          </p:cNvSpPr>
          <p:nvPr/>
        </p:nvSpPr>
        <p:spPr bwMode="auto">
          <a:xfrm>
            <a:off x="7086600" y="6400800"/>
            <a:ext cx="206375" cy="228600"/>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9359" name="Oval 143"/>
          <p:cNvSpPr>
            <a:spLocks noChangeArrowheads="1"/>
          </p:cNvSpPr>
          <p:nvPr/>
        </p:nvSpPr>
        <p:spPr bwMode="auto">
          <a:xfrm>
            <a:off x="7870825" y="6354763"/>
            <a:ext cx="206375" cy="228600"/>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9360" name="Oval 144"/>
          <p:cNvSpPr>
            <a:spLocks noChangeArrowheads="1"/>
          </p:cNvSpPr>
          <p:nvPr/>
        </p:nvSpPr>
        <p:spPr bwMode="auto">
          <a:xfrm>
            <a:off x="7870825" y="5715000"/>
            <a:ext cx="206375" cy="228600"/>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9361" name="Line 145"/>
          <p:cNvSpPr>
            <a:spLocks noChangeShapeType="1"/>
          </p:cNvSpPr>
          <p:nvPr/>
        </p:nvSpPr>
        <p:spPr bwMode="auto">
          <a:xfrm flipV="1">
            <a:off x="7251700" y="5897563"/>
            <a:ext cx="619125" cy="50323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62" name="Line 146"/>
          <p:cNvSpPr>
            <a:spLocks noChangeShapeType="1"/>
          </p:cNvSpPr>
          <p:nvPr/>
        </p:nvSpPr>
        <p:spPr bwMode="auto">
          <a:xfrm flipV="1">
            <a:off x="7292975" y="585152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63" name="Line 147"/>
          <p:cNvSpPr>
            <a:spLocks noChangeShapeType="1"/>
          </p:cNvSpPr>
          <p:nvPr/>
        </p:nvSpPr>
        <p:spPr bwMode="auto">
          <a:xfrm flipV="1">
            <a:off x="7210425" y="5943600"/>
            <a:ext cx="0" cy="45720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64" name="Line 148"/>
          <p:cNvSpPr>
            <a:spLocks noChangeShapeType="1"/>
          </p:cNvSpPr>
          <p:nvPr/>
        </p:nvSpPr>
        <p:spPr bwMode="auto">
          <a:xfrm>
            <a:off x="7292975" y="5897563"/>
            <a:ext cx="619125" cy="50323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65" name="Line 149"/>
          <p:cNvSpPr>
            <a:spLocks noChangeShapeType="1"/>
          </p:cNvSpPr>
          <p:nvPr/>
        </p:nvSpPr>
        <p:spPr bwMode="auto">
          <a:xfrm flipV="1">
            <a:off x="7292975" y="649287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66" name="Line 150"/>
          <p:cNvSpPr>
            <a:spLocks noChangeShapeType="1"/>
          </p:cNvSpPr>
          <p:nvPr/>
        </p:nvSpPr>
        <p:spPr bwMode="auto">
          <a:xfrm flipV="1">
            <a:off x="7953375" y="5943600"/>
            <a:ext cx="0" cy="411163"/>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71" name="Oval 155"/>
          <p:cNvSpPr>
            <a:spLocks noChangeArrowheads="1"/>
          </p:cNvSpPr>
          <p:nvPr/>
        </p:nvSpPr>
        <p:spPr bwMode="auto">
          <a:xfrm>
            <a:off x="7086600" y="1828800"/>
            <a:ext cx="206375" cy="228600"/>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9372" name="Oval 156"/>
          <p:cNvSpPr>
            <a:spLocks noChangeArrowheads="1"/>
          </p:cNvSpPr>
          <p:nvPr/>
        </p:nvSpPr>
        <p:spPr bwMode="auto">
          <a:xfrm>
            <a:off x="7086600" y="2514600"/>
            <a:ext cx="206375" cy="228600"/>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9373" name="Oval 157"/>
          <p:cNvSpPr>
            <a:spLocks noChangeArrowheads="1"/>
          </p:cNvSpPr>
          <p:nvPr/>
        </p:nvSpPr>
        <p:spPr bwMode="auto">
          <a:xfrm>
            <a:off x="7870825" y="2468563"/>
            <a:ext cx="206375" cy="228600"/>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9374" name="Oval 158"/>
          <p:cNvSpPr>
            <a:spLocks noChangeArrowheads="1"/>
          </p:cNvSpPr>
          <p:nvPr/>
        </p:nvSpPr>
        <p:spPr bwMode="auto">
          <a:xfrm>
            <a:off x="7870825" y="1828800"/>
            <a:ext cx="206375" cy="228600"/>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9375" name="Line 159"/>
          <p:cNvSpPr>
            <a:spLocks noChangeShapeType="1"/>
          </p:cNvSpPr>
          <p:nvPr/>
        </p:nvSpPr>
        <p:spPr bwMode="auto">
          <a:xfrm flipV="1">
            <a:off x="7251700" y="2011363"/>
            <a:ext cx="619125" cy="50323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76" name="Line 160"/>
          <p:cNvSpPr>
            <a:spLocks noChangeShapeType="1"/>
          </p:cNvSpPr>
          <p:nvPr/>
        </p:nvSpPr>
        <p:spPr bwMode="auto">
          <a:xfrm flipV="1">
            <a:off x="7292975" y="196532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77" name="Line 161"/>
          <p:cNvSpPr>
            <a:spLocks noChangeShapeType="1"/>
          </p:cNvSpPr>
          <p:nvPr/>
        </p:nvSpPr>
        <p:spPr bwMode="auto">
          <a:xfrm flipV="1">
            <a:off x="7210425" y="2057400"/>
            <a:ext cx="0" cy="45720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78" name="Line 162"/>
          <p:cNvSpPr>
            <a:spLocks noChangeShapeType="1"/>
          </p:cNvSpPr>
          <p:nvPr/>
        </p:nvSpPr>
        <p:spPr bwMode="auto">
          <a:xfrm>
            <a:off x="7292975" y="2011363"/>
            <a:ext cx="619125" cy="50323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9379" name="Line 163"/>
          <p:cNvSpPr>
            <a:spLocks noChangeShapeType="1"/>
          </p:cNvSpPr>
          <p:nvPr/>
        </p:nvSpPr>
        <p:spPr bwMode="auto">
          <a:xfrm flipV="1">
            <a:off x="7292975" y="2606675"/>
            <a:ext cx="577850" cy="0"/>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80" name="Line 164"/>
          <p:cNvSpPr>
            <a:spLocks noChangeShapeType="1"/>
          </p:cNvSpPr>
          <p:nvPr/>
        </p:nvSpPr>
        <p:spPr bwMode="auto">
          <a:xfrm flipV="1">
            <a:off x="7953375" y="2057400"/>
            <a:ext cx="0" cy="411163"/>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9383" name="Line 167"/>
          <p:cNvSpPr>
            <a:spLocks noChangeShapeType="1"/>
          </p:cNvSpPr>
          <p:nvPr/>
        </p:nvSpPr>
        <p:spPr bwMode="auto">
          <a:xfrm>
            <a:off x="6400800" y="2209800"/>
            <a:ext cx="60960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9384" name="Freeform 168"/>
          <p:cNvSpPr>
            <a:spLocks/>
          </p:cNvSpPr>
          <p:nvPr/>
        </p:nvSpPr>
        <p:spPr bwMode="auto">
          <a:xfrm>
            <a:off x="8153400" y="2286000"/>
            <a:ext cx="622300" cy="1066800"/>
          </a:xfrm>
          <a:custGeom>
            <a:avLst/>
            <a:gdLst/>
            <a:ahLst/>
            <a:cxnLst>
              <a:cxn ang="0">
                <a:pos x="48" y="0"/>
              </a:cxn>
              <a:cxn ang="0">
                <a:pos x="336" y="96"/>
              </a:cxn>
              <a:cxn ang="0">
                <a:pos x="336" y="528"/>
              </a:cxn>
              <a:cxn ang="0">
                <a:pos x="0" y="672"/>
              </a:cxn>
            </a:cxnLst>
            <a:rect l="0" t="0" r="r" b="b"/>
            <a:pathLst>
              <a:path w="392" h="672">
                <a:moveTo>
                  <a:pt x="48" y="0"/>
                </a:moveTo>
                <a:cubicBezTo>
                  <a:pt x="168" y="4"/>
                  <a:pt x="288" y="8"/>
                  <a:pt x="336" y="96"/>
                </a:cubicBezTo>
                <a:cubicBezTo>
                  <a:pt x="384" y="184"/>
                  <a:pt x="392" y="432"/>
                  <a:pt x="336" y="528"/>
                </a:cubicBezTo>
                <a:cubicBezTo>
                  <a:pt x="280" y="624"/>
                  <a:pt x="140" y="648"/>
                  <a:pt x="0" y="672"/>
                </a:cubicBezTo>
              </a:path>
            </a:pathLst>
          </a:custGeom>
          <a:noFill/>
          <a:ln w="38100" cmpd="sng">
            <a:solidFill>
              <a:schemeClr val="tx1"/>
            </a:solidFill>
            <a:round/>
            <a:headEnd type="none" w="med" len="med"/>
            <a:tailEnd type="triangle" w="med" len="med"/>
          </a:ln>
          <a:effectLst/>
        </p:spPr>
        <p:txBody>
          <a:bodyPr wrap="none" anchor="ctr"/>
          <a:lstStyle/>
          <a:p>
            <a:endParaRPr lang="en-IN"/>
          </a:p>
        </p:txBody>
      </p:sp>
      <p:sp>
        <p:nvSpPr>
          <p:cNvPr id="9385" name="Freeform 169"/>
          <p:cNvSpPr>
            <a:spLocks/>
          </p:cNvSpPr>
          <p:nvPr/>
        </p:nvSpPr>
        <p:spPr bwMode="auto">
          <a:xfrm>
            <a:off x="8229600" y="5029200"/>
            <a:ext cx="622300" cy="1066800"/>
          </a:xfrm>
          <a:custGeom>
            <a:avLst/>
            <a:gdLst/>
            <a:ahLst/>
            <a:cxnLst>
              <a:cxn ang="0">
                <a:pos x="48" y="0"/>
              </a:cxn>
              <a:cxn ang="0">
                <a:pos x="336" y="96"/>
              </a:cxn>
              <a:cxn ang="0">
                <a:pos x="336" y="528"/>
              </a:cxn>
              <a:cxn ang="0">
                <a:pos x="0" y="672"/>
              </a:cxn>
            </a:cxnLst>
            <a:rect l="0" t="0" r="r" b="b"/>
            <a:pathLst>
              <a:path w="392" h="672">
                <a:moveTo>
                  <a:pt x="48" y="0"/>
                </a:moveTo>
                <a:cubicBezTo>
                  <a:pt x="168" y="4"/>
                  <a:pt x="288" y="8"/>
                  <a:pt x="336" y="96"/>
                </a:cubicBezTo>
                <a:cubicBezTo>
                  <a:pt x="384" y="184"/>
                  <a:pt x="392" y="432"/>
                  <a:pt x="336" y="528"/>
                </a:cubicBezTo>
                <a:cubicBezTo>
                  <a:pt x="280" y="624"/>
                  <a:pt x="140" y="648"/>
                  <a:pt x="0" y="672"/>
                </a:cubicBezTo>
              </a:path>
            </a:pathLst>
          </a:custGeom>
          <a:noFill/>
          <a:ln w="38100" cmpd="sng">
            <a:solidFill>
              <a:schemeClr val="tx1"/>
            </a:solidFill>
            <a:round/>
            <a:headEnd type="none" w="med" len="med"/>
            <a:tailEnd type="triangle" w="med" len="med"/>
          </a:ln>
          <a:effectLst/>
        </p:spPr>
        <p:txBody>
          <a:bodyPr wrap="none" anchor="ctr"/>
          <a:lstStyle/>
          <a:p>
            <a:endParaRPr lang="en-IN"/>
          </a:p>
        </p:txBody>
      </p:sp>
      <p:sp>
        <p:nvSpPr>
          <p:cNvPr id="9386" name="Freeform 170"/>
          <p:cNvSpPr>
            <a:spLocks/>
          </p:cNvSpPr>
          <p:nvPr/>
        </p:nvSpPr>
        <p:spPr bwMode="auto">
          <a:xfrm>
            <a:off x="8229600" y="3657600"/>
            <a:ext cx="622300" cy="1066800"/>
          </a:xfrm>
          <a:custGeom>
            <a:avLst/>
            <a:gdLst/>
            <a:ahLst/>
            <a:cxnLst>
              <a:cxn ang="0">
                <a:pos x="48" y="0"/>
              </a:cxn>
              <a:cxn ang="0">
                <a:pos x="336" y="96"/>
              </a:cxn>
              <a:cxn ang="0">
                <a:pos x="336" y="528"/>
              </a:cxn>
              <a:cxn ang="0">
                <a:pos x="0" y="672"/>
              </a:cxn>
            </a:cxnLst>
            <a:rect l="0" t="0" r="r" b="b"/>
            <a:pathLst>
              <a:path w="392" h="672">
                <a:moveTo>
                  <a:pt x="48" y="0"/>
                </a:moveTo>
                <a:cubicBezTo>
                  <a:pt x="168" y="4"/>
                  <a:pt x="288" y="8"/>
                  <a:pt x="336" y="96"/>
                </a:cubicBezTo>
                <a:cubicBezTo>
                  <a:pt x="384" y="184"/>
                  <a:pt x="392" y="432"/>
                  <a:pt x="336" y="528"/>
                </a:cubicBezTo>
                <a:cubicBezTo>
                  <a:pt x="280" y="624"/>
                  <a:pt x="140" y="648"/>
                  <a:pt x="0" y="672"/>
                </a:cubicBezTo>
              </a:path>
            </a:pathLst>
          </a:custGeom>
          <a:noFill/>
          <a:ln w="38100" cmpd="sng">
            <a:solidFill>
              <a:schemeClr val="tx1"/>
            </a:solidFill>
            <a:round/>
            <a:headEnd type="none" w="med" len="med"/>
            <a:tailEnd type="triangle" w="med" len="med"/>
          </a:ln>
          <a:effectLst/>
        </p:spPr>
        <p:txBody>
          <a:bodyPr wrap="none" anchor="ctr"/>
          <a:lstStyle/>
          <a:p>
            <a:endParaRPr lang="en-IN"/>
          </a:p>
        </p:txBody>
      </p:sp>
      <p:sp>
        <p:nvSpPr>
          <p:cNvPr id="9387" name="Line 171"/>
          <p:cNvSpPr>
            <a:spLocks noChangeShapeType="1"/>
          </p:cNvSpPr>
          <p:nvPr/>
        </p:nvSpPr>
        <p:spPr bwMode="auto">
          <a:xfrm flipH="1">
            <a:off x="6400800" y="6172200"/>
            <a:ext cx="60960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9390" name="Line 174"/>
          <p:cNvSpPr>
            <a:spLocks noChangeShapeType="1"/>
          </p:cNvSpPr>
          <p:nvPr/>
        </p:nvSpPr>
        <p:spPr bwMode="auto">
          <a:xfrm>
            <a:off x="152400" y="4114800"/>
            <a:ext cx="914400" cy="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9391" name="Text Box 175"/>
          <p:cNvSpPr txBox="1">
            <a:spLocks noChangeArrowheads="1"/>
          </p:cNvSpPr>
          <p:nvPr/>
        </p:nvSpPr>
        <p:spPr bwMode="auto">
          <a:xfrm>
            <a:off x="441325" y="3771900"/>
            <a:ext cx="374650" cy="366713"/>
          </a:xfrm>
          <a:prstGeom prst="rect">
            <a:avLst/>
          </a:prstGeom>
          <a:noFill/>
          <a:ln w="9525">
            <a:noFill/>
            <a:miter lim="800000"/>
            <a:headEnd/>
            <a:tailEnd/>
          </a:ln>
          <a:effectLst/>
        </p:spPr>
        <p:txBody>
          <a:bodyPr wrap="none">
            <a:spAutoFit/>
          </a:bodyPr>
          <a:lstStyle/>
          <a:p>
            <a:r>
              <a:rPr lang="nb-NO" sz="1800"/>
              <a:t>-1</a:t>
            </a:r>
            <a:endParaRPr lang="nb-NO"/>
          </a:p>
        </p:txBody>
      </p:sp>
      <p:sp>
        <p:nvSpPr>
          <p:cNvPr id="9392" name="Line 176"/>
          <p:cNvSpPr>
            <a:spLocks noChangeShapeType="1"/>
          </p:cNvSpPr>
          <p:nvPr/>
        </p:nvSpPr>
        <p:spPr bwMode="auto">
          <a:xfrm>
            <a:off x="152400" y="4648200"/>
            <a:ext cx="914400" cy="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9393" name="Text Box 177"/>
          <p:cNvSpPr txBox="1">
            <a:spLocks noChangeArrowheads="1"/>
          </p:cNvSpPr>
          <p:nvPr/>
        </p:nvSpPr>
        <p:spPr bwMode="auto">
          <a:xfrm>
            <a:off x="457200" y="4267200"/>
            <a:ext cx="298450" cy="366713"/>
          </a:xfrm>
          <a:prstGeom prst="rect">
            <a:avLst/>
          </a:prstGeom>
          <a:noFill/>
          <a:ln w="9525">
            <a:noFill/>
            <a:miter lim="800000"/>
            <a:headEnd/>
            <a:tailEnd/>
          </a:ln>
          <a:effectLst/>
        </p:spPr>
        <p:txBody>
          <a:bodyPr wrap="none">
            <a:spAutoFit/>
          </a:bodyPr>
          <a:lstStyle/>
          <a:p>
            <a:r>
              <a:rPr lang="nb-NO" sz="1800"/>
              <a:t>1</a:t>
            </a:r>
            <a:endParaRPr lang="nb-NO"/>
          </a:p>
        </p:txBody>
      </p:sp>
      <p:grpSp>
        <p:nvGrpSpPr>
          <p:cNvPr id="3" name="Group 234"/>
          <p:cNvGrpSpPr>
            <a:grpSpLocks/>
          </p:cNvGrpSpPr>
          <p:nvPr/>
        </p:nvGrpSpPr>
        <p:grpSpPr bwMode="auto">
          <a:xfrm>
            <a:off x="1676400" y="1752600"/>
            <a:ext cx="914400" cy="914400"/>
            <a:chOff x="1680" y="1104"/>
            <a:chExt cx="576" cy="576"/>
          </a:xfrm>
        </p:grpSpPr>
        <p:grpSp>
          <p:nvGrpSpPr>
            <p:cNvPr id="4" name="Group 172"/>
            <p:cNvGrpSpPr>
              <a:grpSpLocks/>
            </p:cNvGrpSpPr>
            <p:nvPr/>
          </p:nvGrpSpPr>
          <p:grpSpPr bwMode="auto">
            <a:xfrm>
              <a:off x="1680" y="1104"/>
              <a:ext cx="576" cy="576"/>
              <a:chOff x="1680" y="1104"/>
              <a:chExt cx="576" cy="576"/>
            </a:xfrm>
          </p:grpSpPr>
          <p:sp>
            <p:nvSpPr>
              <p:cNvPr id="9224" name="Rectangle 8"/>
              <p:cNvSpPr>
                <a:spLocks noChangeArrowheads="1"/>
              </p:cNvSpPr>
              <p:nvPr/>
            </p:nvSpPr>
            <p:spPr bwMode="auto">
              <a:xfrm flipH="1">
                <a:off x="1968" y="1104"/>
                <a:ext cx="288" cy="288"/>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9225" name="Rectangle 9"/>
              <p:cNvSpPr>
                <a:spLocks noChangeArrowheads="1"/>
              </p:cNvSpPr>
              <p:nvPr/>
            </p:nvSpPr>
            <p:spPr bwMode="auto">
              <a:xfrm flipH="1">
                <a:off x="1680" y="1392"/>
                <a:ext cx="288" cy="288"/>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9226" name="Rectangle 10"/>
              <p:cNvSpPr>
                <a:spLocks noChangeArrowheads="1"/>
              </p:cNvSpPr>
              <p:nvPr/>
            </p:nvSpPr>
            <p:spPr bwMode="auto">
              <a:xfrm flipH="1">
                <a:off x="1968" y="1392"/>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27" name="Rectangle 11"/>
              <p:cNvSpPr>
                <a:spLocks noChangeArrowheads="1"/>
              </p:cNvSpPr>
              <p:nvPr/>
            </p:nvSpPr>
            <p:spPr bwMode="auto">
              <a:xfrm flipH="1">
                <a:off x="1680" y="1104"/>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35" name="Text Box 19"/>
              <p:cNvSpPr txBox="1">
                <a:spLocks noChangeArrowheads="1"/>
              </p:cNvSpPr>
              <p:nvPr/>
            </p:nvSpPr>
            <p:spPr bwMode="auto">
              <a:xfrm>
                <a:off x="1728" y="1152"/>
                <a:ext cx="180" cy="212"/>
              </a:xfrm>
              <a:prstGeom prst="rect">
                <a:avLst/>
              </a:prstGeom>
              <a:noFill/>
              <a:ln w="9525">
                <a:noFill/>
                <a:miter lim="800000"/>
                <a:headEnd/>
                <a:tailEnd/>
              </a:ln>
              <a:effectLst/>
            </p:spPr>
            <p:txBody>
              <a:bodyPr wrap="none">
                <a:spAutoFit/>
              </a:bodyPr>
              <a:lstStyle/>
              <a:p>
                <a:r>
                  <a:rPr lang="nb-NO" sz="1600"/>
                  <a:t>1</a:t>
                </a:r>
                <a:endParaRPr lang="nb-NO"/>
              </a:p>
            </p:txBody>
          </p:sp>
          <p:sp>
            <p:nvSpPr>
              <p:cNvPr id="9236" name="Text Box 20"/>
              <p:cNvSpPr txBox="1">
                <a:spLocks noChangeArrowheads="1"/>
              </p:cNvSpPr>
              <p:nvPr/>
            </p:nvSpPr>
            <p:spPr bwMode="auto">
              <a:xfrm>
                <a:off x="1728" y="1440"/>
                <a:ext cx="180" cy="212"/>
              </a:xfrm>
              <a:prstGeom prst="rect">
                <a:avLst/>
              </a:prstGeom>
              <a:noFill/>
              <a:ln w="9525">
                <a:noFill/>
                <a:miter lim="800000"/>
                <a:headEnd/>
                <a:tailEnd/>
              </a:ln>
              <a:effectLst/>
            </p:spPr>
            <p:txBody>
              <a:bodyPr wrap="none">
                <a:spAutoFit/>
              </a:bodyPr>
              <a:lstStyle/>
              <a:p>
                <a:r>
                  <a:rPr lang="nb-NO" sz="1600"/>
                  <a:t>3</a:t>
                </a:r>
                <a:endParaRPr lang="nb-NO"/>
              </a:p>
            </p:txBody>
          </p:sp>
          <p:sp>
            <p:nvSpPr>
              <p:cNvPr id="9237" name="Text Box 21"/>
              <p:cNvSpPr txBox="1">
                <a:spLocks noChangeArrowheads="1"/>
              </p:cNvSpPr>
              <p:nvPr/>
            </p:nvSpPr>
            <p:spPr bwMode="auto">
              <a:xfrm>
                <a:off x="2016" y="1440"/>
                <a:ext cx="180" cy="212"/>
              </a:xfrm>
              <a:prstGeom prst="rect">
                <a:avLst/>
              </a:prstGeom>
              <a:noFill/>
              <a:ln w="9525">
                <a:noFill/>
                <a:miter lim="800000"/>
                <a:headEnd/>
                <a:tailEnd/>
              </a:ln>
              <a:effectLst/>
            </p:spPr>
            <p:txBody>
              <a:bodyPr wrap="none">
                <a:spAutoFit/>
              </a:bodyPr>
              <a:lstStyle/>
              <a:p>
                <a:r>
                  <a:rPr lang="nb-NO" sz="1600"/>
                  <a:t>4</a:t>
                </a:r>
                <a:endParaRPr lang="nb-NO"/>
              </a:p>
            </p:txBody>
          </p:sp>
          <p:sp>
            <p:nvSpPr>
              <p:cNvPr id="9238" name="Text Box 22"/>
              <p:cNvSpPr txBox="1">
                <a:spLocks noChangeArrowheads="1"/>
              </p:cNvSpPr>
              <p:nvPr/>
            </p:nvSpPr>
            <p:spPr bwMode="auto">
              <a:xfrm>
                <a:off x="2016" y="1152"/>
                <a:ext cx="180" cy="212"/>
              </a:xfrm>
              <a:prstGeom prst="rect">
                <a:avLst/>
              </a:prstGeom>
              <a:noFill/>
              <a:ln w="9525">
                <a:noFill/>
                <a:miter lim="800000"/>
                <a:headEnd/>
                <a:tailEnd/>
              </a:ln>
              <a:effectLst/>
            </p:spPr>
            <p:txBody>
              <a:bodyPr wrap="none">
                <a:spAutoFit/>
              </a:bodyPr>
              <a:lstStyle/>
              <a:p>
                <a:r>
                  <a:rPr lang="nb-NO" sz="1600"/>
                  <a:t>2</a:t>
                </a:r>
                <a:endParaRPr lang="nb-NO"/>
              </a:p>
            </p:txBody>
          </p:sp>
        </p:grpSp>
        <p:grpSp>
          <p:nvGrpSpPr>
            <p:cNvPr id="5" name="Group 181"/>
            <p:cNvGrpSpPr>
              <a:grpSpLocks/>
            </p:cNvGrpSpPr>
            <p:nvPr/>
          </p:nvGrpSpPr>
          <p:grpSpPr bwMode="auto">
            <a:xfrm>
              <a:off x="2160" y="1440"/>
              <a:ext cx="48" cy="48"/>
              <a:chOff x="2688" y="2976"/>
              <a:chExt cx="48" cy="48"/>
            </a:xfrm>
          </p:grpSpPr>
          <p:sp>
            <p:nvSpPr>
              <p:cNvPr id="9398" name="Line 182"/>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399" name="Line 183"/>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6" name="Group 184"/>
            <p:cNvGrpSpPr>
              <a:grpSpLocks/>
            </p:cNvGrpSpPr>
            <p:nvPr/>
          </p:nvGrpSpPr>
          <p:grpSpPr bwMode="auto">
            <a:xfrm>
              <a:off x="1872" y="1152"/>
              <a:ext cx="48" cy="48"/>
              <a:chOff x="2688" y="2976"/>
              <a:chExt cx="48" cy="48"/>
            </a:xfrm>
          </p:grpSpPr>
          <p:sp>
            <p:nvSpPr>
              <p:cNvPr id="9401" name="Line 185"/>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02" name="Line 186"/>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grpSp>
        <p:nvGrpSpPr>
          <p:cNvPr id="7" name="Group 233"/>
          <p:cNvGrpSpPr>
            <a:grpSpLocks/>
          </p:cNvGrpSpPr>
          <p:nvPr/>
        </p:nvGrpSpPr>
        <p:grpSpPr bwMode="auto">
          <a:xfrm>
            <a:off x="457200" y="1752600"/>
            <a:ext cx="914400" cy="914400"/>
            <a:chOff x="816" y="1104"/>
            <a:chExt cx="576" cy="576"/>
          </a:xfrm>
        </p:grpSpPr>
        <p:grpSp>
          <p:nvGrpSpPr>
            <p:cNvPr id="8" name="Group 173"/>
            <p:cNvGrpSpPr>
              <a:grpSpLocks/>
            </p:cNvGrpSpPr>
            <p:nvPr/>
          </p:nvGrpSpPr>
          <p:grpSpPr bwMode="auto">
            <a:xfrm>
              <a:off x="816" y="1104"/>
              <a:ext cx="576" cy="576"/>
              <a:chOff x="816" y="1104"/>
              <a:chExt cx="576" cy="576"/>
            </a:xfrm>
          </p:grpSpPr>
          <p:sp>
            <p:nvSpPr>
              <p:cNvPr id="9220" name="Rectangle 4"/>
              <p:cNvSpPr>
                <a:spLocks noChangeArrowheads="1"/>
              </p:cNvSpPr>
              <p:nvPr/>
            </p:nvSpPr>
            <p:spPr bwMode="auto">
              <a:xfrm>
                <a:off x="816" y="1104"/>
                <a:ext cx="288" cy="288"/>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9221" name="Rectangle 5"/>
              <p:cNvSpPr>
                <a:spLocks noChangeArrowheads="1"/>
              </p:cNvSpPr>
              <p:nvPr/>
            </p:nvSpPr>
            <p:spPr bwMode="auto">
              <a:xfrm>
                <a:off x="1104" y="1392"/>
                <a:ext cx="288" cy="288"/>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9222" name="Rectangle 6"/>
              <p:cNvSpPr>
                <a:spLocks noChangeArrowheads="1"/>
              </p:cNvSpPr>
              <p:nvPr/>
            </p:nvSpPr>
            <p:spPr bwMode="auto">
              <a:xfrm>
                <a:off x="816" y="1392"/>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23" name="Rectangle 7"/>
              <p:cNvSpPr>
                <a:spLocks noChangeArrowheads="1"/>
              </p:cNvSpPr>
              <p:nvPr/>
            </p:nvSpPr>
            <p:spPr bwMode="auto">
              <a:xfrm>
                <a:off x="1104" y="1104"/>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9230" name="Text Box 14"/>
              <p:cNvSpPr txBox="1">
                <a:spLocks noChangeArrowheads="1"/>
              </p:cNvSpPr>
              <p:nvPr/>
            </p:nvSpPr>
            <p:spPr bwMode="auto">
              <a:xfrm>
                <a:off x="854" y="1143"/>
                <a:ext cx="180" cy="212"/>
              </a:xfrm>
              <a:prstGeom prst="rect">
                <a:avLst/>
              </a:prstGeom>
              <a:noFill/>
              <a:ln w="9525">
                <a:noFill/>
                <a:miter lim="800000"/>
                <a:headEnd/>
                <a:tailEnd/>
              </a:ln>
              <a:effectLst/>
            </p:spPr>
            <p:txBody>
              <a:bodyPr wrap="none">
                <a:spAutoFit/>
              </a:bodyPr>
              <a:lstStyle/>
              <a:p>
                <a:r>
                  <a:rPr lang="nb-NO" sz="1600" dirty="0"/>
                  <a:t>1</a:t>
                </a:r>
                <a:endParaRPr lang="nb-NO" dirty="0"/>
              </a:p>
            </p:txBody>
          </p:sp>
          <p:sp>
            <p:nvSpPr>
              <p:cNvPr id="9231" name="Text Box 15"/>
              <p:cNvSpPr txBox="1">
                <a:spLocks noChangeArrowheads="1"/>
              </p:cNvSpPr>
              <p:nvPr/>
            </p:nvSpPr>
            <p:spPr bwMode="auto">
              <a:xfrm>
                <a:off x="864" y="1440"/>
                <a:ext cx="180" cy="212"/>
              </a:xfrm>
              <a:prstGeom prst="rect">
                <a:avLst/>
              </a:prstGeom>
              <a:noFill/>
              <a:ln w="9525">
                <a:noFill/>
                <a:miter lim="800000"/>
                <a:headEnd/>
                <a:tailEnd/>
              </a:ln>
              <a:effectLst/>
            </p:spPr>
            <p:txBody>
              <a:bodyPr wrap="none">
                <a:spAutoFit/>
              </a:bodyPr>
              <a:lstStyle/>
              <a:p>
                <a:r>
                  <a:rPr lang="nb-NO" sz="1600"/>
                  <a:t>3</a:t>
                </a:r>
                <a:endParaRPr lang="nb-NO"/>
              </a:p>
            </p:txBody>
          </p:sp>
          <p:sp>
            <p:nvSpPr>
              <p:cNvPr id="9232" name="Text Box 16"/>
              <p:cNvSpPr txBox="1">
                <a:spLocks noChangeArrowheads="1"/>
              </p:cNvSpPr>
              <p:nvPr/>
            </p:nvSpPr>
            <p:spPr bwMode="auto">
              <a:xfrm>
                <a:off x="1152" y="1440"/>
                <a:ext cx="180" cy="212"/>
              </a:xfrm>
              <a:prstGeom prst="rect">
                <a:avLst/>
              </a:prstGeom>
              <a:noFill/>
              <a:ln w="9525">
                <a:noFill/>
                <a:miter lim="800000"/>
                <a:headEnd/>
                <a:tailEnd/>
              </a:ln>
              <a:effectLst/>
            </p:spPr>
            <p:txBody>
              <a:bodyPr wrap="none">
                <a:spAutoFit/>
              </a:bodyPr>
              <a:lstStyle/>
              <a:p>
                <a:r>
                  <a:rPr lang="nb-NO" sz="1600"/>
                  <a:t>4</a:t>
                </a:r>
                <a:endParaRPr lang="nb-NO"/>
              </a:p>
            </p:txBody>
          </p:sp>
          <p:sp>
            <p:nvSpPr>
              <p:cNvPr id="9233" name="Text Box 17"/>
              <p:cNvSpPr txBox="1">
                <a:spLocks noChangeArrowheads="1"/>
              </p:cNvSpPr>
              <p:nvPr/>
            </p:nvSpPr>
            <p:spPr bwMode="auto">
              <a:xfrm>
                <a:off x="1152" y="1152"/>
                <a:ext cx="180" cy="212"/>
              </a:xfrm>
              <a:prstGeom prst="rect">
                <a:avLst/>
              </a:prstGeom>
              <a:noFill/>
              <a:ln w="9525">
                <a:noFill/>
                <a:miter lim="800000"/>
                <a:headEnd/>
                <a:tailEnd/>
              </a:ln>
              <a:effectLst/>
            </p:spPr>
            <p:txBody>
              <a:bodyPr wrap="none">
                <a:spAutoFit/>
              </a:bodyPr>
              <a:lstStyle/>
              <a:p>
                <a:r>
                  <a:rPr lang="nb-NO" sz="1600"/>
                  <a:t>2</a:t>
                </a:r>
                <a:endParaRPr lang="nb-NO"/>
              </a:p>
            </p:txBody>
          </p:sp>
        </p:grpSp>
        <p:grpSp>
          <p:nvGrpSpPr>
            <p:cNvPr id="9" name="Group 178"/>
            <p:cNvGrpSpPr>
              <a:grpSpLocks/>
            </p:cNvGrpSpPr>
            <p:nvPr/>
          </p:nvGrpSpPr>
          <p:grpSpPr bwMode="auto">
            <a:xfrm>
              <a:off x="1248" y="1152"/>
              <a:ext cx="48" cy="48"/>
              <a:chOff x="2688" y="2976"/>
              <a:chExt cx="48" cy="48"/>
            </a:xfrm>
          </p:grpSpPr>
          <p:sp>
            <p:nvSpPr>
              <p:cNvPr id="9395" name="Line 179"/>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396" name="Line 180"/>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0" name="Group 187"/>
            <p:cNvGrpSpPr>
              <a:grpSpLocks/>
            </p:cNvGrpSpPr>
            <p:nvPr/>
          </p:nvGrpSpPr>
          <p:grpSpPr bwMode="auto">
            <a:xfrm>
              <a:off x="1008" y="1440"/>
              <a:ext cx="48" cy="48"/>
              <a:chOff x="2688" y="2976"/>
              <a:chExt cx="48" cy="48"/>
            </a:xfrm>
          </p:grpSpPr>
          <p:sp>
            <p:nvSpPr>
              <p:cNvPr id="9404" name="Line 188"/>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05" name="Line 189"/>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grpSp>
        <p:nvGrpSpPr>
          <p:cNvPr id="11" name="Group 190"/>
          <p:cNvGrpSpPr>
            <a:grpSpLocks/>
          </p:cNvGrpSpPr>
          <p:nvPr/>
        </p:nvGrpSpPr>
        <p:grpSpPr bwMode="auto">
          <a:xfrm>
            <a:off x="6096000" y="4419600"/>
            <a:ext cx="76200" cy="76200"/>
            <a:chOff x="2688" y="2976"/>
            <a:chExt cx="48" cy="48"/>
          </a:xfrm>
        </p:grpSpPr>
        <p:sp>
          <p:nvSpPr>
            <p:cNvPr id="9407" name="Line 191"/>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08" name="Line 192"/>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2" name="Group 193"/>
          <p:cNvGrpSpPr>
            <a:grpSpLocks/>
          </p:cNvGrpSpPr>
          <p:nvPr/>
        </p:nvGrpSpPr>
        <p:grpSpPr bwMode="auto">
          <a:xfrm>
            <a:off x="5638800" y="3581400"/>
            <a:ext cx="76200" cy="76200"/>
            <a:chOff x="2688" y="2976"/>
            <a:chExt cx="48" cy="48"/>
          </a:xfrm>
        </p:grpSpPr>
        <p:sp>
          <p:nvSpPr>
            <p:cNvPr id="9410" name="Line 194"/>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11" name="Line 195"/>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3" name="Group 196"/>
          <p:cNvGrpSpPr>
            <a:grpSpLocks/>
          </p:cNvGrpSpPr>
          <p:nvPr/>
        </p:nvGrpSpPr>
        <p:grpSpPr bwMode="auto">
          <a:xfrm>
            <a:off x="6096000" y="3048000"/>
            <a:ext cx="76200" cy="76200"/>
            <a:chOff x="2688" y="2976"/>
            <a:chExt cx="48" cy="48"/>
          </a:xfrm>
        </p:grpSpPr>
        <p:sp>
          <p:nvSpPr>
            <p:cNvPr id="9413" name="Line 197"/>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14" name="Line 198"/>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4" name="Group 199"/>
          <p:cNvGrpSpPr>
            <a:grpSpLocks/>
          </p:cNvGrpSpPr>
          <p:nvPr/>
        </p:nvGrpSpPr>
        <p:grpSpPr bwMode="auto">
          <a:xfrm>
            <a:off x="5638800" y="2362200"/>
            <a:ext cx="76200" cy="76200"/>
            <a:chOff x="2688" y="2976"/>
            <a:chExt cx="48" cy="48"/>
          </a:xfrm>
        </p:grpSpPr>
        <p:sp>
          <p:nvSpPr>
            <p:cNvPr id="9416" name="Line 200"/>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17" name="Line 201"/>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5" name="Group 202"/>
          <p:cNvGrpSpPr>
            <a:grpSpLocks/>
          </p:cNvGrpSpPr>
          <p:nvPr/>
        </p:nvGrpSpPr>
        <p:grpSpPr bwMode="auto">
          <a:xfrm>
            <a:off x="7162800" y="2590800"/>
            <a:ext cx="76200" cy="76200"/>
            <a:chOff x="2688" y="2976"/>
            <a:chExt cx="48" cy="48"/>
          </a:xfrm>
        </p:grpSpPr>
        <p:sp>
          <p:nvSpPr>
            <p:cNvPr id="9419" name="Line 203"/>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20" name="Line 204"/>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6" name="Group 205"/>
          <p:cNvGrpSpPr>
            <a:grpSpLocks/>
          </p:cNvGrpSpPr>
          <p:nvPr/>
        </p:nvGrpSpPr>
        <p:grpSpPr bwMode="auto">
          <a:xfrm>
            <a:off x="5638800" y="6248400"/>
            <a:ext cx="76200" cy="76200"/>
            <a:chOff x="2688" y="2976"/>
            <a:chExt cx="48" cy="48"/>
          </a:xfrm>
        </p:grpSpPr>
        <p:sp>
          <p:nvSpPr>
            <p:cNvPr id="9422" name="Line 206"/>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23" name="Line 207"/>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7" name="Group 208"/>
          <p:cNvGrpSpPr>
            <a:grpSpLocks/>
          </p:cNvGrpSpPr>
          <p:nvPr/>
        </p:nvGrpSpPr>
        <p:grpSpPr bwMode="auto">
          <a:xfrm>
            <a:off x="6096000" y="5791200"/>
            <a:ext cx="76200" cy="76200"/>
            <a:chOff x="2688" y="2976"/>
            <a:chExt cx="48" cy="48"/>
          </a:xfrm>
        </p:grpSpPr>
        <p:sp>
          <p:nvSpPr>
            <p:cNvPr id="9425" name="Line 209"/>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26" name="Line 210"/>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8" name="Group 211"/>
          <p:cNvGrpSpPr>
            <a:grpSpLocks/>
          </p:cNvGrpSpPr>
          <p:nvPr/>
        </p:nvGrpSpPr>
        <p:grpSpPr bwMode="auto">
          <a:xfrm>
            <a:off x="5638800" y="4876800"/>
            <a:ext cx="76200" cy="76200"/>
            <a:chOff x="2688" y="2976"/>
            <a:chExt cx="48" cy="48"/>
          </a:xfrm>
        </p:grpSpPr>
        <p:sp>
          <p:nvSpPr>
            <p:cNvPr id="9428" name="Line 212"/>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29" name="Line 213"/>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9" name="Group 214"/>
          <p:cNvGrpSpPr>
            <a:grpSpLocks/>
          </p:cNvGrpSpPr>
          <p:nvPr/>
        </p:nvGrpSpPr>
        <p:grpSpPr bwMode="auto">
          <a:xfrm>
            <a:off x="7162800" y="5105400"/>
            <a:ext cx="76200" cy="76200"/>
            <a:chOff x="2688" y="2976"/>
            <a:chExt cx="48" cy="48"/>
          </a:xfrm>
        </p:grpSpPr>
        <p:sp>
          <p:nvSpPr>
            <p:cNvPr id="9431" name="Line 215"/>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32" name="Line 216"/>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0" name="Group 217"/>
          <p:cNvGrpSpPr>
            <a:grpSpLocks/>
          </p:cNvGrpSpPr>
          <p:nvPr/>
        </p:nvGrpSpPr>
        <p:grpSpPr bwMode="auto">
          <a:xfrm>
            <a:off x="7924800" y="4419600"/>
            <a:ext cx="76200" cy="76200"/>
            <a:chOff x="2688" y="2976"/>
            <a:chExt cx="48" cy="48"/>
          </a:xfrm>
        </p:grpSpPr>
        <p:sp>
          <p:nvSpPr>
            <p:cNvPr id="9434" name="Line 218"/>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35" name="Line 219"/>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1" name="Group 220"/>
          <p:cNvGrpSpPr>
            <a:grpSpLocks/>
          </p:cNvGrpSpPr>
          <p:nvPr/>
        </p:nvGrpSpPr>
        <p:grpSpPr bwMode="auto">
          <a:xfrm>
            <a:off x="7162800" y="3733800"/>
            <a:ext cx="76200" cy="76200"/>
            <a:chOff x="2688" y="2976"/>
            <a:chExt cx="48" cy="48"/>
          </a:xfrm>
        </p:grpSpPr>
        <p:sp>
          <p:nvSpPr>
            <p:cNvPr id="9437" name="Line 221"/>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38" name="Line 222"/>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2" name="Group 223"/>
          <p:cNvGrpSpPr>
            <a:grpSpLocks/>
          </p:cNvGrpSpPr>
          <p:nvPr/>
        </p:nvGrpSpPr>
        <p:grpSpPr bwMode="auto">
          <a:xfrm>
            <a:off x="7924800" y="3048000"/>
            <a:ext cx="76200" cy="76200"/>
            <a:chOff x="2688" y="2976"/>
            <a:chExt cx="48" cy="48"/>
          </a:xfrm>
        </p:grpSpPr>
        <p:sp>
          <p:nvSpPr>
            <p:cNvPr id="9440" name="Line 224"/>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41" name="Line 225"/>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3" name="Group 226"/>
          <p:cNvGrpSpPr>
            <a:grpSpLocks/>
          </p:cNvGrpSpPr>
          <p:nvPr/>
        </p:nvGrpSpPr>
        <p:grpSpPr bwMode="auto">
          <a:xfrm>
            <a:off x="7162800" y="6477000"/>
            <a:ext cx="76200" cy="76200"/>
            <a:chOff x="2688" y="2976"/>
            <a:chExt cx="48" cy="48"/>
          </a:xfrm>
        </p:grpSpPr>
        <p:sp>
          <p:nvSpPr>
            <p:cNvPr id="9443" name="Line 227"/>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44" name="Line 228"/>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4" name="Group 229"/>
          <p:cNvGrpSpPr>
            <a:grpSpLocks/>
          </p:cNvGrpSpPr>
          <p:nvPr/>
        </p:nvGrpSpPr>
        <p:grpSpPr bwMode="auto">
          <a:xfrm>
            <a:off x="7924800" y="5791200"/>
            <a:ext cx="76200" cy="76200"/>
            <a:chOff x="2688" y="2976"/>
            <a:chExt cx="48" cy="48"/>
          </a:xfrm>
        </p:grpSpPr>
        <p:sp>
          <p:nvSpPr>
            <p:cNvPr id="9446" name="Line 230"/>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9447" name="Line 231"/>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sp>
        <p:nvSpPr>
          <p:cNvPr id="9448" name="Text Box 232"/>
          <p:cNvSpPr txBox="1">
            <a:spLocks noChangeArrowheads="1"/>
          </p:cNvSpPr>
          <p:nvPr/>
        </p:nvSpPr>
        <p:spPr bwMode="auto">
          <a:xfrm>
            <a:off x="2819400" y="1676400"/>
            <a:ext cx="2356799" cy="1077218"/>
          </a:xfrm>
          <a:prstGeom prst="rect">
            <a:avLst/>
          </a:prstGeom>
          <a:noFill/>
          <a:ln w="9525">
            <a:solidFill>
              <a:schemeClr val="accent2"/>
            </a:solidFill>
            <a:miter lim="800000"/>
            <a:headEnd/>
            <a:tailEnd/>
          </a:ln>
          <a:effectLst/>
        </p:spPr>
        <p:txBody>
          <a:bodyPr wrap="none">
            <a:spAutoFit/>
          </a:bodyPr>
          <a:lstStyle/>
          <a:p>
            <a:r>
              <a:rPr lang="nb-NO" sz="1600" u="sng" dirty="0"/>
              <a:t>Comp/Node value legend:</a:t>
            </a:r>
            <a:endParaRPr lang="nb-NO" sz="1600" dirty="0"/>
          </a:p>
          <a:p>
            <a:r>
              <a:rPr lang="nb-NO" sz="1600" dirty="0"/>
              <a:t>dark </a:t>
            </a:r>
            <a:r>
              <a:rPr lang="nb-NO" sz="1600" dirty="0" smtClean="0"/>
              <a:t>(Red) </a:t>
            </a:r>
            <a:r>
              <a:rPr lang="nb-NO" sz="1600" dirty="0"/>
              <a:t>with x =&gt; +1</a:t>
            </a:r>
          </a:p>
          <a:p>
            <a:r>
              <a:rPr lang="nb-NO" sz="1600" dirty="0" smtClean="0"/>
              <a:t>Light  </a:t>
            </a:r>
            <a:r>
              <a:rPr lang="nb-NO" sz="1600" dirty="0"/>
              <a:t>(red) w/o x =&gt; -1</a:t>
            </a:r>
          </a:p>
          <a:p>
            <a:r>
              <a:rPr lang="nb-NO" sz="1600" dirty="0"/>
              <a:t>light </a:t>
            </a:r>
            <a:r>
              <a:rPr lang="nb-NO" sz="1600" dirty="0" smtClean="0"/>
              <a:t>(Blue ) </a:t>
            </a:r>
            <a:r>
              <a:rPr lang="nb-NO" sz="1600" dirty="0"/>
              <a:t>=&gt; 0</a:t>
            </a:r>
            <a:endParaRPr lang="nb-NO"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772400" cy="381000"/>
          </a:xfrm>
        </p:spPr>
        <p:txBody>
          <a:bodyPr>
            <a:normAutofit fontScale="90000"/>
          </a:bodyPr>
          <a:lstStyle/>
          <a:p>
            <a:r>
              <a:rPr lang="nb-NO" sz="3600"/>
              <a:t>Hetero-Associative Memory</a:t>
            </a:r>
            <a:endParaRPr lang="nb-NO"/>
          </a:p>
        </p:txBody>
      </p:sp>
      <p:grpSp>
        <p:nvGrpSpPr>
          <p:cNvPr id="2" name="Group 122"/>
          <p:cNvGrpSpPr>
            <a:grpSpLocks/>
          </p:cNvGrpSpPr>
          <p:nvPr/>
        </p:nvGrpSpPr>
        <p:grpSpPr bwMode="auto">
          <a:xfrm>
            <a:off x="533400" y="1524000"/>
            <a:ext cx="457200" cy="1371600"/>
            <a:chOff x="336" y="960"/>
            <a:chExt cx="288" cy="864"/>
          </a:xfrm>
        </p:grpSpPr>
        <p:sp>
          <p:nvSpPr>
            <p:cNvPr id="11270" name="Rectangle 6"/>
            <p:cNvSpPr>
              <a:spLocks noChangeArrowheads="1"/>
            </p:cNvSpPr>
            <p:nvPr/>
          </p:nvSpPr>
          <p:spPr bwMode="auto">
            <a:xfrm>
              <a:off x="336" y="1536"/>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11271" name="Rectangle 7"/>
            <p:cNvSpPr>
              <a:spLocks noChangeArrowheads="1"/>
            </p:cNvSpPr>
            <p:nvPr/>
          </p:nvSpPr>
          <p:spPr bwMode="auto">
            <a:xfrm>
              <a:off x="336" y="1248"/>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grpSp>
          <p:nvGrpSpPr>
            <p:cNvPr id="3" name="Group 120"/>
            <p:cNvGrpSpPr>
              <a:grpSpLocks/>
            </p:cNvGrpSpPr>
            <p:nvPr/>
          </p:nvGrpSpPr>
          <p:grpSpPr bwMode="auto">
            <a:xfrm>
              <a:off x="336" y="960"/>
              <a:ext cx="288" cy="288"/>
              <a:chOff x="816" y="1104"/>
              <a:chExt cx="288" cy="288"/>
            </a:xfrm>
          </p:grpSpPr>
          <p:sp>
            <p:nvSpPr>
              <p:cNvPr id="11268" name="Rectangle 4"/>
              <p:cNvSpPr>
                <a:spLocks noChangeArrowheads="1"/>
              </p:cNvSpPr>
              <p:nvPr/>
            </p:nvSpPr>
            <p:spPr bwMode="auto">
              <a:xfrm>
                <a:off x="816" y="1104"/>
                <a:ext cx="288" cy="288"/>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11272" name="Text Box 8"/>
              <p:cNvSpPr txBox="1">
                <a:spLocks noChangeArrowheads="1"/>
              </p:cNvSpPr>
              <p:nvPr/>
            </p:nvSpPr>
            <p:spPr bwMode="auto">
              <a:xfrm>
                <a:off x="854" y="1143"/>
                <a:ext cx="180" cy="212"/>
              </a:xfrm>
              <a:prstGeom prst="rect">
                <a:avLst/>
              </a:prstGeom>
              <a:noFill/>
              <a:ln w="9525">
                <a:noFill/>
                <a:miter lim="800000"/>
                <a:headEnd/>
                <a:tailEnd/>
              </a:ln>
              <a:effectLst/>
            </p:spPr>
            <p:txBody>
              <a:bodyPr wrap="none">
                <a:spAutoFit/>
              </a:bodyPr>
              <a:lstStyle/>
              <a:p>
                <a:r>
                  <a:rPr lang="nb-NO" sz="1600"/>
                  <a:t>1</a:t>
                </a:r>
                <a:endParaRPr lang="nb-NO"/>
              </a:p>
            </p:txBody>
          </p:sp>
        </p:grpSp>
        <p:sp>
          <p:nvSpPr>
            <p:cNvPr id="11273" name="Text Box 9"/>
            <p:cNvSpPr txBox="1">
              <a:spLocks noChangeArrowheads="1"/>
            </p:cNvSpPr>
            <p:nvPr/>
          </p:nvSpPr>
          <p:spPr bwMode="auto">
            <a:xfrm>
              <a:off x="384" y="1584"/>
              <a:ext cx="180" cy="212"/>
            </a:xfrm>
            <a:prstGeom prst="rect">
              <a:avLst/>
            </a:prstGeom>
            <a:noFill/>
            <a:ln w="9525">
              <a:noFill/>
              <a:miter lim="800000"/>
              <a:headEnd/>
              <a:tailEnd/>
            </a:ln>
            <a:effectLst/>
          </p:spPr>
          <p:txBody>
            <a:bodyPr wrap="none">
              <a:spAutoFit/>
            </a:bodyPr>
            <a:lstStyle/>
            <a:p>
              <a:r>
                <a:rPr lang="nb-NO" sz="1600"/>
                <a:t>3</a:t>
              </a:r>
              <a:endParaRPr lang="nb-NO"/>
            </a:p>
          </p:txBody>
        </p:sp>
        <p:sp>
          <p:nvSpPr>
            <p:cNvPr id="11275" name="Text Box 11"/>
            <p:cNvSpPr txBox="1">
              <a:spLocks noChangeArrowheads="1"/>
            </p:cNvSpPr>
            <p:nvPr/>
          </p:nvSpPr>
          <p:spPr bwMode="auto">
            <a:xfrm>
              <a:off x="384" y="1296"/>
              <a:ext cx="180" cy="212"/>
            </a:xfrm>
            <a:prstGeom prst="rect">
              <a:avLst/>
            </a:prstGeom>
            <a:noFill/>
            <a:ln w="9525">
              <a:noFill/>
              <a:miter lim="800000"/>
              <a:headEnd/>
              <a:tailEnd/>
            </a:ln>
            <a:effectLst/>
          </p:spPr>
          <p:txBody>
            <a:bodyPr wrap="none">
              <a:spAutoFit/>
            </a:bodyPr>
            <a:lstStyle/>
            <a:p>
              <a:r>
                <a:rPr lang="nb-NO" sz="1600"/>
                <a:t>2</a:t>
              </a:r>
              <a:endParaRPr lang="nb-NO"/>
            </a:p>
          </p:txBody>
        </p:sp>
      </p:grpSp>
      <p:grpSp>
        <p:nvGrpSpPr>
          <p:cNvPr id="4" name="Group 121"/>
          <p:cNvGrpSpPr>
            <a:grpSpLocks/>
          </p:cNvGrpSpPr>
          <p:nvPr/>
        </p:nvGrpSpPr>
        <p:grpSpPr bwMode="auto">
          <a:xfrm>
            <a:off x="1752600" y="1752600"/>
            <a:ext cx="457200" cy="914400"/>
            <a:chOff x="1104" y="1104"/>
            <a:chExt cx="288" cy="576"/>
          </a:xfrm>
        </p:grpSpPr>
        <p:sp>
          <p:nvSpPr>
            <p:cNvPr id="11269" name="Rectangle 5"/>
            <p:cNvSpPr>
              <a:spLocks noChangeArrowheads="1"/>
            </p:cNvSpPr>
            <p:nvPr/>
          </p:nvSpPr>
          <p:spPr bwMode="auto">
            <a:xfrm>
              <a:off x="1104" y="1392"/>
              <a:ext cx="288" cy="288"/>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11274" name="Text Box 10"/>
            <p:cNvSpPr txBox="1">
              <a:spLocks noChangeArrowheads="1"/>
            </p:cNvSpPr>
            <p:nvPr/>
          </p:nvSpPr>
          <p:spPr bwMode="auto">
            <a:xfrm>
              <a:off x="1152" y="1440"/>
              <a:ext cx="180" cy="212"/>
            </a:xfrm>
            <a:prstGeom prst="rect">
              <a:avLst/>
            </a:prstGeom>
            <a:noFill/>
            <a:ln w="9525">
              <a:noFill/>
              <a:miter lim="800000"/>
              <a:headEnd/>
              <a:tailEnd/>
            </a:ln>
            <a:effectLst/>
          </p:spPr>
          <p:txBody>
            <a:bodyPr wrap="none">
              <a:spAutoFit/>
            </a:bodyPr>
            <a:lstStyle/>
            <a:p>
              <a:r>
                <a:rPr lang="nb-NO" sz="1600"/>
                <a:t>b</a:t>
              </a:r>
              <a:endParaRPr lang="nb-NO"/>
            </a:p>
          </p:txBody>
        </p:sp>
        <p:sp>
          <p:nvSpPr>
            <p:cNvPr id="11280" name="Rectangle 16"/>
            <p:cNvSpPr>
              <a:spLocks noChangeArrowheads="1"/>
            </p:cNvSpPr>
            <p:nvPr/>
          </p:nvSpPr>
          <p:spPr bwMode="auto">
            <a:xfrm flipH="1">
              <a:off x="1104" y="1104"/>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11281" name="Text Box 17"/>
            <p:cNvSpPr txBox="1">
              <a:spLocks noChangeArrowheads="1"/>
            </p:cNvSpPr>
            <p:nvPr/>
          </p:nvSpPr>
          <p:spPr bwMode="auto">
            <a:xfrm>
              <a:off x="1152" y="1152"/>
              <a:ext cx="173" cy="212"/>
            </a:xfrm>
            <a:prstGeom prst="rect">
              <a:avLst/>
            </a:prstGeom>
            <a:noFill/>
            <a:ln w="9525">
              <a:noFill/>
              <a:miter lim="800000"/>
              <a:headEnd/>
              <a:tailEnd/>
            </a:ln>
            <a:effectLst/>
          </p:spPr>
          <p:txBody>
            <a:bodyPr wrap="none">
              <a:spAutoFit/>
            </a:bodyPr>
            <a:lstStyle/>
            <a:p>
              <a:r>
                <a:rPr lang="nb-NO" sz="1600"/>
                <a:t>a</a:t>
              </a:r>
              <a:endParaRPr lang="nb-NO"/>
            </a:p>
          </p:txBody>
        </p:sp>
      </p:grpSp>
      <p:sp>
        <p:nvSpPr>
          <p:cNvPr id="11285" name="Text Box 21"/>
          <p:cNvSpPr txBox="1">
            <a:spLocks noChangeArrowheads="1"/>
          </p:cNvSpPr>
          <p:nvPr/>
        </p:nvSpPr>
        <p:spPr bwMode="auto">
          <a:xfrm>
            <a:off x="914400" y="5410200"/>
            <a:ext cx="3816350" cy="1190625"/>
          </a:xfrm>
          <a:prstGeom prst="rect">
            <a:avLst/>
          </a:prstGeom>
          <a:noFill/>
          <a:ln w="9525">
            <a:noFill/>
            <a:miter lim="800000"/>
            <a:headEnd/>
            <a:tailEnd/>
          </a:ln>
          <a:effectLst/>
        </p:spPr>
        <p:txBody>
          <a:bodyPr wrap="none">
            <a:spAutoFit/>
          </a:bodyPr>
          <a:lstStyle/>
          <a:p>
            <a:pPr>
              <a:buFontTx/>
              <a:buChar char="•"/>
            </a:pPr>
            <a:r>
              <a:rPr lang="nb-NO" sz="1800"/>
              <a:t> 1 node per pattern unit for X &amp; Y</a:t>
            </a:r>
          </a:p>
          <a:p>
            <a:pPr>
              <a:buFontTx/>
              <a:buChar char="•"/>
            </a:pPr>
            <a:r>
              <a:rPr lang="nb-NO" sz="1800"/>
              <a:t> Full inter-layer connection</a:t>
            </a:r>
          </a:p>
          <a:p>
            <a:pPr>
              <a:buFontTx/>
              <a:buChar char="•"/>
            </a:pPr>
            <a:r>
              <a:rPr lang="nb-NO" sz="1800"/>
              <a:t> Weights = avg correlations across</a:t>
            </a:r>
          </a:p>
          <a:p>
            <a:r>
              <a:rPr lang="nb-NO" sz="1800"/>
              <a:t>   all patterns of the corresponding units</a:t>
            </a:r>
            <a:endParaRPr lang="nb-NO"/>
          </a:p>
        </p:txBody>
      </p:sp>
      <p:sp>
        <p:nvSpPr>
          <p:cNvPr id="11288" name="Oval 24"/>
          <p:cNvSpPr>
            <a:spLocks noChangeArrowheads="1"/>
          </p:cNvSpPr>
          <p:nvPr/>
        </p:nvSpPr>
        <p:spPr bwMode="auto">
          <a:xfrm>
            <a:off x="1371600" y="3581400"/>
            <a:ext cx="381000" cy="381000"/>
          </a:xfrm>
          <a:prstGeom prst="ellipse">
            <a:avLst/>
          </a:prstGeom>
          <a:solidFill>
            <a:schemeClr val="accent1"/>
          </a:solidFill>
          <a:ln w="9525">
            <a:solidFill>
              <a:schemeClr val="accent1"/>
            </a:solidFill>
            <a:round/>
            <a:headEnd/>
            <a:tailEnd/>
          </a:ln>
          <a:effectLst/>
        </p:spPr>
        <p:txBody>
          <a:bodyPr wrap="none" anchor="ctr"/>
          <a:lstStyle/>
          <a:p>
            <a:pPr algn="ctr"/>
            <a:r>
              <a:rPr lang="nb-NO" sz="1600"/>
              <a:t>1</a:t>
            </a:r>
            <a:endParaRPr lang="nb-NO"/>
          </a:p>
        </p:txBody>
      </p:sp>
      <p:sp>
        <p:nvSpPr>
          <p:cNvPr id="11289" name="Oval 25"/>
          <p:cNvSpPr>
            <a:spLocks noChangeArrowheads="1"/>
          </p:cNvSpPr>
          <p:nvPr/>
        </p:nvSpPr>
        <p:spPr bwMode="auto">
          <a:xfrm>
            <a:off x="1371600" y="4838700"/>
            <a:ext cx="381000" cy="381000"/>
          </a:xfrm>
          <a:prstGeom prst="ellipse">
            <a:avLst/>
          </a:prstGeom>
          <a:solidFill>
            <a:schemeClr val="accent1"/>
          </a:solidFill>
          <a:ln w="9525">
            <a:solidFill>
              <a:schemeClr val="accent1"/>
            </a:solidFill>
            <a:round/>
            <a:headEnd/>
            <a:tailEnd/>
          </a:ln>
          <a:effectLst/>
        </p:spPr>
        <p:txBody>
          <a:bodyPr wrap="none" anchor="ctr"/>
          <a:lstStyle/>
          <a:p>
            <a:pPr algn="ctr"/>
            <a:r>
              <a:rPr lang="nb-NO" sz="1600"/>
              <a:t>3</a:t>
            </a:r>
            <a:endParaRPr lang="nb-NO"/>
          </a:p>
        </p:txBody>
      </p:sp>
      <p:sp>
        <p:nvSpPr>
          <p:cNvPr id="11290" name="Oval 26"/>
          <p:cNvSpPr>
            <a:spLocks noChangeArrowheads="1"/>
          </p:cNvSpPr>
          <p:nvPr/>
        </p:nvSpPr>
        <p:spPr bwMode="auto">
          <a:xfrm>
            <a:off x="3429000" y="4648200"/>
            <a:ext cx="381000" cy="381000"/>
          </a:xfrm>
          <a:prstGeom prst="ellipse">
            <a:avLst/>
          </a:prstGeom>
          <a:solidFill>
            <a:schemeClr val="accent1"/>
          </a:solidFill>
          <a:ln w="9525">
            <a:solidFill>
              <a:schemeClr val="accent1"/>
            </a:solidFill>
            <a:round/>
            <a:headEnd/>
            <a:tailEnd/>
          </a:ln>
          <a:effectLst/>
        </p:spPr>
        <p:txBody>
          <a:bodyPr wrap="none" anchor="ctr"/>
          <a:lstStyle/>
          <a:p>
            <a:pPr algn="ctr"/>
            <a:r>
              <a:rPr lang="nb-NO" sz="1600"/>
              <a:t>b</a:t>
            </a:r>
            <a:endParaRPr lang="nb-NO"/>
          </a:p>
        </p:txBody>
      </p:sp>
      <p:sp>
        <p:nvSpPr>
          <p:cNvPr id="11291" name="Oval 27"/>
          <p:cNvSpPr>
            <a:spLocks noChangeArrowheads="1"/>
          </p:cNvSpPr>
          <p:nvPr/>
        </p:nvSpPr>
        <p:spPr bwMode="auto">
          <a:xfrm>
            <a:off x="1371600" y="4191000"/>
            <a:ext cx="381000" cy="381000"/>
          </a:xfrm>
          <a:prstGeom prst="ellipse">
            <a:avLst/>
          </a:prstGeom>
          <a:solidFill>
            <a:schemeClr val="accent1"/>
          </a:solidFill>
          <a:ln w="9525">
            <a:solidFill>
              <a:schemeClr val="accent1"/>
            </a:solidFill>
            <a:round/>
            <a:headEnd/>
            <a:tailEnd/>
          </a:ln>
          <a:effectLst/>
        </p:spPr>
        <p:txBody>
          <a:bodyPr wrap="none" anchor="ctr"/>
          <a:lstStyle/>
          <a:p>
            <a:pPr algn="ctr"/>
            <a:r>
              <a:rPr lang="nb-NO" sz="1600"/>
              <a:t>2</a:t>
            </a:r>
            <a:endParaRPr lang="nb-NO"/>
          </a:p>
        </p:txBody>
      </p:sp>
      <p:sp>
        <p:nvSpPr>
          <p:cNvPr id="11292" name="Line 28"/>
          <p:cNvSpPr>
            <a:spLocks noChangeShapeType="1"/>
          </p:cNvSpPr>
          <p:nvPr/>
        </p:nvSpPr>
        <p:spPr bwMode="auto">
          <a:xfrm flipV="1">
            <a:off x="1752600" y="4191000"/>
            <a:ext cx="1676400" cy="1524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11293" name="Line 29"/>
          <p:cNvSpPr>
            <a:spLocks noChangeShapeType="1"/>
          </p:cNvSpPr>
          <p:nvPr/>
        </p:nvSpPr>
        <p:spPr bwMode="auto">
          <a:xfrm>
            <a:off x="1752600" y="3733800"/>
            <a:ext cx="1676400" cy="30480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11294" name="Line 30"/>
          <p:cNvSpPr>
            <a:spLocks noChangeShapeType="1"/>
          </p:cNvSpPr>
          <p:nvPr/>
        </p:nvSpPr>
        <p:spPr bwMode="auto">
          <a:xfrm flipV="1">
            <a:off x="1752600" y="5029200"/>
            <a:ext cx="1752600" cy="7620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11295" name="Line 31"/>
          <p:cNvSpPr>
            <a:spLocks noChangeShapeType="1"/>
          </p:cNvSpPr>
          <p:nvPr/>
        </p:nvSpPr>
        <p:spPr bwMode="auto">
          <a:xfrm flipV="1">
            <a:off x="1752600" y="4267200"/>
            <a:ext cx="1676400" cy="7620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11296" name="Line 32"/>
          <p:cNvSpPr>
            <a:spLocks noChangeShapeType="1"/>
          </p:cNvSpPr>
          <p:nvPr/>
        </p:nvSpPr>
        <p:spPr bwMode="auto">
          <a:xfrm>
            <a:off x="1752600" y="4419600"/>
            <a:ext cx="1600200" cy="38100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11304" name="Text Box 40"/>
          <p:cNvSpPr txBox="1">
            <a:spLocks noChangeArrowheads="1"/>
          </p:cNvSpPr>
          <p:nvPr/>
        </p:nvSpPr>
        <p:spPr bwMode="auto">
          <a:xfrm>
            <a:off x="152400" y="1066800"/>
            <a:ext cx="5449888" cy="396875"/>
          </a:xfrm>
          <a:prstGeom prst="rect">
            <a:avLst/>
          </a:prstGeom>
          <a:noFill/>
          <a:ln w="9525">
            <a:noFill/>
            <a:miter lim="800000"/>
            <a:headEnd/>
            <a:tailEnd/>
          </a:ln>
          <a:effectLst/>
        </p:spPr>
        <p:txBody>
          <a:bodyPr wrap="none">
            <a:spAutoFit/>
          </a:bodyPr>
          <a:lstStyle/>
          <a:p>
            <a:r>
              <a:rPr lang="nb-NO" sz="2000"/>
              <a:t>1. Hetero-Associative Patterns (Pairs) to Remember</a:t>
            </a:r>
            <a:endParaRPr lang="nb-NO"/>
          </a:p>
        </p:txBody>
      </p:sp>
      <p:sp>
        <p:nvSpPr>
          <p:cNvPr id="11305" name="Text Box 41"/>
          <p:cNvSpPr txBox="1">
            <a:spLocks noChangeArrowheads="1"/>
          </p:cNvSpPr>
          <p:nvPr/>
        </p:nvSpPr>
        <p:spPr bwMode="auto">
          <a:xfrm>
            <a:off x="152400" y="3048000"/>
            <a:ext cx="4027488" cy="396875"/>
          </a:xfrm>
          <a:prstGeom prst="rect">
            <a:avLst/>
          </a:prstGeom>
          <a:noFill/>
          <a:ln w="9525">
            <a:noFill/>
            <a:miter lim="800000"/>
            <a:headEnd/>
            <a:tailEnd/>
          </a:ln>
          <a:effectLst/>
        </p:spPr>
        <p:txBody>
          <a:bodyPr wrap="none">
            <a:spAutoFit/>
          </a:bodyPr>
          <a:lstStyle/>
          <a:p>
            <a:r>
              <a:rPr lang="nb-NO" sz="2000"/>
              <a:t>2. Distributed Storage of All Patterns:</a:t>
            </a:r>
            <a:endParaRPr lang="nb-NO"/>
          </a:p>
        </p:txBody>
      </p:sp>
      <p:sp>
        <p:nvSpPr>
          <p:cNvPr id="11338" name="Text Box 74"/>
          <p:cNvSpPr txBox="1">
            <a:spLocks noChangeArrowheads="1"/>
          </p:cNvSpPr>
          <p:nvPr/>
        </p:nvSpPr>
        <p:spPr bwMode="auto">
          <a:xfrm>
            <a:off x="6172200" y="1143000"/>
            <a:ext cx="1603375" cy="457200"/>
          </a:xfrm>
          <a:prstGeom prst="rect">
            <a:avLst/>
          </a:prstGeom>
          <a:noFill/>
          <a:ln w="9525">
            <a:noFill/>
            <a:miter lim="800000"/>
            <a:headEnd/>
            <a:tailEnd/>
          </a:ln>
          <a:effectLst/>
        </p:spPr>
        <p:txBody>
          <a:bodyPr wrap="none">
            <a:spAutoFit/>
          </a:bodyPr>
          <a:lstStyle/>
          <a:p>
            <a:r>
              <a:rPr lang="nb-NO"/>
              <a:t>3. Retrieval</a:t>
            </a:r>
          </a:p>
        </p:txBody>
      </p:sp>
      <p:sp>
        <p:nvSpPr>
          <p:cNvPr id="11387" name="Line 123"/>
          <p:cNvSpPr>
            <a:spLocks noChangeShapeType="1"/>
          </p:cNvSpPr>
          <p:nvPr/>
        </p:nvSpPr>
        <p:spPr bwMode="auto">
          <a:xfrm>
            <a:off x="1066800" y="2209800"/>
            <a:ext cx="60960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11389" name="Rectangle 125"/>
          <p:cNvSpPr>
            <a:spLocks noChangeArrowheads="1"/>
          </p:cNvSpPr>
          <p:nvPr/>
        </p:nvSpPr>
        <p:spPr bwMode="auto">
          <a:xfrm>
            <a:off x="2743200" y="2438400"/>
            <a:ext cx="457200" cy="457200"/>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11390" name="Rectangle 126"/>
          <p:cNvSpPr>
            <a:spLocks noChangeArrowheads="1"/>
          </p:cNvSpPr>
          <p:nvPr/>
        </p:nvSpPr>
        <p:spPr bwMode="auto">
          <a:xfrm>
            <a:off x="2743200" y="1981200"/>
            <a:ext cx="457200" cy="457200"/>
          </a:xfrm>
          <a:prstGeom prst="rect">
            <a:avLst/>
          </a:prstGeom>
          <a:solidFill>
            <a:srgbClr val="FF0000"/>
          </a:solidFill>
          <a:ln w="9525">
            <a:solidFill>
              <a:srgbClr val="FF0000"/>
            </a:solidFill>
            <a:miter lim="800000"/>
            <a:headEnd/>
            <a:tailEnd/>
          </a:ln>
          <a:effectLst/>
        </p:spPr>
        <p:txBody>
          <a:bodyPr wrap="none" anchor="ctr"/>
          <a:lstStyle/>
          <a:p>
            <a:endParaRPr lang="en-IN"/>
          </a:p>
        </p:txBody>
      </p:sp>
      <p:grpSp>
        <p:nvGrpSpPr>
          <p:cNvPr id="5" name="Group 127"/>
          <p:cNvGrpSpPr>
            <a:grpSpLocks/>
          </p:cNvGrpSpPr>
          <p:nvPr/>
        </p:nvGrpSpPr>
        <p:grpSpPr bwMode="auto">
          <a:xfrm>
            <a:off x="2743200" y="1524000"/>
            <a:ext cx="457200" cy="457200"/>
            <a:chOff x="816" y="1104"/>
            <a:chExt cx="288" cy="288"/>
          </a:xfrm>
        </p:grpSpPr>
        <p:sp>
          <p:nvSpPr>
            <p:cNvPr id="11392" name="Rectangle 128"/>
            <p:cNvSpPr>
              <a:spLocks noChangeArrowheads="1"/>
            </p:cNvSpPr>
            <p:nvPr/>
          </p:nvSpPr>
          <p:spPr bwMode="auto">
            <a:xfrm>
              <a:off x="816" y="1104"/>
              <a:ext cx="288" cy="288"/>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11393" name="Text Box 129"/>
            <p:cNvSpPr txBox="1">
              <a:spLocks noChangeArrowheads="1"/>
            </p:cNvSpPr>
            <p:nvPr/>
          </p:nvSpPr>
          <p:spPr bwMode="auto">
            <a:xfrm>
              <a:off x="854" y="1143"/>
              <a:ext cx="186" cy="218"/>
            </a:xfrm>
            <a:prstGeom prst="rect">
              <a:avLst/>
            </a:prstGeom>
            <a:solidFill>
              <a:schemeClr val="accent2"/>
            </a:solidFill>
            <a:ln w="9525">
              <a:solidFill>
                <a:schemeClr val="accent2"/>
              </a:solidFill>
              <a:miter lim="800000"/>
              <a:headEnd/>
              <a:tailEnd/>
            </a:ln>
            <a:effectLst/>
          </p:spPr>
          <p:txBody>
            <a:bodyPr wrap="none">
              <a:spAutoFit/>
            </a:bodyPr>
            <a:lstStyle/>
            <a:p>
              <a:r>
                <a:rPr lang="nb-NO" sz="1600"/>
                <a:t>1</a:t>
              </a:r>
              <a:endParaRPr lang="nb-NO"/>
            </a:p>
          </p:txBody>
        </p:sp>
      </p:grpSp>
      <p:sp>
        <p:nvSpPr>
          <p:cNvPr id="11394" name="Text Box 130"/>
          <p:cNvSpPr txBox="1">
            <a:spLocks noChangeArrowheads="1"/>
          </p:cNvSpPr>
          <p:nvPr/>
        </p:nvSpPr>
        <p:spPr bwMode="auto">
          <a:xfrm>
            <a:off x="2819400" y="2514600"/>
            <a:ext cx="285750" cy="336550"/>
          </a:xfrm>
          <a:prstGeom prst="rect">
            <a:avLst/>
          </a:prstGeom>
          <a:noFill/>
          <a:ln w="9525">
            <a:noFill/>
            <a:miter lim="800000"/>
            <a:headEnd/>
            <a:tailEnd/>
          </a:ln>
          <a:effectLst/>
        </p:spPr>
        <p:txBody>
          <a:bodyPr wrap="none">
            <a:spAutoFit/>
          </a:bodyPr>
          <a:lstStyle/>
          <a:p>
            <a:r>
              <a:rPr lang="nb-NO" sz="1600"/>
              <a:t>3</a:t>
            </a:r>
            <a:endParaRPr lang="nb-NO"/>
          </a:p>
        </p:txBody>
      </p:sp>
      <p:sp>
        <p:nvSpPr>
          <p:cNvPr id="11395" name="Text Box 131"/>
          <p:cNvSpPr txBox="1">
            <a:spLocks noChangeArrowheads="1"/>
          </p:cNvSpPr>
          <p:nvPr/>
        </p:nvSpPr>
        <p:spPr bwMode="auto">
          <a:xfrm>
            <a:off x="2819400" y="2057400"/>
            <a:ext cx="285750" cy="336550"/>
          </a:xfrm>
          <a:prstGeom prst="rect">
            <a:avLst/>
          </a:prstGeom>
          <a:noFill/>
          <a:ln w="9525">
            <a:noFill/>
            <a:miter lim="800000"/>
            <a:headEnd/>
            <a:tailEnd/>
          </a:ln>
          <a:effectLst/>
        </p:spPr>
        <p:txBody>
          <a:bodyPr wrap="none">
            <a:spAutoFit/>
          </a:bodyPr>
          <a:lstStyle/>
          <a:p>
            <a:r>
              <a:rPr lang="nb-NO" sz="1600"/>
              <a:t>2</a:t>
            </a:r>
            <a:endParaRPr lang="nb-NO"/>
          </a:p>
        </p:txBody>
      </p:sp>
      <p:sp>
        <p:nvSpPr>
          <p:cNvPr id="11397" name="Rectangle 133"/>
          <p:cNvSpPr>
            <a:spLocks noChangeArrowheads="1"/>
          </p:cNvSpPr>
          <p:nvPr/>
        </p:nvSpPr>
        <p:spPr bwMode="auto">
          <a:xfrm>
            <a:off x="3962400" y="2286000"/>
            <a:ext cx="457200" cy="457200"/>
          </a:xfrm>
          <a:prstGeom prst="rect">
            <a:avLst/>
          </a:prstGeom>
          <a:solidFill>
            <a:schemeClr val="accent2"/>
          </a:solidFill>
          <a:ln w="9525">
            <a:solidFill>
              <a:schemeClr val="accent2"/>
            </a:solidFill>
            <a:miter lim="800000"/>
            <a:headEnd/>
            <a:tailEnd/>
          </a:ln>
          <a:effectLst/>
        </p:spPr>
        <p:txBody>
          <a:bodyPr wrap="none" anchor="ctr"/>
          <a:lstStyle/>
          <a:p>
            <a:endParaRPr lang="en-IN"/>
          </a:p>
        </p:txBody>
      </p:sp>
      <p:sp>
        <p:nvSpPr>
          <p:cNvPr id="11398" name="Text Box 134"/>
          <p:cNvSpPr txBox="1">
            <a:spLocks noChangeArrowheads="1"/>
          </p:cNvSpPr>
          <p:nvPr/>
        </p:nvSpPr>
        <p:spPr bwMode="auto">
          <a:xfrm>
            <a:off x="4038600" y="2362200"/>
            <a:ext cx="285750" cy="336550"/>
          </a:xfrm>
          <a:prstGeom prst="rect">
            <a:avLst/>
          </a:prstGeom>
          <a:noFill/>
          <a:ln w="9525">
            <a:noFill/>
            <a:miter lim="800000"/>
            <a:headEnd/>
            <a:tailEnd/>
          </a:ln>
          <a:effectLst/>
        </p:spPr>
        <p:txBody>
          <a:bodyPr wrap="none">
            <a:spAutoFit/>
          </a:bodyPr>
          <a:lstStyle/>
          <a:p>
            <a:r>
              <a:rPr lang="nb-NO" sz="1600"/>
              <a:t>b</a:t>
            </a:r>
            <a:endParaRPr lang="nb-NO"/>
          </a:p>
        </p:txBody>
      </p:sp>
      <p:sp>
        <p:nvSpPr>
          <p:cNvPr id="11399" name="Rectangle 135"/>
          <p:cNvSpPr>
            <a:spLocks noChangeArrowheads="1"/>
          </p:cNvSpPr>
          <p:nvPr/>
        </p:nvSpPr>
        <p:spPr bwMode="auto">
          <a:xfrm flipH="1">
            <a:off x="3962400" y="1828800"/>
            <a:ext cx="457200" cy="457200"/>
          </a:xfrm>
          <a:prstGeom prst="rect">
            <a:avLst/>
          </a:prstGeom>
          <a:solidFill>
            <a:srgbClr val="FF0000"/>
          </a:solidFill>
          <a:ln w="9525">
            <a:solidFill>
              <a:srgbClr val="FF0000"/>
            </a:solidFill>
            <a:miter lim="800000"/>
            <a:headEnd/>
            <a:tailEnd/>
          </a:ln>
          <a:effectLst/>
        </p:spPr>
        <p:txBody>
          <a:bodyPr wrap="none" anchor="ctr"/>
          <a:lstStyle/>
          <a:p>
            <a:endParaRPr lang="en-IN"/>
          </a:p>
        </p:txBody>
      </p:sp>
      <p:sp>
        <p:nvSpPr>
          <p:cNvPr id="11400" name="Text Box 136"/>
          <p:cNvSpPr txBox="1">
            <a:spLocks noChangeArrowheads="1"/>
          </p:cNvSpPr>
          <p:nvPr/>
        </p:nvSpPr>
        <p:spPr bwMode="auto">
          <a:xfrm>
            <a:off x="4038600" y="1905000"/>
            <a:ext cx="274638" cy="336550"/>
          </a:xfrm>
          <a:prstGeom prst="rect">
            <a:avLst/>
          </a:prstGeom>
          <a:noFill/>
          <a:ln w="9525">
            <a:noFill/>
            <a:miter lim="800000"/>
            <a:headEnd/>
            <a:tailEnd/>
          </a:ln>
          <a:effectLst/>
        </p:spPr>
        <p:txBody>
          <a:bodyPr wrap="none">
            <a:spAutoFit/>
          </a:bodyPr>
          <a:lstStyle/>
          <a:p>
            <a:r>
              <a:rPr lang="nb-NO" sz="1600"/>
              <a:t>a</a:t>
            </a:r>
            <a:endParaRPr lang="nb-NO"/>
          </a:p>
        </p:txBody>
      </p:sp>
      <p:sp>
        <p:nvSpPr>
          <p:cNvPr id="11401" name="Line 137"/>
          <p:cNvSpPr>
            <a:spLocks noChangeShapeType="1"/>
          </p:cNvSpPr>
          <p:nvPr/>
        </p:nvSpPr>
        <p:spPr bwMode="auto">
          <a:xfrm>
            <a:off x="3276600" y="2286000"/>
            <a:ext cx="609600" cy="0"/>
          </a:xfrm>
          <a:prstGeom prst="line">
            <a:avLst/>
          </a:prstGeom>
          <a:noFill/>
          <a:ln w="38100">
            <a:solidFill>
              <a:schemeClr val="tx1"/>
            </a:solidFill>
            <a:round/>
            <a:headEnd/>
            <a:tailEnd type="triangle" w="med" len="med"/>
          </a:ln>
          <a:effectLst/>
        </p:spPr>
        <p:txBody>
          <a:bodyPr wrap="none" anchor="ctr"/>
          <a:lstStyle/>
          <a:p>
            <a:endParaRPr lang="en-IN"/>
          </a:p>
        </p:txBody>
      </p:sp>
      <p:sp>
        <p:nvSpPr>
          <p:cNvPr id="11402" name="Oval 138"/>
          <p:cNvSpPr>
            <a:spLocks noChangeArrowheads="1"/>
          </p:cNvSpPr>
          <p:nvPr/>
        </p:nvSpPr>
        <p:spPr bwMode="auto">
          <a:xfrm>
            <a:off x="3429000" y="3886200"/>
            <a:ext cx="381000" cy="381000"/>
          </a:xfrm>
          <a:prstGeom prst="ellipse">
            <a:avLst/>
          </a:prstGeom>
          <a:solidFill>
            <a:schemeClr val="accent1"/>
          </a:solidFill>
          <a:ln w="9525">
            <a:solidFill>
              <a:schemeClr val="accent1"/>
            </a:solidFill>
            <a:round/>
            <a:headEnd/>
            <a:tailEnd/>
          </a:ln>
          <a:effectLst/>
        </p:spPr>
        <p:txBody>
          <a:bodyPr wrap="none" anchor="ctr"/>
          <a:lstStyle/>
          <a:p>
            <a:pPr algn="ctr"/>
            <a:r>
              <a:rPr lang="nb-NO" sz="1600"/>
              <a:t>a</a:t>
            </a:r>
            <a:endParaRPr lang="nb-NO"/>
          </a:p>
        </p:txBody>
      </p:sp>
      <p:sp>
        <p:nvSpPr>
          <p:cNvPr id="11403" name="Line 139"/>
          <p:cNvSpPr>
            <a:spLocks noChangeShapeType="1"/>
          </p:cNvSpPr>
          <p:nvPr/>
        </p:nvSpPr>
        <p:spPr bwMode="auto">
          <a:xfrm>
            <a:off x="1752600" y="3886200"/>
            <a:ext cx="1676400" cy="83820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11404" name="Line 140"/>
          <p:cNvSpPr>
            <a:spLocks noChangeShapeType="1"/>
          </p:cNvSpPr>
          <p:nvPr/>
        </p:nvSpPr>
        <p:spPr bwMode="auto">
          <a:xfrm>
            <a:off x="152400" y="4114800"/>
            <a:ext cx="914400" cy="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IN"/>
          </a:p>
        </p:txBody>
      </p:sp>
      <p:sp>
        <p:nvSpPr>
          <p:cNvPr id="11405" name="Text Box 141"/>
          <p:cNvSpPr txBox="1">
            <a:spLocks noChangeArrowheads="1"/>
          </p:cNvSpPr>
          <p:nvPr/>
        </p:nvSpPr>
        <p:spPr bwMode="auto">
          <a:xfrm>
            <a:off x="441325" y="3771900"/>
            <a:ext cx="374650" cy="366713"/>
          </a:xfrm>
          <a:prstGeom prst="rect">
            <a:avLst/>
          </a:prstGeom>
          <a:noFill/>
          <a:ln w="9525">
            <a:noFill/>
            <a:miter lim="800000"/>
            <a:headEnd/>
            <a:tailEnd/>
          </a:ln>
          <a:effectLst/>
        </p:spPr>
        <p:txBody>
          <a:bodyPr wrap="none">
            <a:spAutoFit/>
          </a:bodyPr>
          <a:lstStyle/>
          <a:p>
            <a:r>
              <a:rPr lang="nb-NO" sz="1800"/>
              <a:t>-1</a:t>
            </a:r>
            <a:endParaRPr lang="nb-NO"/>
          </a:p>
        </p:txBody>
      </p:sp>
      <p:sp>
        <p:nvSpPr>
          <p:cNvPr id="11406" name="Line 142"/>
          <p:cNvSpPr>
            <a:spLocks noChangeShapeType="1"/>
          </p:cNvSpPr>
          <p:nvPr/>
        </p:nvSpPr>
        <p:spPr bwMode="auto">
          <a:xfrm>
            <a:off x="152400" y="4648200"/>
            <a:ext cx="914400" cy="0"/>
          </a:xfrm>
          <a:prstGeom prst="line">
            <a:avLst/>
          </a:prstGeom>
          <a:noFill/>
          <a:ln w="38100">
            <a:solidFill>
              <a:schemeClr val="tx1"/>
            </a:solidFill>
            <a:round/>
            <a:headEnd type="triangle" w="med" len="med"/>
            <a:tailEnd type="triangle" w="med" len="med"/>
          </a:ln>
          <a:effectLst/>
        </p:spPr>
        <p:txBody>
          <a:bodyPr wrap="none" anchor="ctr"/>
          <a:lstStyle/>
          <a:p>
            <a:endParaRPr lang="en-IN"/>
          </a:p>
        </p:txBody>
      </p:sp>
      <p:sp>
        <p:nvSpPr>
          <p:cNvPr id="11407" name="Text Box 143"/>
          <p:cNvSpPr txBox="1">
            <a:spLocks noChangeArrowheads="1"/>
          </p:cNvSpPr>
          <p:nvPr/>
        </p:nvSpPr>
        <p:spPr bwMode="auto">
          <a:xfrm>
            <a:off x="457200" y="4267200"/>
            <a:ext cx="298450" cy="366713"/>
          </a:xfrm>
          <a:prstGeom prst="rect">
            <a:avLst/>
          </a:prstGeom>
          <a:noFill/>
          <a:ln w="9525">
            <a:noFill/>
            <a:miter lim="800000"/>
            <a:headEnd/>
            <a:tailEnd/>
          </a:ln>
          <a:effectLst/>
        </p:spPr>
        <p:txBody>
          <a:bodyPr wrap="none">
            <a:spAutoFit/>
          </a:bodyPr>
          <a:lstStyle/>
          <a:p>
            <a:r>
              <a:rPr lang="nb-NO" sz="1800"/>
              <a:t>1</a:t>
            </a:r>
            <a:endParaRPr lang="nb-NO"/>
          </a:p>
        </p:txBody>
      </p:sp>
      <p:grpSp>
        <p:nvGrpSpPr>
          <p:cNvPr id="6" name="Group 178"/>
          <p:cNvGrpSpPr>
            <a:grpSpLocks/>
          </p:cNvGrpSpPr>
          <p:nvPr/>
        </p:nvGrpSpPr>
        <p:grpSpPr bwMode="auto">
          <a:xfrm>
            <a:off x="5334000" y="1676400"/>
            <a:ext cx="1524000" cy="1143000"/>
            <a:chOff x="3558" y="2218"/>
            <a:chExt cx="960" cy="720"/>
          </a:xfrm>
        </p:grpSpPr>
        <p:sp>
          <p:nvSpPr>
            <p:cNvPr id="11431" name="Oval 167"/>
            <p:cNvSpPr>
              <a:spLocks noChangeArrowheads="1"/>
            </p:cNvSpPr>
            <p:nvPr/>
          </p:nvSpPr>
          <p:spPr bwMode="auto">
            <a:xfrm>
              <a:off x="3558" y="2218"/>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32" name="Oval 168"/>
            <p:cNvSpPr>
              <a:spLocks noChangeArrowheads="1"/>
            </p:cNvSpPr>
            <p:nvPr/>
          </p:nvSpPr>
          <p:spPr bwMode="auto">
            <a:xfrm>
              <a:off x="3558" y="2771"/>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33" name="Oval 169"/>
            <p:cNvSpPr>
              <a:spLocks noChangeArrowheads="1"/>
            </p:cNvSpPr>
            <p:nvPr/>
          </p:nvSpPr>
          <p:spPr bwMode="auto">
            <a:xfrm>
              <a:off x="4368" y="2687"/>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34" name="Oval 170"/>
            <p:cNvSpPr>
              <a:spLocks noChangeArrowheads="1"/>
            </p:cNvSpPr>
            <p:nvPr/>
          </p:nvSpPr>
          <p:spPr bwMode="auto">
            <a:xfrm>
              <a:off x="3558" y="2486"/>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435" name="Line 171"/>
            <p:cNvSpPr>
              <a:spLocks noChangeShapeType="1"/>
            </p:cNvSpPr>
            <p:nvPr/>
          </p:nvSpPr>
          <p:spPr bwMode="auto">
            <a:xfrm flipV="1">
              <a:off x="3708" y="2486"/>
              <a:ext cx="660" cy="6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36" name="Line 172"/>
            <p:cNvSpPr>
              <a:spLocks noChangeShapeType="1"/>
            </p:cNvSpPr>
            <p:nvPr/>
          </p:nvSpPr>
          <p:spPr bwMode="auto">
            <a:xfrm>
              <a:off x="3708" y="2285"/>
              <a:ext cx="660" cy="1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37" name="Line 173"/>
            <p:cNvSpPr>
              <a:spLocks noChangeShapeType="1"/>
            </p:cNvSpPr>
            <p:nvPr/>
          </p:nvSpPr>
          <p:spPr bwMode="auto">
            <a:xfrm flipV="1">
              <a:off x="3708" y="2854"/>
              <a:ext cx="690" cy="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38" name="Line 174"/>
            <p:cNvSpPr>
              <a:spLocks noChangeShapeType="1"/>
            </p:cNvSpPr>
            <p:nvPr/>
          </p:nvSpPr>
          <p:spPr bwMode="auto">
            <a:xfrm flipV="1">
              <a:off x="3708" y="2519"/>
              <a:ext cx="660" cy="335"/>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39" name="Line 175"/>
            <p:cNvSpPr>
              <a:spLocks noChangeShapeType="1"/>
            </p:cNvSpPr>
            <p:nvPr/>
          </p:nvSpPr>
          <p:spPr bwMode="auto">
            <a:xfrm>
              <a:off x="3708" y="2586"/>
              <a:ext cx="630" cy="168"/>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40" name="Oval 176"/>
            <p:cNvSpPr>
              <a:spLocks noChangeArrowheads="1"/>
            </p:cNvSpPr>
            <p:nvPr/>
          </p:nvSpPr>
          <p:spPr bwMode="auto">
            <a:xfrm>
              <a:off x="4368" y="2352"/>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41" name="Line 177"/>
            <p:cNvSpPr>
              <a:spLocks noChangeShapeType="1"/>
            </p:cNvSpPr>
            <p:nvPr/>
          </p:nvSpPr>
          <p:spPr bwMode="auto">
            <a:xfrm>
              <a:off x="3708" y="2352"/>
              <a:ext cx="660" cy="368"/>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grpSp>
      <p:grpSp>
        <p:nvGrpSpPr>
          <p:cNvPr id="7" name="Group 251"/>
          <p:cNvGrpSpPr>
            <a:grpSpLocks/>
          </p:cNvGrpSpPr>
          <p:nvPr/>
        </p:nvGrpSpPr>
        <p:grpSpPr bwMode="auto">
          <a:xfrm>
            <a:off x="5410200" y="3505200"/>
            <a:ext cx="1524000" cy="1143000"/>
            <a:chOff x="3408" y="2208"/>
            <a:chExt cx="960" cy="720"/>
          </a:xfrm>
        </p:grpSpPr>
        <p:sp>
          <p:nvSpPr>
            <p:cNvPr id="11444" name="Oval 180"/>
            <p:cNvSpPr>
              <a:spLocks noChangeArrowheads="1"/>
            </p:cNvSpPr>
            <p:nvPr/>
          </p:nvSpPr>
          <p:spPr bwMode="auto">
            <a:xfrm>
              <a:off x="3408" y="2208"/>
              <a:ext cx="150" cy="167"/>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11445" name="Oval 181"/>
            <p:cNvSpPr>
              <a:spLocks noChangeArrowheads="1"/>
            </p:cNvSpPr>
            <p:nvPr/>
          </p:nvSpPr>
          <p:spPr bwMode="auto">
            <a:xfrm>
              <a:off x="3408" y="2761"/>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46" name="Oval 182"/>
            <p:cNvSpPr>
              <a:spLocks noChangeArrowheads="1"/>
            </p:cNvSpPr>
            <p:nvPr/>
          </p:nvSpPr>
          <p:spPr bwMode="auto">
            <a:xfrm>
              <a:off x="4218" y="2677"/>
              <a:ext cx="150" cy="167"/>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11447" name="Oval 183"/>
            <p:cNvSpPr>
              <a:spLocks noChangeArrowheads="1"/>
            </p:cNvSpPr>
            <p:nvPr/>
          </p:nvSpPr>
          <p:spPr bwMode="auto">
            <a:xfrm>
              <a:off x="3408" y="2476"/>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448" name="Line 184"/>
            <p:cNvSpPr>
              <a:spLocks noChangeShapeType="1"/>
            </p:cNvSpPr>
            <p:nvPr/>
          </p:nvSpPr>
          <p:spPr bwMode="auto">
            <a:xfrm flipV="1">
              <a:off x="3558" y="2476"/>
              <a:ext cx="660" cy="6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49" name="Line 185"/>
            <p:cNvSpPr>
              <a:spLocks noChangeShapeType="1"/>
            </p:cNvSpPr>
            <p:nvPr/>
          </p:nvSpPr>
          <p:spPr bwMode="auto">
            <a:xfrm>
              <a:off x="3558" y="2275"/>
              <a:ext cx="660" cy="1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50" name="Line 186"/>
            <p:cNvSpPr>
              <a:spLocks noChangeShapeType="1"/>
            </p:cNvSpPr>
            <p:nvPr/>
          </p:nvSpPr>
          <p:spPr bwMode="auto">
            <a:xfrm flipV="1">
              <a:off x="3558" y="2844"/>
              <a:ext cx="690" cy="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51" name="Line 187"/>
            <p:cNvSpPr>
              <a:spLocks noChangeShapeType="1"/>
            </p:cNvSpPr>
            <p:nvPr/>
          </p:nvSpPr>
          <p:spPr bwMode="auto">
            <a:xfrm flipV="1">
              <a:off x="3558" y="2509"/>
              <a:ext cx="660" cy="335"/>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52" name="Line 188"/>
            <p:cNvSpPr>
              <a:spLocks noChangeShapeType="1"/>
            </p:cNvSpPr>
            <p:nvPr/>
          </p:nvSpPr>
          <p:spPr bwMode="auto">
            <a:xfrm>
              <a:off x="3558" y="2576"/>
              <a:ext cx="630" cy="168"/>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53" name="Oval 189"/>
            <p:cNvSpPr>
              <a:spLocks noChangeArrowheads="1"/>
            </p:cNvSpPr>
            <p:nvPr/>
          </p:nvSpPr>
          <p:spPr bwMode="auto">
            <a:xfrm>
              <a:off x="4218" y="2342"/>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54" name="Line 190"/>
            <p:cNvSpPr>
              <a:spLocks noChangeShapeType="1"/>
            </p:cNvSpPr>
            <p:nvPr/>
          </p:nvSpPr>
          <p:spPr bwMode="auto">
            <a:xfrm>
              <a:off x="3558" y="2342"/>
              <a:ext cx="660" cy="368"/>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grpSp>
      <p:grpSp>
        <p:nvGrpSpPr>
          <p:cNvPr id="8" name="Group 214"/>
          <p:cNvGrpSpPr>
            <a:grpSpLocks/>
          </p:cNvGrpSpPr>
          <p:nvPr/>
        </p:nvGrpSpPr>
        <p:grpSpPr bwMode="auto">
          <a:xfrm>
            <a:off x="7391400" y="2743200"/>
            <a:ext cx="1524000" cy="1143000"/>
            <a:chOff x="4560" y="1824"/>
            <a:chExt cx="960" cy="720"/>
          </a:xfrm>
        </p:grpSpPr>
        <p:sp>
          <p:nvSpPr>
            <p:cNvPr id="11479" name="Oval 215"/>
            <p:cNvSpPr>
              <a:spLocks noChangeArrowheads="1"/>
            </p:cNvSpPr>
            <p:nvPr/>
          </p:nvSpPr>
          <p:spPr bwMode="auto">
            <a:xfrm>
              <a:off x="4560" y="1824"/>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80" name="Oval 216"/>
            <p:cNvSpPr>
              <a:spLocks noChangeArrowheads="1"/>
            </p:cNvSpPr>
            <p:nvPr/>
          </p:nvSpPr>
          <p:spPr bwMode="auto">
            <a:xfrm>
              <a:off x="4560" y="2377"/>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81" name="Oval 217"/>
            <p:cNvSpPr>
              <a:spLocks noChangeArrowheads="1"/>
            </p:cNvSpPr>
            <p:nvPr/>
          </p:nvSpPr>
          <p:spPr bwMode="auto">
            <a:xfrm>
              <a:off x="5370" y="2293"/>
              <a:ext cx="150" cy="167"/>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11482" name="Oval 218"/>
            <p:cNvSpPr>
              <a:spLocks noChangeArrowheads="1"/>
            </p:cNvSpPr>
            <p:nvPr/>
          </p:nvSpPr>
          <p:spPr bwMode="auto">
            <a:xfrm>
              <a:off x="4560" y="2092"/>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483" name="Line 219"/>
            <p:cNvSpPr>
              <a:spLocks noChangeShapeType="1"/>
            </p:cNvSpPr>
            <p:nvPr/>
          </p:nvSpPr>
          <p:spPr bwMode="auto">
            <a:xfrm flipV="1">
              <a:off x="4710" y="2092"/>
              <a:ext cx="660" cy="6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84" name="Line 220"/>
            <p:cNvSpPr>
              <a:spLocks noChangeShapeType="1"/>
            </p:cNvSpPr>
            <p:nvPr/>
          </p:nvSpPr>
          <p:spPr bwMode="auto">
            <a:xfrm>
              <a:off x="4710" y="1891"/>
              <a:ext cx="660" cy="1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85" name="Line 221"/>
            <p:cNvSpPr>
              <a:spLocks noChangeShapeType="1"/>
            </p:cNvSpPr>
            <p:nvPr/>
          </p:nvSpPr>
          <p:spPr bwMode="auto">
            <a:xfrm flipV="1">
              <a:off x="4710" y="2460"/>
              <a:ext cx="690" cy="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86" name="Line 222"/>
            <p:cNvSpPr>
              <a:spLocks noChangeShapeType="1"/>
            </p:cNvSpPr>
            <p:nvPr/>
          </p:nvSpPr>
          <p:spPr bwMode="auto">
            <a:xfrm flipV="1">
              <a:off x="4710" y="2125"/>
              <a:ext cx="660" cy="335"/>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87" name="Line 223"/>
            <p:cNvSpPr>
              <a:spLocks noChangeShapeType="1"/>
            </p:cNvSpPr>
            <p:nvPr/>
          </p:nvSpPr>
          <p:spPr bwMode="auto">
            <a:xfrm>
              <a:off x="4710" y="2192"/>
              <a:ext cx="630" cy="168"/>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88" name="Oval 224"/>
            <p:cNvSpPr>
              <a:spLocks noChangeArrowheads="1"/>
            </p:cNvSpPr>
            <p:nvPr/>
          </p:nvSpPr>
          <p:spPr bwMode="auto">
            <a:xfrm>
              <a:off x="5370" y="1958"/>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489" name="Line 225"/>
            <p:cNvSpPr>
              <a:spLocks noChangeShapeType="1"/>
            </p:cNvSpPr>
            <p:nvPr/>
          </p:nvSpPr>
          <p:spPr bwMode="auto">
            <a:xfrm>
              <a:off x="4710" y="1958"/>
              <a:ext cx="660" cy="368"/>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grpSp>
      <p:grpSp>
        <p:nvGrpSpPr>
          <p:cNvPr id="9" name="Group 250"/>
          <p:cNvGrpSpPr>
            <a:grpSpLocks/>
          </p:cNvGrpSpPr>
          <p:nvPr/>
        </p:nvGrpSpPr>
        <p:grpSpPr bwMode="auto">
          <a:xfrm>
            <a:off x="5486400" y="5486400"/>
            <a:ext cx="1524000" cy="1143000"/>
            <a:chOff x="3456" y="3456"/>
            <a:chExt cx="960" cy="720"/>
          </a:xfrm>
        </p:grpSpPr>
        <p:sp>
          <p:nvSpPr>
            <p:cNvPr id="11490" name="Oval 226"/>
            <p:cNvSpPr>
              <a:spLocks noChangeArrowheads="1"/>
            </p:cNvSpPr>
            <p:nvPr/>
          </p:nvSpPr>
          <p:spPr bwMode="auto">
            <a:xfrm>
              <a:off x="3456" y="3456"/>
              <a:ext cx="150" cy="167"/>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11491" name="Oval 227"/>
            <p:cNvSpPr>
              <a:spLocks noChangeArrowheads="1"/>
            </p:cNvSpPr>
            <p:nvPr/>
          </p:nvSpPr>
          <p:spPr bwMode="auto">
            <a:xfrm>
              <a:off x="3456" y="4009"/>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492" name="Oval 228"/>
            <p:cNvSpPr>
              <a:spLocks noChangeArrowheads="1"/>
            </p:cNvSpPr>
            <p:nvPr/>
          </p:nvSpPr>
          <p:spPr bwMode="auto">
            <a:xfrm>
              <a:off x="4266" y="3925"/>
              <a:ext cx="150" cy="167"/>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11493" name="Oval 229"/>
            <p:cNvSpPr>
              <a:spLocks noChangeArrowheads="1"/>
            </p:cNvSpPr>
            <p:nvPr/>
          </p:nvSpPr>
          <p:spPr bwMode="auto">
            <a:xfrm>
              <a:off x="3456" y="3724"/>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494" name="Line 230"/>
            <p:cNvSpPr>
              <a:spLocks noChangeShapeType="1"/>
            </p:cNvSpPr>
            <p:nvPr/>
          </p:nvSpPr>
          <p:spPr bwMode="auto">
            <a:xfrm flipV="1">
              <a:off x="3606" y="3724"/>
              <a:ext cx="660" cy="6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95" name="Line 231"/>
            <p:cNvSpPr>
              <a:spLocks noChangeShapeType="1"/>
            </p:cNvSpPr>
            <p:nvPr/>
          </p:nvSpPr>
          <p:spPr bwMode="auto">
            <a:xfrm>
              <a:off x="3606" y="3523"/>
              <a:ext cx="660" cy="1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96" name="Line 232"/>
            <p:cNvSpPr>
              <a:spLocks noChangeShapeType="1"/>
            </p:cNvSpPr>
            <p:nvPr/>
          </p:nvSpPr>
          <p:spPr bwMode="auto">
            <a:xfrm flipV="1">
              <a:off x="3606" y="4092"/>
              <a:ext cx="690" cy="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97" name="Line 233"/>
            <p:cNvSpPr>
              <a:spLocks noChangeShapeType="1"/>
            </p:cNvSpPr>
            <p:nvPr/>
          </p:nvSpPr>
          <p:spPr bwMode="auto">
            <a:xfrm flipV="1">
              <a:off x="3606" y="3757"/>
              <a:ext cx="660" cy="335"/>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498" name="Line 234"/>
            <p:cNvSpPr>
              <a:spLocks noChangeShapeType="1"/>
            </p:cNvSpPr>
            <p:nvPr/>
          </p:nvSpPr>
          <p:spPr bwMode="auto">
            <a:xfrm>
              <a:off x="3606" y="3824"/>
              <a:ext cx="630" cy="168"/>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499" name="Oval 235"/>
            <p:cNvSpPr>
              <a:spLocks noChangeArrowheads="1"/>
            </p:cNvSpPr>
            <p:nvPr/>
          </p:nvSpPr>
          <p:spPr bwMode="auto">
            <a:xfrm>
              <a:off x="4266" y="3590"/>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500" name="Line 236"/>
            <p:cNvSpPr>
              <a:spLocks noChangeShapeType="1"/>
            </p:cNvSpPr>
            <p:nvPr/>
          </p:nvSpPr>
          <p:spPr bwMode="auto">
            <a:xfrm>
              <a:off x="3606" y="3590"/>
              <a:ext cx="660" cy="368"/>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grpSp>
      <p:grpSp>
        <p:nvGrpSpPr>
          <p:cNvPr id="10" name="Group 238"/>
          <p:cNvGrpSpPr>
            <a:grpSpLocks/>
          </p:cNvGrpSpPr>
          <p:nvPr/>
        </p:nvGrpSpPr>
        <p:grpSpPr bwMode="auto">
          <a:xfrm>
            <a:off x="7543800" y="4832350"/>
            <a:ext cx="1524000" cy="1143000"/>
            <a:chOff x="4656" y="2948"/>
            <a:chExt cx="960" cy="720"/>
          </a:xfrm>
        </p:grpSpPr>
        <p:sp>
          <p:nvSpPr>
            <p:cNvPr id="11503" name="Oval 239"/>
            <p:cNvSpPr>
              <a:spLocks noChangeArrowheads="1"/>
            </p:cNvSpPr>
            <p:nvPr/>
          </p:nvSpPr>
          <p:spPr bwMode="auto">
            <a:xfrm>
              <a:off x="4656" y="2948"/>
              <a:ext cx="150" cy="167"/>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11504" name="Oval 240"/>
            <p:cNvSpPr>
              <a:spLocks noChangeArrowheads="1"/>
            </p:cNvSpPr>
            <p:nvPr/>
          </p:nvSpPr>
          <p:spPr bwMode="auto">
            <a:xfrm>
              <a:off x="4656" y="3501"/>
              <a:ext cx="150" cy="167"/>
            </a:xfrm>
            <a:prstGeom prst="ellipse">
              <a:avLst/>
            </a:prstGeom>
            <a:solidFill>
              <a:schemeClr val="accent1"/>
            </a:solidFill>
            <a:ln w="9525">
              <a:solidFill>
                <a:schemeClr val="accent1"/>
              </a:solidFill>
              <a:round/>
              <a:headEnd/>
              <a:tailEnd/>
            </a:ln>
            <a:effectLst/>
          </p:spPr>
          <p:txBody>
            <a:bodyPr wrap="none" anchor="ctr"/>
            <a:lstStyle/>
            <a:p>
              <a:pPr algn="ctr"/>
              <a:endParaRPr lang="nb-NO"/>
            </a:p>
          </p:txBody>
        </p:sp>
        <p:sp>
          <p:nvSpPr>
            <p:cNvPr id="11505" name="Oval 241"/>
            <p:cNvSpPr>
              <a:spLocks noChangeArrowheads="1"/>
            </p:cNvSpPr>
            <p:nvPr/>
          </p:nvSpPr>
          <p:spPr bwMode="auto">
            <a:xfrm>
              <a:off x="5466" y="3417"/>
              <a:ext cx="150" cy="167"/>
            </a:xfrm>
            <a:prstGeom prst="ellipse">
              <a:avLst/>
            </a:prstGeom>
            <a:solidFill>
              <a:srgbClr val="FF0000"/>
            </a:solidFill>
            <a:ln w="9525">
              <a:solidFill>
                <a:srgbClr val="FF0000"/>
              </a:solidFill>
              <a:round/>
              <a:headEnd/>
              <a:tailEnd/>
            </a:ln>
            <a:effectLst/>
          </p:spPr>
          <p:txBody>
            <a:bodyPr wrap="none" anchor="ctr"/>
            <a:lstStyle/>
            <a:p>
              <a:pPr algn="ctr"/>
              <a:endParaRPr lang="nb-NO"/>
            </a:p>
          </p:txBody>
        </p:sp>
        <p:sp>
          <p:nvSpPr>
            <p:cNvPr id="11506" name="Oval 242"/>
            <p:cNvSpPr>
              <a:spLocks noChangeArrowheads="1"/>
            </p:cNvSpPr>
            <p:nvPr/>
          </p:nvSpPr>
          <p:spPr bwMode="auto">
            <a:xfrm>
              <a:off x="4656" y="3216"/>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507" name="Line 243"/>
            <p:cNvSpPr>
              <a:spLocks noChangeShapeType="1"/>
            </p:cNvSpPr>
            <p:nvPr/>
          </p:nvSpPr>
          <p:spPr bwMode="auto">
            <a:xfrm flipV="1">
              <a:off x="4806" y="3216"/>
              <a:ext cx="660" cy="67"/>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508" name="Line 244"/>
            <p:cNvSpPr>
              <a:spLocks noChangeShapeType="1"/>
            </p:cNvSpPr>
            <p:nvPr/>
          </p:nvSpPr>
          <p:spPr bwMode="auto">
            <a:xfrm>
              <a:off x="4806" y="3015"/>
              <a:ext cx="660" cy="1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509" name="Line 245"/>
            <p:cNvSpPr>
              <a:spLocks noChangeShapeType="1"/>
            </p:cNvSpPr>
            <p:nvPr/>
          </p:nvSpPr>
          <p:spPr bwMode="auto">
            <a:xfrm flipV="1">
              <a:off x="4806" y="3584"/>
              <a:ext cx="690" cy="34"/>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510" name="Line 246"/>
            <p:cNvSpPr>
              <a:spLocks noChangeShapeType="1"/>
            </p:cNvSpPr>
            <p:nvPr/>
          </p:nvSpPr>
          <p:spPr bwMode="auto">
            <a:xfrm flipV="1">
              <a:off x="4806" y="3249"/>
              <a:ext cx="660" cy="335"/>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sp>
          <p:nvSpPr>
            <p:cNvPr id="11511" name="Line 247"/>
            <p:cNvSpPr>
              <a:spLocks noChangeShapeType="1"/>
            </p:cNvSpPr>
            <p:nvPr/>
          </p:nvSpPr>
          <p:spPr bwMode="auto">
            <a:xfrm>
              <a:off x="4806" y="3316"/>
              <a:ext cx="630" cy="168"/>
            </a:xfrm>
            <a:prstGeom prst="line">
              <a:avLst/>
            </a:prstGeom>
            <a:noFill/>
            <a:ln w="12700">
              <a:solidFill>
                <a:schemeClr val="tx1"/>
              </a:solidFill>
              <a:prstDash val="sysDot"/>
              <a:round/>
              <a:headEnd type="triangle" w="med" len="med"/>
              <a:tailEnd type="triangle" w="med" len="med"/>
            </a:ln>
            <a:effectLst/>
          </p:spPr>
          <p:txBody>
            <a:bodyPr wrap="none" anchor="ctr"/>
            <a:lstStyle/>
            <a:p>
              <a:endParaRPr lang="en-IN"/>
            </a:p>
          </p:txBody>
        </p:sp>
        <p:sp>
          <p:nvSpPr>
            <p:cNvPr id="11512" name="Oval 248"/>
            <p:cNvSpPr>
              <a:spLocks noChangeArrowheads="1"/>
            </p:cNvSpPr>
            <p:nvPr/>
          </p:nvSpPr>
          <p:spPr bwMode="auto">
            <a:xfrm>
              <a:off x="5466" y="3082"/>
              <a:ext cx="150" cy="167"/>
            </a:xfrm>
            <a:prstGeom prst="ellipse">
              <a:avLst/>
            </a:prstGeom>
            <a:solidFill>
              <a:schemeClr val="accent2"/>
            </a:solidFill>
            <a:ln w="9525">
              <a:solidFill>
                <a:schemeClr val="accent2"/>
              </a:solidFill>
              <a:round/>
              <a:headEnd/>
              <a:tailEnd/>
            </a:ln>
            <a:effectLst/>
          </p:spPr>
          <p:txBody>
            <a:bodyPr wrap="none" anchor="ctr"/>
            <a:lstStyle/>
            <a:p>
              <a:pPr algn="ctr"/>
              <a:endParaRPr lang="nb-NO"/>
            </a:p>
          </p:txBody>
        </p:sp>
        <p:sp>
          <p:nvSpPr>
            <p:cNvPr id="11513" name="Line 249"/>
            <p:cNvSpPr>
              <a:spLocks noChangeShapeType="1"/>
            </p:cNvSpPr>
            <p:nvPr/>
          </p:nvSpPr>
          <p:spPr bwMode="auto">
            <a:xfrm>
              <a:off x="4806" y="3082"/>
              <a:ext cx="660" cy="368"/>
            </a:xfrm>
            <a:prstGeom prst="line">
              <a:avLst/>
            </a:prstGeom>
            <a:noFill/>
            <a:ln w="12700">
              <a:solidFill>
                <a:schemeClr val="tx1"/>
              </a:solidFill>
              <a:round/>
              <a:headEnd type="triangle" w="med" len="med"/>
              <a:tailEnd type="triangle" w="med" len="med"/>
            </a:ln>
            <a:effectLst/>
          </p:spPr>
          <p:txBody>
            <a:bodyPr wrap="none" anchor="ctr"/>
            <a:lstStyle/>
            <a:p>
              <a:endParaRPr lang="en-IN"/>
            </a:p>
          </p:txBody>
        </p:sp>
      </p:grpSp>
      <p:sp>
        <p:nvSpPr>
          <p:cNvPr id="11516" name="Line 252"/>
          <p:cNvSpPr>
            <a:spLocks noChangeShapeType="1"/>
          </p:cNvSpPr>
          <p:nvPr/>
        </p:nvSpPr>
        <p:spPr bwMode="auto">
          <a:xfrm>
            <a:off x="7010400" y="2209800"/>
            <a:ext cx="990600" cy="457200"/>
          </a:xfrm>
          <a:prstGeom prst="line">
            <a:avLst/>
          </a:prstGeom>
          <a:noFill/>
          <a:ln w="28575">
            <a:solidFill>
              <a:schemeClr val="tx1"/>
            </a:solidFill>
            <a:prstDash val="dash"/>
            <a:round/>
            <a:headEnd/>
            <a:tailEnd type="triangle" w="med" len="med"/>
          </a:ln>
          <a:effectLst/>
        </p:spPr>
        <p:txBody>
          <a:bodyPr wrap="none" anchor="ctr"/>
          <a:lstStyle/>
          <a:p>
            <a:endParaRPr lang="en-IN"/>
          </a:p>
        </p:txBody>
      </p:sp>
      <p:sp>
        <p:nvSpPr>
          <p:cNvPr id="11517" name="Line 253"/>
          <p:cNvSpPr>
            <a:spLocks noChangeShapeType="1"/>
          </p:cNvSpPr>
          <p:nvPr/>
        </p:nvSpPr>
        <p:spPr bwMode="auto">
          <a:xfrm flipH="1">
            <a:off x="6324600" y="3276600"/>
            <a:ext cx="990600" cy="304800"/>
          </a:xfrm>
          <a:prstGeom prst="line">
            <a:avLst/>
          </a:prstGeom>
          <a:noFill/>
          <a:ln w="28575">
            <a:solidFill>
              <a:schemeClr val="tx1"/>
            </a:solidFill>
            <a:prstDash val="dash"/>
            <a:round/>
            <a:headEnd/>
            <a:tailEnd type="triangle" w="med" len="med"/>
          </a:ln>
          <a:effectLst/>
        </p:spPr>
        <p:txBody>
          <a:bodyPr wrap="none" anchor="ctr"/>
          <a:lstStyle/>
          <a:p>
            <a:endParaRPr lang="en-IN"/>
          </a:p>
        </p:txBody>
      </p:sp>
      <p:sp>
        <p:nvSpPr>
          <p:cNvPr id="11518" name="Line 254"/>
          <p:cNvSpPr>
            <a:spLocks noChangeShapeType="1"/>
          </p:cNvSpPr>
          <p:nvPr/>
        </p:nvSpPr>
        <p:spPr bwMode="auto">
          <a:xfrm>
            <a:off x="7086600" y="4191000"/>
            <a:ext cx="990600" cy="457200"/>
          </a:xfrm>
          <a:prstGeom prst="line">
            <a:avLst/>
          </a:prstGeom>
          <a:noFill/>
          <a:ln w="28575">
            <a:solidFill>
              <a:schemeClr val="tx1"/>
            </a:solidFill>
            <a:prstDash val="dash"/>
            <a:round/>
            <a:headEnd/>
            <a:tailEnd type="triangle" w="med" len="med"/>
          </a:ln>
          <a:effectLst/>
        </p:spPr>
        <p:txBody>
          <a:bodyPr wrap="none" anchor="ctr"/>
          <a:lstStyle/>
          <a:p>
            <a:endParaRPr lang="en-IN"/>
          </a:p>
        </p:txBody>
      </p:sp>
      <p:sp>
        <p:nvSpPr>
          <p:cNvPr id="11519" name="Line 255"/>
          <p:cNvSpPr>
            <a:spLocks noChangeShapeType="1"/>
          </p:cNvSpPr>
          <p:nvPr/>
        </p:nvSpPr>
        <p:spPr bwMode="auto">
          <a:xfrm flipH="1">
            <a:off x="6400800" y="5334000"/>
            <a:ext cx="990600" cy="304800"/>
          </a:xfrm>
          <a:prstGeom prst="line">
            <a:avLst/>
          </a:prstGeom>
          <a:noFill/>
          <a:ln w="28575">
            <a:solidFill>
              <a:schemeClr val="tx1"/>
            </a:solidFill>
            <a:prstDash val="dash"/>
            <a:round/>
            <a:headEnd/>
            <a:tailEnd type="triangle" w="med" len="med"/>
          </a:ln>
          <a:effectLst/>
        </p:spPr>
        <p:txBody>
          <a:bodyPr wrap="none" anchor="ctr"/>
          <a:lstStyle/>
          <a:p>
            <a:endParaRPr lang="en-IN"/>
          </a:p>
        </p:txBody>
      </p:sp>
      <p:grpSp>
        <p:nvGrpSpPr>
          <p:cNvPr id="11" name="Group 260"/>
          <p:cNvGrpSpPr>
            <a:grpSpLocks/>
          </p:cNvGrpSpPr>
          <p:nvPr/>
        </p:nvGrpSpPr>
        <p:grpSpPr bwMode="auto">
          <a:xfrm>
            <a:off x="838200" y="2057400"/>
            <a:ext cx="76200" cy="76200"/>
            <a:chOff x="2688" y="2976"/>
            <a:chExt cx="48" cy="48"/>
          </a:xfrm>
        </p:grpSpPr>
        <p:sp>
          <p:nvSpPr>
            <p:cNvPr id="11522" name="Line 258"/>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23" name="Line 259"/>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2" name="Group 261"/>
          <p:cNvGrpSpPr>
            <a:grpSpLocks/>
          </p:cNvGrpSpPr>
          <p:nvPr/>
        </p:nvGrpSpPr>
        <p:grpSpPr bwMode="auto">
          <a:xfrm>
            <a:off x="3048000" y="1600200"/>
            <a:ext cx="76200" cy="76200"/>
            <a:chOff x="2688" y="2976"/>
            <a:chExt cx="48" cy="48"/>
          </a:xfrm>
        </p:grpSpPr>
        <p:sp>
          <p:nvSpPr>
            <p:cNvPr id="11526" name="Line 262"/>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27" name="Line 263"/>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3" name="Group 264"/>
          <p:cNvGrpSpPr>
            <a:grpSpLocks/>
          </p:cNvGrpSpPr>
          <p:nvPr/>
        </p:nvGrpSpPr>
        <p:grpSpPr bwMode="auto">
          <a:xfrm>
            <a:off x="2057400" y="1828800"/>
            <a:ext cx="76200" cy="76200"/>
            <a:chOff x="2688" y="2976"/>
            <a:chExt cx="48" cy="48"/>
          </a:xfrm>
        </p:grpSpPr>
        <p:sp>
          <p:nvSpPr>
            <p:cNvPr id="11529" name="Line 265"/>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30" name="Line 266"/>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4" name="Group 267"/>
          <p:cNvGrpSpPr>
            <a:grpSpLocks/>
          </p:cNvGrpSpPr>
          <p:nvPr/>
        </p:nvGrpSpPr>
        <p:grpSpPr bwMode="auto">
          <a:xfrm>
            <a:off x="838200" y="2590800"/>
            <a:ext cx="76200" cy="76200"/>
            <a:chOff x="2688" y="2976"/>
            <a:chExt cx="48" cy="48"/>
          </a:xfrm>
        </p:grpSpPr>
        <p:sp>
          <p:nvSpPr>
            <p:cNvPr id="11532" name="Line 268"/>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33" name="Line 269"/>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5" name="Group 270"/>
          <p:cNvGrpSpPr>
            <a:grpSpLocks/>
          </p:cNvGrpSpPr>
          <p:nvPr/>
        </p:nvGrpSpPr>
        <p:grpSpPr bwMode="auto">
          <a:xfrm>
            <a:off x="7467600" y="3276600"/>
            <a:ext cx="76200" cy="76200"/>
            <a:chOff x="2688" y="2976"/>
            <a:chExt cx="48" cy="48"/>
          </a:xfrm>
        </p:grpSpPr>
        <p:sp>
          <p:nvSpPr>
            <p:cNvPr id="11535" name="Line 271"/>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36" name="Line 272"/>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6" name="Group 273"/>
          <p:cNvGrpSpPr>
            <a:grpSpLocks/>
          </p:cNvGrpSpPr>
          <p:nvPr/>
        </p:nvGrpSpPr>
        <p:grpSpPr bwMode="auto">
          <a:xfrm>
            <a:off x="5410200" y="2209800"/>
            <a:ext cx="76200" cy="76200"/>
            <a:chOff x="2688" y="2976"/>
            <a:chExt cx="48" cy="48"/>
          </a:xfrm>
        </p:grpSpPr>
        <p:sp>
          <p:nvSpPr>
            <p:cNvPr id="11538" name="Line 274"/>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39" name="Line 275"/>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7" name="Group 276"/>
          <p:cNvGrpSpPr>
            <a:grpSpLocks/>
          </p:cNvGrpSpPr>
          <p:nvPr/>
        </p:nvGrpSpPr>
        <p:grpSpPr bwMode="auto">
          <a:xfrm>
            <a:off x="4267200" y="2362200"/>
            <a:ext cx="76200" cy="76200"/>
            <a:chOff x="2688" y="2976"/>
            <a:chExt cx="48" cy="48"/>
          </a:xfrm>
        </p:grpSpPr>
        <p:sp>
          <p:nvSpPr>
            <p:cNvPr id="11541" name="Line 277"/>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42" name="Line 278"/>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8" name="Group 279"/>
          <p:cNvGrpSpPr>
            <a:grpSpLocks/>
          </p:cNvGrpSpPr>
          <p:nvPr/>
        </p:nvGrpSpPr>
        <p:grpSpPr bwMode="auto">
          <a:xfrm>
            <a:off x="5486400" y="4038600"/>
            <a:ext cx="76200" cy="76200"/>
            <a:chOff x="2688" y="2976"/>
            <a:chExt cx="48" cy="48"/>
          </a:xfrm>
        </p:grpSpPr>
        <p:sp>
          <p:nvSpPr>
            <p:cNvPr id="11544" name="Line 280"/>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45" name="Line 281"/>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19" name="Group 282"/>
          <p:cNvGrpSpPr>
            <a:grpSpLocks/>
          </p:cNvGrpSpPr>
          <p:nvPr/>
        </p:nvGrpSpPr>
        <p:grpSpPr bwMode="auto">
          <a:xfrm>
            <a:off x="5562600" y="6019800"/>
            <a:ext cx="76200" cy="76200"/>
            <a:chOff x="2688" y="2976"/>
            <a:chExt cx="48" cy="48"/>
          </a:xfrm>
        </p:grpSpPr>
        <p:sp>
          <p:nvSpPr>
            <p:cNvPr id="11547" name="Line 283"/>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48" name="Line 284"/>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0" name="Group 285"/>
          <p:cNvGrpSpPr>
            <a:grpSpLocks/>
          </p:cNvGrpSpPr>
          <p:nvPr/>
        </p:nvGrpSpPr>
        <p:grpSpPr bwMode="auto">
          <a:xfrm>
            <a:off x="8915400" y="5181600"/>
            <a:ext cx="76200" cy="76200"/>
            <a:chOff x="2688" y="2976"/>
            <a:chExt cx="48" cy="48"/>
          </a:xfrm>
        </p:grpSpPr>
        <p:sp>
          <p:nvSpPr>
            <p:cNvPr id="11550" name="Line 286"/>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51" name="Line 287"/>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1" name="Group 288"/>
          <p:cNvGrpSpPr>
            <a:grpSpLocks/>
          </p:cNvGrpSpPr>
          <p:nvPr/>
        </p:nvGrpSpPr>
        <p:grpSpPr bwMode="auto">
          <a:xfrm>
            <a:off x="7620000" y="5334000"/>
            <a:ext cx="76200" cy="76200"/>
            <a:chOff x="2688" y="2976"/>
            <a:chExt cx="48" cy="48"/>
          </a:xfrm>
        </p:grpSpPr>
        <p:sp>
          <p:nvSpPr>
            <p:cNvPr id="11553" name="Line 289"/>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54" name="Line 290"/>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2" name="Group 291"/>
          <p:cNvGrpSpPr>
            <a:grpSpLocks/>
          </p:cNvGrpSpPr>
          <p:nvPr/>
        </p:nvGrpSpPr>
        <p:grpSpPr bwMode="auto">
          <a:xfrm>
            <a:off x="6858000" y="5791200"/>
            <a:ext cx="76200" cy="76200"/>
            <a:chOff x="2688" y="2976"/>
            <a:chExt cx="48" cy="48"/>
          </a:xfrm>
        </p:grpSpPr>
        <p:sp>
          <p:nvSpPr>
            <p:cNvPr id="11556" name="Line 292"/>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57" name="Line 293"/>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grpSp>
        <p:nvGrpSpPr>
          <p:cNvPr id="23" name="Group 294"/>
          <p:cNvGrpSpPr>
            <a:grpSpLocks/>
          </p:cNvGrpSpPr>
          <p:nvPr/>
        </p:nvGrpSpPr>
        <p:grpSpPr bwMode="auto">
          <a:xfrm>
            <a:off x="5562600" y="6477000"/>
            <a:ext cx="76200" cy="76200"/>
            <a:chOff x="2688" y="2976"/>
            <a:chExt cx="48" cy="48"/>
          </a:xfrm>
        </p:grpSpPr>
        <p:sp>
          <p:nvSpPr>
            <p:cNvPr id="11559" name="Line 295"/>
            <p:cNvSpPr>
              <a:spLocks noChangeShapeType="1"/>
            </p:cNvSpPr>
            <p:nvPr/>
          </p:nvSpPr>
          <p:spPr bwMode="auto">
            <a:xfrm>
              <a:off x="2688" y="2976"/>
              <a:ext cx="48" cy="48"/>
            </a:xfrm>
            <a:prstGeom prst="line">
              <a:avLst/>
            </a:prstGeom>
            <a:noFill/>
            <a:ln w="28575">
              <a:solidFill>
                <a:schemeClr val="tx1"/>
              </a:solidFill>
              <a:round/>
              <a:headEnd/>
              <a:tailEnd/>
            </a:ln>
            <a:effectLst/>
          </p:spPr>
          <p:txBody>
            <a:bodyPr wrap="none" anchor="ctr"/>
            <a:lstStyle/>
            <a:p>
              <a:endParaRPr lang="en-IN"/>
            </a:p>
          </p:txBody>
        </p:sp>
        <p:sp>
          <p:nvSpPr>
            <p:cNvPr id="11560" name="Line 296"/>
            <p:cNvSpPr>
              <a:spLocks noChangeShapeType="1"/>
            </p:cNvSpPr>
            <p:nvPr/>
          </p:nvSpPr>
          <p:spPr bwMode="auto">
            <a:xfrm flipH="1">
              <a:off x="2688" y="2976"/>
              <a:ext cx="48" cy="48"/>
            </a:xfrm>
            <a:prstGeom prst="line">
              <a:avLst/>
            </a:prstGeom>
            <a:noFill/>
            <a:ln w="28575">
              <a:solidFill>
                <a:schemeClr val="tx1"/>
              </a:solidFill>
              <a:round/>
              <a:headEnd/>
              <a:tailEnd/>
            </a:ln>
            <a:effectLst/>
          </p:spPr>
          <p:txBody>
            <a:bodyPr wrap="none" anchor="ctr"/>
            <a:lstStyle/>
            <a:p>
              <a:endParaRPr lang="en-IN"/>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Bi-Directional Associative Memory</a:t>
            </a:r>
            <a:endParaRPr lang="en-IN" dirty="0"/>
          </a:p>
        </p:txBody>
      </p:sp>
      <p:sp>
        <p:nvSpPr>
          <p:cNvPr id="3" name="Content Placeholder 2"/>
          <p:cNvSpPr>
            <a:spLocks noGrp="1"/>
          </p:cNvSpPr>
          <p:nvPr>
            <p:ph sz="half" idx="1"/>
          </p:nvPr>
        </p:nvSpPr>
        <p:spPr>
          <a:xfrm>
            <a:off x="457200" y="1600200"/>
            <a:ext cx="8458200" cy="4525963"/>
          </a:xfrm>
        </p:spPr>
        <p:txBody>
          <a:bodyPr>
            <a:normAutofit fontScale="92500" lnSpcReduction="10000"/>
          </a:bodyPr>
          <a:lstStyle/>
          <a:p>
            <a:pPr marL="0" indent="0">
              <a:buClr>
                <a:srgbClr val="0000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Apply an initial vector pair (X,Y) to the processing elements. X is the pattern we wish to retrieve and Y is random.</a:t>
            </a:r>
          </a:p>
          <a:p>
            <a:pPr marL="0" indent="0">
              <a:buClr>
                <a:srgbClr val="0000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Propagate the information from the X layer to the Y layer and update the values at the Y layer.</a:t>
            </a:r>
          </a:p>
          <a:p>
            <a:pPr marL="0" indent="0">
              <a:buClr>
                <a:srgbClr val="0000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Send the information back to the X layer, updating those nodes.</a:t>
            </a:r>
          </a:p>
          <a:p>
            <a:pPr marL="0" indent="0">
              <a:buClr>
                <a:srgbClr val="0000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zh-TW" dirty="0" smtClean="0">
                <a:ea typeface="PMingLiU" pitchFamily="18" charset="-120"/>
              </a:rPr>
              <a:t>The basic idea behind the BAM is to store   pattern pairs so that when </a:t>
            </a:r>
            <a:r>
              <a:rPr lang="en-US" altLang="zh-TW" i="1" dirty="0" smtClean="0">
                <a:ea typeface="PMingLiU" pitchFamily="18" charset="-120"/>
              </a:rPr>
              <a:t>n</a:t>
            </a:r>
            <a:r>
              <a:rPr lang="en-US" altLang="zh-TW" dirty="0" smtClean="0">
                <a:ea typeface="PMingLiU" pitchFamily="18" charset="-120"/>
              </a:rPr>
              <a:t>-dimensional vector   </a:t>
            </a:r>
            <a:r>
              <a:rPr lang="en-US" altLang="zh-TW" b="1" dirty="0" smtClean="0">
                <a:ea typeface="PMingLiU" pitchFamily="18" charset="-120"/>
              </a:rPr>
              <a:t>X </a:t>
            </a:r>
            <a:r>
              <a:rPr lang="en-US" altLang="zh-TW" dirty="0" smtClean="0">
                <a:ea typeface="PMingLiU" pitchFamily="18" charset="-120"/>
              </a:rPr>
              <a:t>from set </a:t>
            </a:r>
            <a:r>
              <a:rPr lang="en-US" altLang="zh-TW" i="1" dirty="0" smtClean="0">
                <a:ea typeface="PMingLiU" pitchFamily="18" charset="-120"/>
              </a:rPr>
              <a:t>A </a:t>
            </a:r>
            <a:r>
              <a:rPr lang="en-US" altLang="zh-TW" dirty="0" smtClean="0">
                <a:ea typeface="PMingLiU" pitchFamily="18" charset="-120"/>
              </a:rPr>
              <a:t>is presented as input, the BAM recalls </a:t>
            </a:r>
            <a:r>
              <a:rPr lang="en-US" altLang="zh-TW" i="1" dirty="0" smtClean="0">
                <a:ea typeface="PMingLiU" pitchFamily="18" charset="-120"/>
              </a:rPr>
              <a:t>m</a:t>
            </a:r>
            <a:r>
              <a:rPr lang="en-US" altLang="zh-TW" dirty="0" smtClean="0">
                <a:ea typeface="PMingLiU" pitchFamily="18" charset="-120"/>
              </a:rPr>
              <a:t>-dimensional vector </a:t>
            </a:r>
            <a:r>
              <a:rPr lang="en-US" altLang="zh-TW" b="1" dirty="0" smtClean="0">
                <a:ea typeface="PMingLiU" pitchFamily="18" charset="-120"/>
              </a:rPr>
              <a:t>Y </a:t>
            </a:r>
            <a:r>
              <a:rPr lang="en-US" altLang="zh-TW" dirty="0" smtClean="0">
                <a:ea typeface="PMingLiU" pitchFamily="18" charset="-120"/>
              </a:rPr>
              <a:t>from set </a:t>
            </a:r>
            <a:r>
              <a:rPr lang="en-US" altLang="zh-TW" i="1" dirty="0" smtClean="0">
                <a:ea typeface="PMingLiU" pitchFamily="18" charset="-120"/>
              </a:rPr>
              <a:t>B</a:t>
            </a:r>
            <a:r>
              <a:rPr lang="en-US" altLang="zh-TW" dirty="0" smtClean="0">
                <a:ea typeface="PMingLiU" pitchFamily="18" charset="-120"/>
              </a:rPr>
              <a:t>, but when </a:t>
            </a:r>
            <a:r>
              <a:rPr lang="en-US" altLang="zh-TW" b="1" dirty="0" smtClean="0">
                <a:ea typeface="PMingLiU" pitchFamily="18" charset="-120"/>
              </a:rPr>
              <a:t>Y </a:t>
            </a:r>
            <a:r>
              <a:rPr lang="en-US" altLang="zh-TW" dirty="0" smtClean="0">
                <a:ea typeface="PMingLiU" pitchFamily="18" charset="-120"/>
              </a:rPr>
              <a:t>is presented as input, the BAM recalls </a:t>
            </a:r>
            <a:r>
              <a:rPr lang="en-US" altLang="zh-TW" b="1" dirty="0" smtClean="0">
                <a:ea typeface="PMingLiU" pitchFamily="18" charset="-120"/>
              </a:rPr>
              <a:t>X</a:t>
            </a:r>
            <a:endParaRPr lang="en-GB" dirty="0" smtClean="0"/>
          </a:p>
          <a:p>
            <a:pPr marL="0" indent="0">
              <a:buClr>
                <a:srgbClr val="0000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Continue until equilibrium is reached.</a:t>
            </a:r>
          </a:p>
          <a:p>
            <a:endParaRPr lang="en-IN"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Bi-Directional Associative Memory</a:t>
            </a:r>
            <a:endParaRPr lang="en-IN" dirty="0"/>
          </a:p>
        </p:txBody>
      </p:sp>
      <p:pic>
        <p:nvPicPr>
          <p:cNvPr id="5" name="Picture 6" descr="Slide07-70"/>
          <p:cNvPicPr>
            <a:picLocks noGrp="1" noChangeAspect="1" noChangeArrowheads="1"/>
          </p:cNvPicPr>
          <p:nvPr>
            <p:ph sz="half" idx="1"/>
          </p:nvPr>
        </p:nvPicPr>
        <p:blipFill>
          <a:blip r:embed="rId2" cstate="print"/>
          <a:srcRect/>
          <a:stretch>
            <a:fillRect/>
          </a:stretch>
        </p:blipFill>
        <p:spPr bwMode="auto">
          <a:xfrm>
            <a:off x="457200" y="1752601"/>
            <a:ext cx="8077200" cy="47244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Bi-Directional Associative Memory</a:t>
            </a:r>
            <a:endParaRPr lang="en-IN" dirty="0"/>
          </a:p>
        </p:txBody>
      </p:sp>
      <p:sp>
        <p:nvSpPr>
          <p:cNvPr id="3" name="Content Placeholder 2"/>
          <p:cNvSpPr>
            <a:spLocks noGrp="1"/>
          </p:cNvSpPr>
          <p:nvPr>
            <p:ph sz="half" idx="1"/>
          </p:nvPr>
        </p:nvSpPr>
        <p:spPr>
          <a:xfrm>
            <a:off x="457200" y="1600200"/>
            <a:ext cx="8382000" cy="4525963"/>
          </a:xfrm>
        </p:spPr>
        <p:txBody>
          <a:bodyPr>
            <a:normAutofit/>
          </a:bodyPr>
          <a:lstStyle/>
          <a:p>
            <a:pPr algn="just"/>
            <a:r>
              <a:rPr lang="en-US" altLang="zh-TW" dirty="0" smtClean="0">
                <a:ea typeface="PMingLiU" pitchFamily="18" charset="-120"/>
              </a:rPr>
              <a:t>To develop the BAM, we need to create a correlation matrix for each pattern pair we want to store. The correlation matrix is the matrix product of the input vector </a:t>
            </a:r>
            <a:r>
              <a:rPr lang="en-US" altLang="zh-TW" b="1" dirty="0" smtClean="0">
                <a:ea typeface="PMingLiU" pitchFamily="18" charset="-120"/>
              </a:rPr>
              <a:t>X</a:t>
            </a:r>
            <a:r>
              <a:rPr lang="en-US" altLang="zh-TW" dirty="0" smtClean="0">
                <a:ea typeface="PMingLiU" pitchFamily="18" charset="-120"/>
              </a:rPr>
              <a:t>, and the transpose of the output vector </a:t>
            </a:r>
            <a:r>
              <a:rPr lang="en-US" altLang="zh-TW" b="1" dirty="0" smtClean="0">
                <a:ea typeface="PMingLiU" pitchFamily="18" charset="-120"/>
              </a:rPr>
              <a:t>Y</a:t>
            </a:r>
            <a:r>
              <a:rPr lang="en-US" altLang="zh-TW" i="1" baseline="30000" dirty="0" smtClean="0">
                <a:ea typeface="PMingLiU" pitchFamily="18" charset="-120"/>
              </a:rPr>
              <a:t>T</a:t>
            </a:r>
            <a:r>
              <a:rPr lang="en-US" altLang="zh-TW" dirty="0" smtClean="0">
                <a:ea typeface="PMingLiU" pitchFamily="18" charset="-120"/>
              </a:rPr>
              <a:t>. The BAM weight matrix is the sum of all correlation matrices, that is,</a:t>
            </a:r>
          </a:p>
          <a:p>
            <a:endParaRPr lang="en-IN" dirty="0"/>
          </a:p>
        </p:txBody>
      </p:sp>
      <p:pic>
        <p:nvPicPr>
          <p:cNvPr id="5" name="Picture 4" descr="Slide07-72"/>
          <p:cNvPicPr>
            <a:picLocks noChangeAspect="1" noChangeArrowheads="1"/>
          </p:cNvPicPr>
          <p:nvPr/>
        </p:nvPicPr>
        <p:blipFill>
          <a:blip r:embed="rId2" cstate="print"/>
          <a:srcRect/>
          <a:stretch>
            <a:fillRect/>
          </a:stretch>
        </p:blipFill>
        <p:spPr bwMode="auto">
          <a:xfrm>
            <a:off x="3429000" y="4419601"/>
            <a:ext cx="2619375" cy="762000"/>
          </a:xfrm>
          <a:prstGeom prst="rect">
            <a:avLst/>
          </a:prstGeom>
          <a:noFill/>
        </p:spPr>
      </p:pic>
      <p:sp>
        <p:nvSpPr>
          <p:cNvPr id="6" name="Rectangle 5"/>
          <p:cNvSpPr/>
          <p:nvPr/>
        </p:nvSpPr>
        <p:spPr>
          <a:xfrm>
            <a:off x="685800" y="5410200"/>
            <a:ext cx="7772400" cy="369332"/>
          </a:xfrm>
          <a:prstGeom prst="rect">
            <a:avLst/>
          </a:prstGeom>
        </p:spPr>
        <p:txBody>
          <a:bodyPr wrap="square">
            <a:spAutoFit/>
          </a:bodyPr>
          <a:lstStyle/>
          <a:p>
            <a:r>
              <a:rPr lang="en-US" altLang="zh-TW" dirty="0" smtClean="0">
                <a:ea typeface="PMingLiU" pitchFamily="18" charset="-120"/>
              </a:rPr>
              <a:t>where </a:t>
            </a:r>
            <a:r>
              <a:rPr lang="en-US" altLang="zh-TW" i="1" dirty="0" smtClean="0">
                <a:ea typeface="PMingLiU" pitchFamily="18" charset="-120"/>
              </a:rPr>
              <a:t>M </a:t>
            </a:r>
            <a:r>
              <a:rPr lang="en-US" altLang="zh-TW" dirty="0" smtClean="0">
                <a:ea typeface="PMingLiU" pitchFamily="18" charset="-120"/>
              </a:rPr>
              <a:t>is the number of pattern pairs to be stored in the BAM.</a:t>
            </a:r>
            <a:endParaRPr lang="en-IN"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b="1" dirty="0" smtClean="0">
                <a:ea typeface="PMingLiU" pitchFamily="18" charset="-120"/>
              </a:rPr>
              <a:t/>
            </a:r>
            <a:br>
              <a:rPr lang="en-US" altLang="zh-TW" b="1" dirty="0" smtClean="0">
                <a:ea typeface="PMingLiU" pitchFamily="18" charset="-120"/>
              </a:rPr>
            </a:br>
            <a:r>
              <a:rPr lang="en-US" altLang="zh-TW" b="1" dirty="0" smtClean="0">
                <a:ea typeface="PMingLiU" pitchFamily="18" charset="-120"/>
              </a:rPr>
              <a:t>Stability and storage capacity of the BAM</a:t>
            </a:r>
            <a:r>
              <a:rPr lang="en-US" altLang="zh-TW" b="1" dirty="0" smtClean="0">
                <a:solidFill>
                  <a:srgbClr val="FBFE00"/>
                </a:solidFill>
                <a:effectLst>
                  <a:outerShdw blurRad="38100" dist="38100" dir="2700000" algn="tl">
                    <a:srgbClr val="000000"/>
                  </a:outerShdw>
                </a:effectLst>
                <a:ea typeface="PMingLiU" pitchFamily="18" charset="-120"/>
              </a:rPr>
              <a:t/>
            </a:r>
            <a:br>
              <a:rPr lang="en-US" altLang="zh-TW" b="1" dirty="0" smtClean="0">
                <a:solidFill>
                  <a:srgbClr val="FBFE00"/>
                </a:solidFill>
                <a:effectLst>
                  <a:outerShdw blurRad="38100" dist="38100" dir="2700000" algn="tl">
                    <a:srgbClr val="000000"/>
                  </a:outerShdw>
                </a:effectLst>
                <a:ea typeface="PMingLiU" pitchFamily="18" charset="-120"/>
              </a:rPr>
            </a:br>
            <a:endParaRPr lang="en-IN" dirty="0"/>
          </a:p>
        </p:txBody>
      </p:sp>
      <p:sp>
        <p:nvSpPr>
          <p:cNvPr id="3" name="Content Placeholder 2"/>
          <p:cNvSpPr>
            <a:spLocks noGrp="1"/>
          </p:cNvSpPr>
          <p:nvPr>
            <p:ph sz="half" idx="1"/>
          </p:nvPr>
        </p:nvSpPr>
        <p:spPr>
          <a:xfrm>
            <a:off x="457200" y="1600200"/>
            <a:ext cx="8458200" cy="4525963"/>
          </a:xfrm>
        </p:spPr>
        <p:txBody>
          <a:bodyPr>
            <a:normAutofit/>
          </a:bodyPr>
          <a:lstStyle/>
          <a:p>
            <a:pPr marL="385763" indent="-385763" algn="just">
              <a:spcBef>
                <a:spcPct val="50000"/>
              </a:spcBef>
              <a:buClr>
                <a:schemeClr val="tx2"/>
              </a:buClr>
            </a:pPr>
            <a:r>
              <a:rPr lang="en-US" altLang="zh-TW" sz="2400" dirty="0" smtClean="0">
                <a:ea typeface="PMingLiU" pitchFamily="18" charset="-120"/>
              </a:rPr>
              <a:t>The BAM is unconditionally stable. This means that  any set of associations can be learned without risk of instability.</a:t>
            </a:r>
          </a:p>
          <a:p>
            <a:pPr marL="385763" indent="-385763" algn="just">
              <a:spcBef>
                <a:spcPct val="50000"/>
              </a:spcBef>
              <a:buClr>
                <a:schemeClr val="tx2"/>
              </a:buClr>
            </a:pPr>
            <a:r>
              <a:rPr lang="en-US" altLang="zh-TW" dirty="0" smtClean="0">
                <a:ea typeface="PMingLiU" pitchFamily="18" charset="-120"/>
              </a:rPr>
              <a:t>The maximum number of associations to be stored in the BAM should not exceed the number of       neurons in the smaller layer.</a:t>
            </a:r>
          </a:p>
          <a:p>
            <a:pPr marL="385763" indent="-385763" algn="just">
              <a:spcBef>
                <a:spcPct val="50000"/>
              </a:spcBef>
              <a:buClr>
                <a:schemeClr val="tx2"/>
              </a:buClr>
            </a:pPr>
            <a:r>
              <a:rPr lang="en-US" altLang="zh-TW" dirty="0" smtClean="0">
                <a:ea typeface="PMingLiU" pitchFamily="18" charset="-120"/>
              </a:rPr>
              <a:t>The more serious problem with the BAM is  incorrect convergence. The BAM may not always produce the closest association. In fact, a stable association may be only slightly related to     the initial input vector.</a:t>
            </a:r>
            <a:endParaRPr lang="en-IN" dirty="0"/>
          </a:p>
        </p:txBody>
      </p:sp>
      <p:sp>
        <p:nvSpPr>
          <p:cNvPr id="4" name="Rectangle 3"/>
          <p:cNvSpPr/>
          <p:nvPr/>
        </p:nvSpPr>
        <p:spPr>
          <a:xfrm>
            <a:off x="1905000" y="5867400"/>
            <a:ext cx="6172200" cy="369332"/>
          </a:xfrm>
          <a:prstGeom prst="rect">
            <a:avLst/>
          </a:prstGeom>
        </p:spPr>
        <p:txBody>
          <a:bodyPr wrap="square">
            <a:spAutoFit/>
          </a:bodyPr>
          <a:lstStyle/>
          <a:p>
            <a:r>
              <a:rPr lang="en-IN" u="sng" dirty="0" smtClean="0"/>
              <a:t>https://www.youtube.com/watch?v=rpwrJOzWOws</a:t>
            </a:r>
            <a:endParaRPr lang="en-IN" u="sng"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Advantages of BAM</a:t>
            </a:r>
            <a:endParaRPr lang="en-IN" dirty="0"/>
          </a:p>
        </p:txBody>
      </p:sp>
      <p:sp>
        <p:nvSpPr>
          <p:cNvPr id="3" name="Content Placeholder 2"/>
          <p:cNvSpPr>
            <a:spLocks noGrp="1"/>
          </p:cNvSpPr>
          <p:nvPr>
            <p:ph sz="half" idx="1"/>
          </p:nvPr>
        </p:nvSpPr>
        <p:spPr>
          <a:xfrm>
            <a:off x="457200" y="1600201"/>
            <a:ext cx="7924800" cy="1981200"/>
          </a:xfrm>
        </p:spPr>
        <p:txBody>
          <a:bodyPr/>
          <a:lstStyle/>
          <a:p>
            <a:r>
              <a:rPr lang="en-IN" dirty="0" smtClean="0"/>
              <a:t>Fast Training Network </a:t>
            </a:r>
          </a:p>
          <a:p>
            <a:r>
              <a:rPr lang="en-IN" dirty="0" err="1" smtClean="0"/>
              <a:t>Staright</a:t>
            </a:r>
            <a:r>
              <a:rPr lang="en-IN" dirty="0" smtClean="0"/>
              <a:t> forward operation</a:t>
            </a:r>
          </a:p>
          <a:p>
            <a:r>
              <a:rPr lang="en-IN" dirty="0" smtClean="0"/>
              <a:t>Bidirectional Data Flow </a:t>
            </a:r>
            <a:endParaRPr lang="en-IN" dirty="0"/>
          </a:p>
        </p:txBody>
      </p:sp>
      <p:sp>
        <p:nvSpPr>
          <p:cNvPr id="5" name="Title 1"/>
          <p:cNvSpPr txBox="1">
            <a:spLocks/>
          </p:cNvSpPr>
          <p:nvPr/>
        </p:nvSpPr>
        <p:spPr>
          <a:xfrm>
            <a:off x="914400" y="3200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smtClean="0">
                <a:ln>
                  <a:noFill/>
                </a:ln>
                <a:solidFill>
                  <a:schemeClr val="tx1"/>
                </a:solidFill>
                <a:effectLst/>
                <a:uLnTx/>
                <a:uFillTx/>
                <a:latin typeface="+mj-lt"/>
                <a:ea typeface="+mj-ea"/>
                <a:cs typeface="+mj-cs"/>
              </a:rPr>
              <a:t>Application of BAM</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a:spLocks noGrp="1"/>
          </p:cNvSpPr>
          <p:nvPr>
            <p:ph sz="half" idx="1"/>
          </p:nvPr>
        </p:nvSpPr>
        <p:spPr>
          <a:xfrm>
            <a:off x="609600" y="4419600"/>
            <a:ext cx="7924800" cy="1981200"/>
          </a:xfrm>
        </p:spPr>
        <p:txBody>
          <a:bodyPr/>
          <a:lstStyle/>
          <a:p>
            <a:r>
              <a:rPr lang="en-IN" dirty="0" smtClean="0"/>
              <a:t>Associative Memorization</a:t>
            </a:r>
          </a:p>
          <a:p>
            <a:r>
              <a:rPr lang="en-IN" dirty="0" smtClean="0"/>
              <a:t>Pattern </a:t>
            </a:r>
            <a:r>
              <a:rPr lang="en-IN" dirty="0" err="1" smtClean="0"/>
              <a:t>Recognization</a:t>
            </a:r>
            <a:endParaRPr lang="en-IN" dirty="0" smtClean="0"/>
          </a:p>
          <a:p>
            <a:r>
              <a:rPr lang="en-IN" dirty="0" smtClean="0"/>
              <a:t>Noise Suppression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609600"/>
          </a:xfrm>
        </p:spPr>
        <p:txBody>
          <a:bodyPr>
            <a:normAutofit/>
          </a:bodyPr>
          <a:lstStyle/>
          <a:p>
            <a:r>
              <a:rPr lang="nb-NO" sz="3200" dirty="0"/>
              <a:t>Things to Remember</a:t>
            </a:r>
            <a:endParaRPr lang="nb-NO" dirty="0"/>
          </a:p>
        </p:txBody>
      </p:sp>
      <p:sp>
        <p:nvSpPr>
          <p:cNvPr id="25603" name="Rectangle 3"/>
          <p:cNvSpPr>
            <a:spLocks noGrp="1" noChangeArrowheads="1"/>
          </p:cNvSpPr>
          <p:nvPr>
            <p:ph type="body" idx="1"/>
          </p:nvPr>
        </p:nvSpPr>
        <p:spPr>
          <a:xfrm>
            <a:off x="762000" y="762000"/>
            <a:ext cx="7696200" cy="5791200"/>
          </a:xfrm>
        </p:spPr>
        <p:txBody>
          <a:bodyPr/>
          <a:lstStyle/>
          <a:p>
            <a:pPr>
              <a:lnSpc>
                <a:spcPct val="90000"/>
              </a:lnSpc>
            </a:pPr>
            <a:r>
              <a:rPr lang="nb-NO" sz="2000" dirty="0"/>
              <a:t>Auto-Associative -vs- Hetero-associative</a:t>
            </a:r>
          </a:p>
          <a:p>
            <a:pPr lvl="1">
              <a:lnSpc>
                <a:spcPct val="90000"/>
              </a:lnSpc>
            </a:pPr>
            <a:r>
              <a:rPr lang="nb-NO" sz="1800" dirty="0"/>
              <a:t>Wide variety of net topologies</a:t>
            </a:r>
          </a:p>
          <a:p>
            <a:pPr lvl="1">
              <a:lnSpc>
                <a:spcPct val="90000"/>
              </a:lnSpc>
            </a:pPr>
            <a:r>
              <a:rPr lang="nb-NO" sz="1800" dirty="0"/>
              <a:t>All use Hebbian Learning =&gt; weights ~ avg correlations</a:t>
            </a:r>
          </a:p>
          <a:p>
            <a:pPr>
              <a:lnSpc>
                <a:spcPct val="90000"/>
              </a:lnSpc>
            </a:pPr>
            <a:r>
              <a:rPr lang="nb-NO" sz="2000" dirty="0"/>
              <a:t>One-shot -vs- Iterative Retrieval</a:t>
            </a:r>
          </a:p>
          <a:p>
            <a:pPr lvl="1">
              <a:lnSpc>
                <a:spcPct val="90000"/>
              </a:lnSpc>
            </a:pPr>
            <a:r>
              <a:rPr lang="nb-NO" sz="1800" dirty="0"/>
              <a:t>Iterative gives much better error correction</a:t>
            </a:r>
            <a:r>
              <a:rPr lang="nb-NO" sz="2000" dirty="0"/>
              <a:t>.</a:t>
            </a:r>
          </a:p>
          <a:p>
            <a:pPr>
              <a:lnSpc>
                <a:spcPct val="90000"/>
              </a:lnSpc>
            </a:pPr>
            <a:r>
              <a:rPr lang="nb-NO" sz="2000" dirty="0"/>
              <a:t>Asynchronous -vs- Synchronous state updates</a:t>
            </a:r>
          </a:p>
          <a:p>
            <a:pPr lvl="1">
              <a:lnSpc>
                <a:spcPct val="90000"/>
              </a:lnSpc>
            </a:pPr>
            <a:r>
              <a:rPr lang="nb-NO" sz="1800" dirty="0"/>
              <a:t>Synchronous updates can easily lead to oscillation</a:t>
            </a:r>
          </a:p>
          <a:p>
            <a:pPr lvl="1">
              <a:lnSpc>
                <a:spcPct val="90000"/>
              </a:lnSpc>
            </a:pPr>
            <a:r>
              <a:rPr lang="nb-NO" sz="1800" dirty="0"/>
              <a:t>Asynchronous updates can quickly find a local optima (attractor)</a:t>
            </a:r>
            <a:endParaRPr lang="nb-NO" sz="2000" dirty="0"/>
          </a:p>
          <a:p>
            <a:pPr lvl="2">
              <a:lnSpc>
                <a:spcPct val="90000"/>
              </a:lnSpc>
            </a:pPr>
            <a:r>
              <a:rPr lang="nb-NO" sz="1800" dirty="0"/>
              <a:t>Update order can determine attractor that is reached.</a:t>
            </a:r>
          </a:p>
          <a:p>
            <a:pPr>
              <a:lnSpc>
                <a:spcPct val="90000"/>
              </a:lnSpc>
            </a:pPr>
            <a:r>
              <a:rPr lang="nb-NO" sz="2000" dirty="0"/>
              <a:t>Pattern Retrieval = Search in node-state space.</a:t>
            </a:r>
          </a:p>
          <a:p>
            <a:pPr lvl="1">
              <a:lnSpc>
                <a:spcPct val="90000"/>
              </a:lnSpc>
            </a:pPr>
            <a:r>
              <a:rPr lang="nb-NO" sz="1800" dirty="0"/>
              <a:t>Spurious patterns are hard to avoid, since many are attractors also.</a:t>
            </a:r>
          </a:p>
          <a:p>
            <a:pPr lvl="1">
              <a:lnSpc>
                <a:spcPct val="90000"/>
              </a:lnSpc>
            </a:pPr>
            <a:r>
              <a:rPr lang="nb-NO" sz="1800" dirty="0"/>
              <a:t>Stochasticity helps jiggle out of local minima.</a:t>
            </a:r>
          </a:p>
          <a:p>
            <a:pPr lvl="1">
              <a:lnSpc>
                <a:spcPct val="90000"/>
              </a:lnSpc>
            </a:pPr>
            <a:r>
              <a:rPr lang="nb-NO" sz="1800" dirty="0"/>
              <a:t>Memory load increase =&gt; recall error increase.  </a:t>
            </a:r>
          </a:p>
          <a:p>
            <a:pPr>
              <a:lnSpc>
                <a:spcPct val="90000"/>
              </a:lnSpc>
            </a:pPr>
            <a:r>
              <a:rPr lang="nb-NO" sz="2000" dirty="0"/>
              <a:t>Associative -vs- Feed-Forward Nets</a:t>
            </a:r>
          </a:p>
          <a:p>
            <a:pPr lvl="1">
              <a:lnSpc>
                <a:spcPct val="90000"/>
              </a:lnSpc>
            </a:pPr>
            <a:r>
              <a:rPr lang="nb-NO" sz="1800" dirty="0"/>
              <a:t>Assoc: Many - 1 mapping    Feed-Forward: many-many mapping</a:t>
            </a:r>
          </a:p>
          <a:p>
            <a:pPr lvl="1">
              <a:lnSpc>
                <a:spcPct val="90000"/>
              </a:lnSpc>
            </a:pPr>
            <a:r>
              <a:rPr lang="nb-NO" sz="1800" dirty="0"/>
              <a:t>Backprop is resource-intensive, while Hopfield iterative update is O(n)</a:t>
            </a:r>
          </a:p>
          <a:p>
            <a:pPr lvl="1">
              <a:lnSpc>
                <a:spcPct val="90000"/>
              </a:lnSpc>
            </a:pPr>
            <a:r>
              <a:rPr lang="nb-NO" sz="1800" dirty="0"/>
              <a:t>Gradient-Descent on an Error -vs- Energy Landscape: </a:t>
            </a:r>
          </a:p>
          <a:p>
            <a:pPr lvl="2">
              <a:lnSpc>
                <a:spcPct val="90000"/>
              </a:lnSpc>
            </a:pPr>
            <a:r>
              <a:rPr lang="nb-NO" sz="1800" dirty="0"/>
              <a:t>Backprop =&gt; arc-weight space      Hopfield =&gt; node-state space</a:t>
            </a:r>
            <a:endParaRPr lang="nb-N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2529</TotalTime>
  <Words>4414</Words>
  <Application>Microsoft Office PowerPoint</Application>
  <PresentationFormat>On-screen Show (4:3)</PresentationFormat>
  <Paragraphs>848</Paragraphs>
  <Slides>105</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6</vt:i4>
      </vt:variant>
      <vt:variant>
        <vt:lpstr>Slide Titles</vt:lpstr>
      </vt:variant>
      <vt:variant>
        <vt:i4>105</vt:i4>
      </vt:variant>
    </vt:vector>
  </HeadingPairs>
  <TitlesOfParts>
    <vt:vector size="121" baseType="lpstr">
      <vt:lpstr>맑은 고딕</vt:lpstr>
      <vt:lpstr>Arial</vt:lpstr>
      <vt:lpstr>Calibri</vt:lpstr>
      <vt:lpstr>PMingLiU</vt:lpstr>
      <vt:lpstr>Symbol</vt:lpstr>
      <vt:lpstr>Times</vt:lpstr>
      <vt:lpstr>Times New Roman</vt:lpstr>
      <vt:lpstr>Wingdings</vt:lpstr>
      <vt:lpstr>휴먼옛체</vt:lpstr>
      <vt:lpstr>Office Theme</vt:lpstr>
      <vt:lpstr>Microsoft Equation 3.0</vt:lpstr>
      <vt:lpstr>수식</vt:lpstr>
      <vt:lpstr>Equation</vt:lpstr>
      <vt:lpstr>Document</vt:lpstr>
      <vt:lpstr>Utklipp</vt:lpstr>
      <vt:lpstr>Formel</vt:lpstr>
      <vt:lpstr>Unit=2 </vt:lpstr>
      <vt:lpstr>Topics </vt:lpstr>
      <vt:lpstr>Why do we need Multi Layer Neural Networks??</vt:lpstr>
      <vt:lpstr>PowerPoint Presentation</vt:lpstr>
      <vt:lpstr>PowerPoint Presentation</vt:lpstr>
      <vt:lpstr>PowerPoint Presentation</vt:lpstr>
      <vt:lpstr>PowerPoint Presentation</vt:lpstr>
      <vt:lpstr>Multilayer Perceptrons Architecture</vt:lpstr>
      <vt:lpstr>PowerPoint Presentation</vt:lpstr>
      <vt:lpstr>Multilayer Feed Forward Analysis </vt:lpstr>
      <vt:lpstr>Different Levels of Abstraction</vt:lpstr>
      <vt:lpstr>Multi-Class Output</vt:lpstr>
      <vt:lpstr>Back Propagation Model </vt:lpstr>
      <vt:lpstr>Back propagation Using Gradient Descent Method  </vt:lpstr>
      <vt:lpstr>Back-propagation algorithm </vt:lpstr>
      <vt:lpstr>Multilayer Feed Forward Analysis </vt:lpstr>
      <vt:lpstr>Architecture</vt:lpstr>
      <vt:lpstr>Activation Function</vt:lpstr>
      <vt:lpstr>Learning Algorithm</vt:lpstr>
      <vt:lpstr>Actual Output </vt:lpstr>
      <vt:lpstr>Learning Algorithm(cont.’d)</vt:lpstr>
      <vt:lpstr>Learning Algorithm(cont.’d)</vt:lpstr>
      <vt:lpstr>Learning Algorithm(cont.’d)</vt:lpstr>
      <vt:lpstr>Computing Δvi,j for none output layers</vt:lpstr>
      <vt:lpstr>Computing Δvi,j for none output layers</vt:lpstr>
      <vt:lpstr>Computing Δvi,j for none output layers</vt:lpstr>
      <vt:lpstr>Computing Δvi,j for none output layers</vt:lpstr>
      <vt:lpstr>Local Gradient of neurons</vt:lpstr>
      <vt:lpstr>Computing Weight correction</vt:lpstr>
      <vt:lpstr>Training Algorithm</vt:lpstr>
      <vt:lpstr>Training Algorithm(Cont)</vt:lpstr>
      <vt:lpstr>Training Algorithm(Cont)</vt:lpstr>
      <vt:lpstr>Training Algorithm(Cont)</vt:lpstr>
      <vt:lpstr>Training Algorithm(Cont)</vt:lpstr>
      <vt:lpstr>Training Algorithm(Cont)</vt:lpstr>
      <vt:lpstr>Generalized Delta Rule</vt:lpstr>
      <vt:lpstr>PowerPoint Presentation</vt:lpstr>
      <vt:lpstr>Numerical Problem </vt:lpstr>
      <vt:lpstr>Numerical Problem </vt:lpstr>
      <vt:lpstr>Radial Basis Function Introduction </vt:lpstr>
      <vt:lpstr>PowerPoint Presentation</vt:lpstr>
      <vt:lpstr>Three layers</vt:lpstr>
      <vt:lpstr>PowerPoint Presentation</vt:lpstr>
      <vt:lpstr>PowerPoint Presentation</vt:lpstr>
      <vt:lpstr>PowerPoint Presentation</vt:lpstr>
      <vt:lpstr>RBF Networks for classification</vt:lpstr>
      <vt:lpstr>PowerPoint Presentation</vt:lpstr>
      <vt:lpstr>PowerPoint Presentation</vt:lpstr>
      <vt:lpstr>PowerPoint Presentation</vt:lpstr>
      <vt:lpstr>PowerPoint Presentation</vt:lpstr>
      <vt:lpstr>Fixed centers selected at random(1)</vt:lpstr>
      <vt:lpstr>Fixed centers selected at random(2)</vt:lpstr>
      <vt:lpstr>Self-organized selection of centers(1)</vt:lpstr>
      <vt:lpstr>Self-organized selection of centers(2)</vt:lpstr>
      <vt:lpstr>Supervised selection of centers</vt:lpstr>
      <vt:lpstr>Learning formula</vt:lpstr>
      <vt:lpstr>PowerPoint Presentation</vt:lpstr>
      <vt:lpstr>Kohonen SOM (Self Organizing Maps) </vt:lpstr>
      <vt:lpstr>Kohonen SOM (Self Organizing Maps)</vt:lpstr>
      <vt:lpstr>Kohonen SOM (Self Organizing Maps)</vt:lpstr>
      <vt:lpstr>Kohonen SOM (Self Organizing Maps)</vt:lpstr>
      <vt:lpstr>PowerPoint Presentation</vt:lpstr>
      <vt:lpstr>Algorithm: </vt:lpstr>
      <vt:lpstr>Kohonen SOM (Self Organizing Maps)</vt:lpstr>
      <vt:lpstr>Kohonen SOM (Self Organizing Maps)</vt:lpstr>
      <vt:lpstr>Kohonen SOM (Self Organizing Maps)</vt:lpstr>
      <vt:lpstr>Kohonen SOM (Self Organizing Maps)</vt:lpstr>
      <vt:lpstr>Problem</vt:lpstr>
      <vt:lpstr>Associative-Memory Networks</vt:lpstr>
      <vt:lpstr>Associative-Memory Networks</vt:lpstr>
      <vt:lpstr>PowerPoint Presentation</vt:lpstr>
      <vt:lpstr>Bi-Directional Associative Memory</vt:lpstr>
      <vt:lpstr>Associative-Memory Networks</vt:lpstr>
      <vt:lpstr>Associative Network Types</vt:lpstr>
      <vt:lpstr>Associative Network Types (2)</vt:lpstr>
      <vt:lpstr>Hebb’s Rule</vt:lpstr>
      <vt:lpstr>Correlated Field Components</vt:lpstr>
      <vt:lpstr>Quantifying Hebb’s Rule</vt:lpstr>
      <vt:lpstr>PowerPoint Presentation</vt:lpstr>
      <vt:lpstr>PowerPoint Presentation</vt:lpstr>
      <vt:lpstr>Auto-Associative Memory</vt:lpstr>
      <vt:lpstr>Matrix Alternative or linear Associative </vt:lpstr>
      <vt:lpstr>Example</vt:lpstr>
      <vt:lpstr>PowerPoint Presentation</vt:lpstr>
      <vt:lpstr>Exercises</vt:lpstr>
      <vt:lpstr>Storage Capacity(AAM)</vt:lpstr>
      <vt:lpstr>Evaluation</vt:lpstr>
      <vt:lpstr>Storage Capacity(AAM)</vt:lpstr>
      <vt:lpstr>Testing Procedure</vt:lpstr>
      <vt:lpstr>Exercises</vt:lpstr>
      <vt:lpstr>Matrix Representation</vt:lpstr>
      <vt:lpstr>Auto-Associative Memory</vt:lpstr>
      <vt:lpstr>Hetero-Associative Memory</vt:lpstr>
      <vt:lpstr>Bi-Directional Associative Memory</vt:lpstr>
      <vt:lpstr>Bi-Directional Associative Memory</vt:lpstr>
      <vt:lpstr>Bi-Directional Associative Memory</vt:lpstr>
      <vt:lpstr> Stability and storage capacity of the BAM </vt:lpstr>
      <vt:lpstr>Advantages of BAM</vt:lpstr>
      <vt:lpstr>Things to Remember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 </dc:title>
  <dc:creator>pavanswathi</dc:creator>
  <cp:lastModifiedBy>Lenovo</cp:lastModifiedBy>
  <cp:revision>113</cp:revision>
  <dcterms:created xsi:type="dcterms:W3CDTF">2006-08-16T00:00:00Z</dcterms:created>
  <dcterms:modified xsi:type="dcterms:W3CDTF">2024-01-24T10:38:45Z</dcterms:modified>
</cp:coreProperties>
</file>